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28"/>
  </p:notesMasterIdLst>
  <p:handoutMasterIdLst>
    <p:handoutMasterId r:id="rId29"/>
  </p:handoutMasterIdLst>
  <p:sldIdLst>
    <p:sldId id="701" r:id="rId5"/>
    <p:sldId id="703" r:id="rId6"/>
    <p:sldId id="736" r:id="rId7"/>
    <p:sldId id="707" r:id="rId8"/>
    <p:sldId id="714" r:id="rId9"/>
    <p:sldId id="712" r:id="rId10"/>
    <p:sldId id="742" r:id="rId11"/>
    <p:sldId id="743" r:id="rId12"/>
    <p:sldId id="727" r:id="rId13"/>
    <p:sldId id="716" r:id="rId14"/>
    <p:sldId id="737" r:id="rId15"/>
    <p:sldId id="744" r:id="rId16"/>
    <p:sldId id="734" r:id="rId17"/>
    <p:sldId id="700" r:id="rId18"/>
    <p:sldId id="738" r:id="rId19"/>
    <p:sldId id="746" r:id="rId20"/>
    <p:sldId id="747" r:id="rId21"/>
    <p:sldId id="748" r:id="rId22"/>
    <p:sldId id="733" r:id="rId23"/>
    <p:sldId id="718" r:id="rId24"/>
    <p:sldId id="749" r:id="rId25"/>
    <p:sldId id="719" r:id="rId26"/>
    <p:sldId id="72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D34E01-ED92-34B0-A52F-07C9DAE10417}" name="Doll, John L" initials="DJL" userId="S::jldoll@umes.edu::1d3477be-3d87-4898-aac5-8f052e3d335a" providerId="AD"/>
  <p188:author id="{C82FC093-8338-0FFE-C73E-D0F9D0C58D35}" name="Ryan Shacklock" initials="RS" userId="Ryan Shacklock" providerId="None"/>
  <p188:author id="{E7D6DCD1-8536-3D42-EC7F-27DCB94246EB}" name="rob b" initials="rb" userId="e6c2e46a8ed772ab" providerId="Windows Live"/>
  <p188:author id="{D9D885DF-EDC2-8F05-F14B-158406E4EE38}" name="Jason Nelson" initials="JN" userId="844078de1b1e9ff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Shacklock" initials="RS" lastIdx="26" clrIdx="0">
    <p:extLst>
      <p:ext uri="{19B8F6BF-5375-455C-9EA6-DF929625EA0E}">
        <p15:presenceInfo xmlns:p15="http://schemas.microsoft.com/office/powerpoint/2012/main" userId="Ryan Shacklo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BF1"/>
    <a:srgbClr val="153B58"/>
    <a:srgbClr val="E1E5E6"/>
    <a:srgbClr val="1E355D"/>
    <a:srgbClr val="FFB338"/>
    <a:srgbClr val="F66C0A"/>
    <a:srgbClr val="8FFFFF"/>
    <a:srgbClr val="47A8FD"/>
    <a:srgbClr val="0076BE"/>
    <a:srgbClr val="FFC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autoAdjust="0"/>
    <p:restoredTop sz="95822" autoAdjust="0"/>
  </p:normalViewPr>
  <p:slideViewPr>
    <p:cSldViewPr snapToGrid="0">
      <p:cViewPr varScale="1">
        <p:scale>
          <a:sx n="108" d="100"/>
          <a:sy n="108" d="100"/>
        </p:scale>
        <p:origin x="984" y="480"/>
      </p:cViewPr>
      <p:guideLst/>
    </p:cSldViewPr>
  </p:slideViewPr>
  <p:outlineViewPr>
    <p:cViewPr>
      <p:scale>
        <a:sx n="33" d="100"/>
        <a:sy n="33" d="100"/>
      </p:scale>
      <p:origin x="0" y="-514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bg2">
                  <a:lumMod val="40000"/>
                  <a:lumOff val="60000"/>
                </a:schemeClr>
              </a:solidFill>
              <a:round/>
            </a:ln>
            <a:effectLst/>
          </c:spPr>
          <c:marker>
            <c:symbol val="none"/>
          </c:marker>
          <c:dLbls>
            <c:dLbl>
              <c:idx val="0"/>
              <c:layout>
                <c:manualLayout>
                  <c:x val="-4.2623427380244772E-2"/>
                  <c:y val="-5.9710841737587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DD-4CCE-9EB6-33EA1211E2E4}"/>
                </c:ext>
              </c:extLst>
            </c:dLbl>
            <c:dLbl>
              <c:idx val="1"/>
              <c:layout>
                <c:manualLayout>
                  <c:x val="-4.4849726912798579E-2"/>
                  <c:y val="-7.21166655392346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DD-4CCE-9EB6-33EA1211E2E4}"/>
                </c:ext>
              </c:extLst>
            </c:dLbl>
            <c:dLbl>
              <c:idx val="2"/>
              <c:layout>
                <c:manualLayout>
                  <c:x val="-4.5479083845560542E-2"/>
                  <c:y val="-7.2116665539234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DD-4CCE-9EB6-33EA1211E2E4}"/>
                </c:ext>
              </c:extLst>
            </c:dLbl>
            <c:dLbl>
              <c:idx val="3"/>
              <c:layout>
                <c:manualLayout>
                  <c:x val="-4.6318155381044397E-2"/>
                  <c:y val="-6.2812297687998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DD-4CCE-9EB6-33EA1211E2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General</c:formatCode>
                <c:ptCount val="5"/>
                <c:pt idx="0">
                  <c:v>1.8</c:v>
                </c:pt>
                <c:pt idx="1">
                  <c:v>2.2000000000000002</c:v>
                </c:pt>
                <c:pt idx="2">
                  <c:v>5.6</c:v>
                </c:pt>
                <c:pt idx="3">
                  <c:v>7.8</c:v>
                </c:pt>
                <c:pt idx="4">
                  <c:v>12</c:v>
                </c:pt>
              </c:numCache>
            </c:numRef>
          </c:val>
          <c:smooth val="0"/>
          <c:extLst>
            <c:ext xmlns:c16="http://schemas.microsoft.com/office/drawing/2014/chart" uri="{C3380CC4-5D6E-409C-BE32-E72D297353CC}">
              <c16:uniqueId val="{00000000-D1DD-4CCE-9EB6-33EA1211E2E4}"/>
            </c:ext>
          </c:extLst>
        </c:ser>
        <c:dLbls>
          <c:dLblPos val="t"/>
          <c:showLegendKey val="0"/>
          <c:showVal val="1"/>
          <c:showCatName val="0"/>
          <c:showSerName val="0"/>
          <c:showPercent val="0"/>
          <c:showBubbleSize val="0"/>
        </c:dLbls>
        <c:smooth val="0"/>
        <c:axId val="1276587920"/>
        <c:axId val="1276573040"/>
      </c:lineChart>
      <c:catAx>
        <c:axId val="127658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276573040"/>
        <c:crosses val="autoZero"/>
        <c:auto val="1"/>
        <c:lblAlgn val="ctr"/>
        <c:lblOffset val="100"/>
        <c:noMultiLvlLbl val="0"/>
      </c:catAx>
      <c:valAx>
        <c:axId val="12765730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658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2024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A5-4875-811F-E673A3F06C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A5-4875-811F-E673A3F06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A5-4875-811F-E673A3F06C13}"/>
              </c:ext>
            </c:extLst>
          </c:dPt>
          <c:dLbls>
            <c:delete val="1"/>
          </c:dLbls>
          <c:cat>
            <c:strRef>
              <c:f>Sheet1!$A$2:$A$4</c:f>
              <c:strCache>
                <c:ptCount val="3"/>
                <c:pt idx="0">
                  <c:v>Digital Services - 4.7M</c:v>
                </c:pt>
                <c:pt idx="1">
                  <c:v>Info Products - 2.7M</c:v>
                </c:pt>
                <c:pt idx="2">
                  <c:v>eCommerce - 0.5M</c:v>
                </c:pt>
              </c:strCache>
            </c:strRef>
          </c:cat>
          <c:val>
            <c:numRef>
              <c:f>Sheet1!$B$2:$B$4</c:f>
              <c:numCache>
                <c:formatCode>General</c:formatCode>
                <c:ptCount val="3"/>
                <c:pt idx="0">
                  <c:v>4.7</c:v>
                </c:pt>
                <c:pt idx="1">
                  <c:v>2.7</c:v>
                </c:pt>
                <c:pt idx="2">
                  <c:v>0.5</c:v>
                </c:pt>
              </c:numCache>
            </c:numRef>
          </c:val>
          <c:extLst>
            <c:ext xmlns:c16="http://schemas.microsoft.com/office/drawing/2014/chart" uri="{C3380CC4-5D6E-409C-BE32-E72D297353CC}">
              <c16:uniqueId val="{00000000-AFA9-4741-9EA1-EAB0D75EAC20}"/>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4833897792693"/>
          <c:y val="2.0362521128182084E-2"/>
          <c:w val="0.86063373523622044"/>
          <c:h val="0.79937510040410487"/>
        </c:manualLayout>
      </c:layout>
      <c:lineChart>
        <c:grouping val="standard"/>
        <c:varyColors val="0"/>
        <c:ser>
          <c:idx val="0"/>
          <c:order val="0"/>
          <c:tx>
            <c:strRef>
              <c:f>Sheet1!$B$1</c:f>
              <c:strCache>
                <c:ptCount val="1"/>
                <c:pt idx="0">
                  <c:v>Corporate Expenses</c:v>
                </c:pt>
              </c:strCache>
            </c:strRef>
          </c:tx>
          <c:spPr>
            <a:ln w="28575" cap="rnd">
              <a:solidFill>
                <a:schemeClr val="accent2"/>
              </a:solidFill>
              <a:round/>
            </a:ln>
            <a:effectLst/>
          </c:spPr>
          <c:marker>
            <c:symbol val="none"/>
          </c:marker>
          <c:cat>
            <c:strRef>
              <c:f>Sheet1!$A$2:$A$5</c:f>
              <c:strCache>
                <c:ptCount val="4"/>
                <c:pt idx="0">
                  <c:v>2022*</c:v>
                </c:pt>
                <c:pt idx="1">
                  <c:v>2023</c:v>
                </c:pt>
                <c:pt idx="2">
                  <c:v>2024</c:v>
                </c:pt>
                <c:pt idx="3">
                  <c:v>2025 (P) </c:v>
                </c:pt>
              </c:strCache>
            </c:strRef>
          </c:cat>
          <c:val>
            <c:numRef>
              <c:f>Sheet1!$B$2:$B$5</c:f>
              <c:numCache>
                <c:formatCode>#,##0</c:formatCode>
                <c:ptCount val="4"/>
                <c:pt idx="0">
                  <c:v>3750000</c:v>
                </c:pt>
                <c:pt idx="1">
                  <c:v>3850000</c:v>
                </c:pt>
                <c:pt idx="2">
                  <c:v>2940000</c:v>
                </c:pt>
                <c:pt idx="3">
                  <c:v>2200000</c:v>
                </c:pt>
              </c:numCache>
            </c:numRef>
          </c:val>
          <c:smooth val="0"/>
          <c:extLst>
            <c:ext xmlns:c16="http://schemas.microsoft.com/office/drawing/2014/chart" uri="{C3380CC4-5D6E-409C-BE32-E72D297353CC}">
              <c16:uniqueId val="{00000000-3DE3-6A40-B68B-C3879AA95002}"/>
            </c:ext>
          </c:extLst>
        </c:ser>
        <c:ser>
          <c:idx val="1"/>
          <c:order val="1"/>
          <c:tx>
            <c:strRef>
              <c:f>Sheet1!$C$1</c:f>
              <c:strCache>
                <c:ptCount val="1"/>
                <c:pt idx="0">
                  <c:v>Portfolio Ebitda</c:v>
                </c:pt>
              </c:strCache>
            </c:strRef>
          </c:tx>
          <c:spPr>
            <a:ln w="28575" cap="rnd">
              <a:solidFill>
                <a:schemeClr val="accent4"/>
              </a:solidFill>
              <a:round/>
            </a:ln>
            <a:effectLst/>
          </c:spPr>
          <c:marker>
            <c:symbol val="none"/>
          </c:marker>
          <c:cat>
            <c:strRef>
              <c:f>Sheet1!$A$2:$A$5</c:f>
              <c:strCache>
                <c:ptCount val="4"/>
                <c:pt idx="0">
                  <c:v>2022*</c:v>
                </c:pt>
                <c:pt idx="1">
                  <c:v>2023</c:v>
                </c:pt>
                <c:pt idx="2">
                  <c:v>2024</c:v>
                </c:pt>
                <c:pt idx="3">
                  <c:v>2025 (P) </c:v>
                </c:pt>
              </c:strCache>
            </c:strRef>
          </c:cat>
          <c:val>
            <c:numRef>
              <c:f>Sheet1!$C$2:$C$5</c:f>
              <c:numCache>
                <c:formatCode>#,##0</c:formatCode>
                <c:ptCount val="4"/>
                <c:pt idx="0">
                  <c:v>400000</c:v>
                </c:pt>
                <c:pt idx="1">
                  <c:v>850000</c:v>
                </c:pt>
                <c:pt idx="2">
                  <c:v>1500000</c:v>
                </c:pt>
                <c:pt idx="3">
                  <c:v>2750000</c:v>
                </c:pt>
              </c:numCache>
            </c:numRef>
          </c:val>
          <c:smooth val="0"/>
          <c:extLst>
            <c:ext xmlns:c16="http://schemas.microsoft.com/office/drawing/2014/chart" uri="{C3380CC4-5D6E-409C-BE32-E72D297353CC}">
              <c16:uniqueId val="{00000001-3DE3-6A40-B68B-C3879AA95002}"/>
            </c:ext>
          </c:extLst>
        </c:ser>
        <c:dLbls>
          <c:showLegendKey val="0"/>
          <c:showVal val="0"/>
          <c:showCatName val="0"/>
          <c:showSerName val="0"/>
          <c:showPercent val="0"/>
          <c:showBubbleSize val="0"/>
        </c:dLbls>
        <c:smooth val="0"/>
        <c:axId val="592522143"/>
        <c:axId val="592523855"/>
      </c:lineChart>
      <c:catAx>
        <c:axId val="59252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2523855"/>
        <c:crosses val="autoZero"/>
        <c:auto val="1"/>
        <c:lblAlgn val="ctr"/>
        <c:lblOffset val="100"/>
        <c:noMultiLvlLbl val="0"/>
      </c:catAx>
      <c:valAx>
        <c:axId val="5925238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2522143"/>
        <c:crosses val="autoZero"/>
        <c:crossBetween val="between"/>
      </c:valAx>
      <c:spPr>
        <a:noFill/>
        <a:ln>
          <a:noFill/>
        </a:ln>
        <a:effectLst/>
      </c:spPr>
    </c:plotArea>
    <c:legend>
      <c:legendPos val="b"/>
      <c:layout>
        <c:manualLayout>
          <c:xMode val="edge"/>
          <c:yMode val="edge"/>
          <c:x val="0.23876009760280534"/>
          <c:y val="0.93522314256013761"/>
          <c:w val="0.52247980479438938"/>
          <c:h val="6.4776857439862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64573-D764-4B11-AE6D-C9C468D479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0727750-4E4A-42C1-8EC0-66D3D2DA4F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7270F4-36A5-4D6D-8E8A-4D70112BAE5C}" type="datetimeFigureOut">
              <a:rPr lang="en-CA" smtClean="0"/>
              <a:t>2025-05-21</a:t>
            </a:fld>
            <a:endParaRPr lang="en-CA" dirty="0"/>
          </a:p>
        </p:txBody>
      </p:sp>
      <p:sp>
        <p:nvSpPr>
          <p:cNvPr id="4" name="Footer Placeholder 3">
            <a:extLst>
              <a:ext uri="{FF2B5EF4-FFF2-40B4-BE49-F238E27FC236}">
                <a16:creationId xmlns:a16="http://schemas.microsoft.com/office/drawing/2014/main" id="{17DB7CD2-7B07-4444-ABF4-86107F8837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34AE2480-FCD4-4785-947F-1EECB3A9C2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33708A-A601-42E9-B69E-35DC64B9AD7A}" type="slidenum">
              <a:rPr lang="en-CA" smtClean="0"/>
              <a:t>‹#›</a:t>
            </a:fld>
            <a:endParaRPr lang="en-CA" dirty="0"/>
          </a:p>
        </p:txBody>
      </p:sp>
    </p:spTree>
    <p:extLst>
      <p:ext uri="{BB962C8B-B14F-4D97-AF65-F5344CB8AC3E}">
        <p14:creationId xmlns:p14="http://schemas.microsoft.com/office/powerpoint/2010/main" val="32014988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3D45B-E6FB-C245-9F9F-797A813821D6}" type="datetimeFigureOut">
              <a:rPr lang="en-US" smtClean="0"/>
              <a:t>5/21/25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F9E2B-355D-4841-A7B5-C73D4C8AF234}" type="slidenum">
              <a:rPr lang="en-US" smtClean="0"/>
              <a:t>‹#›</a:t>
            </a:fld>
            <a:endParaRPr lang="en-US" dirty="0"/>
          </a:p>
        </p:txBody>
      </p:sp>
    </p:spTree>
    <p:extLst>
      <p:ext uri="{BB962C8B-B14F-4D97-AF65-F5344CB8AC3E}">
        <p14:creationId xmlns:p14="http://schemas.microsoft.com/office/powerpoint/2010/main" val="20153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3F9E2B-355D-4841-A7B5-C73D4C8AF234}" type="slidenum">
              <a:rPr lang="en-US" smtClean="0"/>
              <a:t>8</a:t>
            </a:fld>
            <a:endParaRPr lang="en-US" dirty="0"/>
          </a:p>
        </p:txBody>
      </p:sp>
    </p:spTree>
    <p:extLst>
      <p:ext uri="{BB962C8B-B14F-4D97-AF65-F5344CB8AC3E}">
        <p14:creationId xmlns:p14="http://schemas.microsoft.com/office/powerpoint/2010/main" val="2121559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67" name="Freeform: Shape 166">
            <a:extLst>
              <a:ext uri="{FF2B5EF4-FFF2-40B4-BE49-F238E27FC236}">
                <a16:creationId xmlns:a16="http://schemas.microsoft.com/office/drawing/2014/main" id="{1BB3159D-9983-54D3-CE35-C7FA429D509B}"/>
              </a:ext>
            </a:extLst>
          </p:cNvPr>
          <p:cNvSpPr/>
          <p:nvPr userDrawn="1"/>
        </p:nvSpPr>
        <p:spPr>
          <a:xfrm>
            <a:off x="4659313" y="1305351"/>
            <a:ext cx="7532685" cy="667911"/>
          </a:xfrm>
          <a:custGeom>
            <a:avLst/>
            <a:gdLst>
              <a:gd name="connsiteX0" fmla="*/ 333858 w 7532685"/>
              <a:gd name="connsiteY0" fmla="*/ 0 h 667911"/>
              <a:gd name="connsiteX1" fmla="*/ 4845401 w 7532685"/>
              <a:gd name="connsiteY1" fmla="*/ 0 h 667911"/>
              <a:gd name="connsiteX2" fmla="*/ 4849988 w 7532685"/>
              <a:gd name="connsiteY2" fmla="*/ 930 h 667911"/>
              <a:gd name="connsiteX3" fmla="*/ 4854569 w 7532685"/>
              <a:gd name="connsiteY3" fmla="*/ 0 h 667911"/>
              <a:gd name="connsiteX4" fmla="*/ 7532685 w 7532685"/>
              <a:gd name="connsiteY4" fmla="*/ 0 h 667911"/>
              <a:gd name="connsiteX5" fmla="*/ 7532685 w 7532685"/>
              <a:gd name="connsiteY5" fmla="*/ 667911 h 667911"/>
              <a:gd name="connsiteX6" fmla="*/ 4854569 w 7532685"/>
              <a:gd name="connsiteY6" fmla="*/ 667911 h 667911"/>
              <a:gd name="connsiteX7" fmla="*/ 4849988 w 7532685"/>
              <a:gd name="connsiteY7" fmla="*/ 666987 h 667911"/>
              <a:gd name="connsiteX8" fmla="*/ 4845401 w 7532685"/>
              <a:gd name="connsiteY8" fmla="*/ 667911 h 667911"/>
              <a:gd name="connsiteX9" fmla="*/ 333858 w 7532685"/>
              <a:gd name="connsiteY9" fmla="*/ 667911 h 667911"/>
              <a:gd name="connsiteX10" fmla="*/ 0 w 7532685"/>
              <a:gd name="connsiteY10" fmla="*/ 334053 h 667911"/>
              <a:gd name="connsiteX11" fmla="*/ 0 w 7532685"/>
              <a:gd name="connsiteY11" fmla="*/ 333858 h 667911"/>
              <a:gd name="connsiteX12" fmla="*/ 333858 w 7532685"/>
              <a:gd name="connsiteY12" fmla="*/ 0 h 66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2685" h="667911">
                <a:moveTo>
                  <a:pt x="333858" y="0"/>
                </a:moveTo>
                <a:lnTo>
                  <a:pt x="4845401" y="0"/>
                </a:lnTo>
                <a:lnTo>
                  <a:pt x="4849988" y="930"/>
                </a:lnTo>
                <a:lnTo>
                  <a:pt x="4854569" y="0"/>
                </a:lnTo>
                <a:lnTo>
                  <a:pt x="7532685" y="0"/>
                </a:lnTo>
                <a:lnTo>
                  <a:pt x="7532685" y="667911"/>
                </a:lnTo>
                <a:lnTo>
                  <a:pt x="4854569" y="667911"/>
                </a:lnTo>
                <a:lnTo>
                  <a:pt x="4849988" y="666987"/>
                </a:lnTo>
                <a:lnTo>
                  <a:pt x="4845401" y="667911"/>
                </a:lnTo>
                <a:lnTo>
                  <a:pt x="333858" y="667911"/>
                </a:lnTo>
                <a:cubicBezTo>
                  <a:pt x="149476" y="667911"/>
                  <a:pt x="0" y="518436"/>
                  <a:pt x="0" y="334053"/>
                </a:cubicBezTo>
                <a:lnTo>
                  <a:pt x="0" y="333858"/>
                </a:lnTo>
                <a:cubicBezTo>
                  <a:pt x="0" y="149475"/>
                  <a:pt x="149476" y="0"/>
                  <a:pt x="333858" y="0"/>
                </a:cubicBezTo>
                <a:close/>
              </a:path>
            </a:pathLst>
          </a:custGeom>
          <a:solidFill>
            <a:schemeClr val="bg2">
              <a:lumMod val="20000"/>
              <a:lumOff val="80000"/>
            </a:schemeClr>
          </a:solidFill>
          <a:ln w="3331"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62E9B2D5-DD9C-B143-2A8C-27E80D71C839}"/>
              </a:ext>
            </a:extLst>
          </p:cNvPr>
          <p:cNvSpPr/>
          <p:nvPr userDrawn="1"/>
        </p:nvSpPr>
        <p:spPr>
          <a:xfrm>
            <a:off x="5668963" y="2353101"/>
            <a:ext cx="6523035" cy="667911"/>
          </a:xfrm>
          <a:custGeom>
            <a:avLst/>
            <a:gdLst>
              <a:gd name="connsiteX0" fmla="*/ 333858 w 6523035"/>
              <a:gd name="connsiteY0" fmla="*/ 0 h 667911"/>
              <a:gd name="connsiteX1" fmla="*/ 4845401 w 6523035"/>
              <a:gd name="connsiteY1" fmla="*/ 0 h 667911"/>
              <a:gd name="connsiteX2" fmla="*/ 4849988 w 6523035"/>
              <a:gd name="connsiteY2" fmla="*/ 930 h 667911"/>
              <a:gd name="connsiteX3" fmla="*/ 4854569 w 6523035"/>
              <a:gd name="connsiteY3" fmla="*/ 0 h 667911"/>
              <a:gd name="connsiteX4" fmla="*/ 6523035 w 6523035"/>
              <a:gd name="connsiteY4" fmla="*/ 0 h 667911"/>
              <a:gd name="connsiteX5" fmla="*/ 6523035 w 6523035"/>
              <a:gd name="connsiteY5" fmla="*/ 667911 h 667911"/>
              <a:gd name="connsiteX6" fmla="*/ 4854569 w 6523035"/>
              <a:gd name="connsiteY6" fmla="*/ 667911 h 667911"/>
              <a:gd name="connsiteX7" fmla="*/ 4849988 w 6523035"/>
              <a:gd name="connsiteY7" fmla="*/ 666987 h 667911"/>
              <a:gd name="connsiteX8" fmla="*/ 4845401 w 6523035"/>
              <a:gd name="connsiteY8" fmla="*/ 667911 h 667911"/>
              <a:gd name="connsiteX9" fmla="*/ 333858 w 6523035"/>
              <a:gd name="connsiteY9" fmla="*/ 667911 h 667911"/>
              <a:gd name="connsiteX10" fmla="*/ 0 w 6523035"/>
              <a:gd name="connsiteY10" fmla="*/ 334053 h 667911"/>
              <a:gd name="connsiteX11" fmla="*/ 0 w 6523035"/>
              <a:gd name="connsiteY11" fmla="*/ 333858 h 667911"/>
              <a:gd name="connsiteX12" fmla="*/ 333858 w 6523035"/>
              <a:gd name="connsiteY12" fmla="*/ 0 h 66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3035" h="667911">
                <a:moveTo>
                  <a:pt x="333858" y="0"/>
                </a:moveTo>
                <a:lnTo>
                  <a:pt x="4845401" y="0"/>
                </a:lnTo>
                <a:lnTo>
                  <a:pt x="4849988" y="930"/>
                </a:lnTo>
                <a:lnTo>
                  <a:pt x="4854569" y="0"/>
                </a:lnTo>
                <a:lnTo>
                  <a:pt x="6523035" y="0"/>
                </a:lnTo>
                <a:lnTo>
                  <a:pt x="6523035" y="667911"/>
                </a:lnTo>
                <a:lnTo>
                  <a:pt x="4854569" y="667911"/>
                </a:lnTo>
                <a:lnTo>
                  <a:pt x="4849988" y="666987"/>
                </a:lnTo>
                <a:lnTo>
                  <a:pt x="4845401" y="667911"/>
                </a:lnTo>
                <a:lnTo>
                  <a:pt x="333858" y="667911"/>
                </a:lnTo>
                <a:cubicBezTo>
                  <a:pt x="149476" y="667911"/>
                  <a:pt x="0" y="518436"/>
                  <a:pt x="0" y="334053"/>
                </a:cubicBezTo>
                <a:lnTo>
                  <a:pt x="0" y="333858"/>
                </a:lnTo>
                <a:cubicBezTo>
                  <a:pt x="0" y="149475"/>
                  <a:pt x="149476" y="0"/>
                  <a:pt x="333858" y="0"/>
                </a:cubicBezTo>
                <a:close/>
              </a:path>
            </a:pathLst>
          </a:custGeom>
          <a:solidFill>
            <a:schemeClr val="bg2">
              <a:lumMod val="20000"/>
              <a:lumOff val="80000"/>
            </a:schemeClr>
          </a:solidFill>
          <a:ln w="3331" cap="flat">
            <a:noFill/>
            <a:prstDash val="solid"/>
            <a:miter/>
          </a:ln>
        </p:spPr>
        <p:txBody>
          <a:bodyPr rtlCol="0" anchor="ctr"/>
          <a:lstStyle/>
          <a:p>
            <a:endParaRPr lang="en-US" dirty="0"/>
          </a:p>
        </p:txBody>
      </p:sp>
      <p:sp>
        <p:nvSpPr>
          <p:cNvPr id="5" name="Rectangle 4">
            <a:extLst>
              <a:ext uri="{FF2B5EF4-FFF2-40B4-BE49-F238E27FC236}">
                <a16:creationId xmlns:a16="http://schemas.microsoft.com/office/drawing/2014/main" id="{C131E34B-AD3B-5CE8-8116-B2CF386E3C22}"/>
              </a:ext>
            </a:extLst>
          </p:cNvPr>
          <p:cNvSpPr/>
          <p:nvPr userDrawn="1"/>
        </p:nvSpPr>
        <p:spPr>
          <a:xfrm>
            <a:off x="-1" y="5562600"/>
            <a:ext cx="12192001" cy="12954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54A1AF88-1129-E506-6A3D-CA441C47BEBC}"/>
              </a:ext>
            </a:extLst>
          </p:cNvPr>
          <p:cNvSpPr/>
          <p:nvPr userDrawn="1"/>
        </p:nvSpPr>
        <p:spPr>
          <a:xfrm>
            <a:off x="334963" y="6131351"/>
            <a:ext cx="8268101" cy="116334"/>
          </a:xfrm>
          <a:custGeom>
            <a:avLst/>
            <a:gdLst>
              <a:gd name="connsiteX0" fmla="*/ 58150 w 8268101"/>
              <a:gd name="connsiteY0" fmla="*/ 0 h 116334"/>
              <a:gd name="connsiteX1" fmla="*/ 843952 w 8268101"/>
              <a:gd name="connsiteY1" fmla="*/ 0 h 116334"/>
              <a:gd name="connsiteX2" fmla="*/ 844751 w 8268101"/>
              <a:gd name="connsiteY2" fmla="*/ 162 h 116334"/>
              <a:gd name="connsiteX3" fmla="*/ 845549 w 8268101"/>
              <a:gd name="connsiteY3" fmla="*/ 0 h 116334"/>
              <a:gd name="connsiteX4" fmla="*/ 1366249 w 8268101"/>
              <a:gd name="connsiteY4" fmla="*/ 0 h 116334"/>
              <a:gd name="connsiteX5" fmla="*/ 1631350 w 8268101"/>
              <a:gd name="connsiteY5" fmla="*/ 0 h 116334"/>
              <a:gd name="connsiteX6" fmla="*/ 2152050 w 8268101"/>
              <a:gd name="connsiteY6" fmla="*/ 0 h 116334"/>
              <a:gd name="connsiteX7" fmla="*/ 2152850 w 8268101"/>
              <a:gd name="connsiteY7" fmla="*/ 162 h 116334"/>
              <a:gd name="connsiteX8" fmla="*/ 2153649 w 8268101"/>
              <a:gd name="connsiteY8" fmla="*/ 0 h 116334"/>
              <a:gd name="connsiteX9" fmla="*/ 2661650 w 8268101"/>
              <a:gd name="connsiteY9" fmla="*/ 0 h 116334"/>
              <a:gd name="connsiteX10" fmla="*/ 2939450 w 8268101"/>
              <a:gd name="connsiteY10" fmla="*/ 0 h 116334"/>
              <a:gd name="connsiteX11" fmla="*/ 3447450 w 8268101"/>
              <a:gd name="connsiteY11" fmla="*/ 0 h 116334"/>
              <a:gd name="connsiteX12" fmla="*/ 3448250 w 8268101"/>
              <a:gd name="connsiteY12" fmla="*/ 162 h 116334"/>
              <a:gd name="connsiteX13" fmla="*/ 3449049 w 8268101"/>
              <a:gd name="connsiteY13" fmla="*/ 0 h 116334"/>
              <a:gd name="connsiteX14" fmla="*/ 3969749 w 8268101"/>
              <a:gd name="connsiteY14" fmla="*/ 0 h 116334"/>
              <a:gd name="connsiteX15" fmla="*/ 4234850 w 8268101"/>
              <a:gd name="connsiteY15" fmla="*/ 0 h 116334"/>
              <a:gd name="connsiteX16" fmla="*/ 4755550 w 8268101"/>
              <a:gd name="connsiteY16" fmla="*/ 0 h 116334"/>
              <a:gd name="connsiteX17" fmla="*/ 4756350 w 8268101"/>
              <a:gd name="connsiteY17" fmla="*/ 162 h 116334"/>
              <a:gd name="connsiteX18" fmla="*/ 4757149 w 8268101"/>
              <a:gd name="connsiteY18" fmla="*/ 0 h 116334"/>
              <a:gd name="connsiteX19" fmla="*/ 5328649 w 8268101"/>
              <a:gd name="connsiteY19" fmla="*/ 0 h 116334"/>
              <a:gd name="connsiteX20" fmla="*/ 5542950 w 8268101"/>
              <a:gd name="connsiteY20" fmla="*/ 0 h 116334"/>
              <a:gd name="connsiteX21" fmla="*/ 6114450 w 8268101"/>
              <a:gd name="connsiteY21" fmla="*/ 0 h 116334"/>
              <a:gd name="connsiteX22" fmla="*/ 6115250 w 8268101"/>
              <a:gd name="connsiteY22" fmla="*/ 162 h 116334"/>
              <a:gd name="connsiteX23" fmla="*/ 6116049 w 8268101"/>
              <a:gd name="connsiteY23" fmla="*/ 0 h 116334"/>
              <a:gd name="connsiteX24" fmla="*/ 6636749 w 8268101"/>
              <a:gd name="connsiteY24" fmla="*/ 0 h 116334"/>
              <a:gd name="connsiteX25" fmla="*/ 6901850 w 8268101"/>
              <a:gd name="connsiteY25" fmla="*/ 0 h 116334"/>
              <a:gd name="connsiteX26" fmla="*/ 7422550 w 8268101"/>
              <a:gd name="connsiteY26" fmla="*/ 0 h 116334"/>
              <a:gd name="connsiteX27" fmla="*/ 7423350 w 8268101"/>
              <a:gd name="connsiteY27" fmla="*/ 162 h 116334"/>
              <a:gd name="connsiteX28" fmla="*/ 7424149 w 8268101"/>
              <a:gd name="connsiteY28" fmla="*/ 0 h 116334"/>
              <a:gd name="connsiteX29" fmla="*/ 8209950 w 8268101"/>
              <a:gd name="connsiteY29" fmla="*/ 0 h 116334"/>
              <a:gd name="connsiteX30" fmla="*/ 8268101 w 8268101"/>
              <a:gd name="connsiteY30" fmla="*/ 58150 h 116334"/>
              <a:gd name="connsiteX31" fmla="*/ 8268101 w 8268101"/>
              <a:gd name="connsiteY31" fmla="*/ 58184 h 116334"/>
              <a:gd name="connsiteX32" fmla="*/ 8209950 w 8268101"/>
              <a:gd name="connsiteY32" fmla="*/ 116334 h 116334"/>
              <a:gd name="connsiteX33" fmla="*/ 7424149 w 8268101"/>
              <a:gd name="connsiteY33" fmla="*/ 116334 h 116334"/>
              <a:gd name="connsiteX34" fmla="*/ 7423350 w 8268101"/>
              <a:gd name="connsiteY34" fmla="*/ 116173 h 116334"/>
              <a:gd name="connsiteX35" fmla="*/ 7422550 w 8268101"/>
              <a:gd name="connsiteY35" fmla="*/ 116334 h 116334"/>
              <a:gd name="connsiteX36" fmla="*/ 6901850 w 8268101"/>
              <a:gd name="connsiteY36" fmla="*/ 116334 h 116334"/>
              <a:gd name="connsiteX37" fmla="*/ 6636749 w 8268101"/>
              <a:gd name="connsiteY37" fmla="*/ 116334 h 116334"/>
              <a:gd name="connsiteX38" fmla="*/ 6116049 w 8268101"/>
              <a:gd name="connsiteY38" fmla="*/ 116334 h 116334"/>
              <a:gd name="connsiteX39" fmla="*/ 6115250 w 8268101"/>
              <a:gd name="connsiteY39" fmla="*/ 116173 h 116334"/>
              <a:gd name="connsiteX40" fmla="*/ 6114450 w 8268101"/>
              <a:gd name="connsiteY40" fmla="*/ 116334 h 116334"/>
              <a:gd name="connsiteX41" fmla="*/ 5542950 w 8268101"/>
              <a:gd name="connsiteY41" fmla="*/ 116334 h 116334"/>
              <a:gd name="connsiteX42" fmla="*/ 5328649 w 8268101"/>
              <a:gd name="connsiteY42" fmla="*/ 116334 h 116334"/>
              <a:gd name="connsiteX43" fmla="*/ 4757149 w 8268101"/>
              <a:gd name="connsiteY43" fmla="*/ 116334 h 116334"/>
              <a:gd name="connsiteX44" fmla="*/ 4756350 w 8268101"/>
              <a:gd name="connsiteY44" fmla="*/ 116173 h 116334"/>
              <a:gd name="connsiteX45" fmla="*/ 4755550 w 8268101"/>
              <a:gd name="connsiteY45" fmla="*/ 116334 h 116334"/>
              <a:gd name="connsiteX46" fmla="*/ 4234850 w 8268101"/>
              <a:gd name="connsiteY46" fmla="*/ 116334 h 116334"/>
              <a:gd name="connsiteX47" fmla="*/ 3969749 w 8268101"/>
              <a:gd name="connsiteY47" fmla="*/ 116334 h 116334"/>
              <a:gd name="connsiteX48" fmla="*/ 3449049 w 8268101"/>
              <a:gd name="connsiteY48" fmla="*/ 116334 h 116334"/>
              <a:gd name="connsiteX49" fmla="*/ 3448250 w 8268101"/>
              <a:gd name="connsiteY49" fmla="*/ 116173 h 116334"/>
              <a:gd name="connsiteX50" fmla="*/ 3447450 w 8268101"/>
              <a:gd name="connsiteY50" fmla="*/ 116334 h 116334"/>
              <a:gd name="connsiteX51" fmla="*/ 2939450 w 8268101"/>
              <a:gd name="connsiteY51" fmla="*/ 116334 h 116334"/>
              <a:gd name="connsiteX52" fmla="*/ 2661650 w 8268101"/>
              <a:gd name="connsiteY52" fmla="*/ 116334 h 116334"/>
              <a:gd name="connsiteX53" fmla="*/ 2153649 w 8268101"/>
              <a:gd name="connsiteY53" fmla="*/ 116334 h 116334"/>
              <a:gd name="connsiteX54" fmla="*/ 2152850 w 8268101"/>
              <a:gd name="connsiteY54" fmla="*/ 116173 h 116334"/>
              <a:gd name="connsiteX55" fmla="*/ 2152050 w 8268101"/>
              <a:gd name="connsiteY55" fmla="*/ 116334 h 116334"/>
              <a:gd name="connsiteX56" fmla="*/ 1631350 w 8268101"/>
              <a:gd name="connsiteY56" fmla="*/ 116334 h 116334"/>
              <a:gd name="connsiteX57" fmla="*/ 1366249 w 8268101"/>
              <a:gd name="connsiteY57" fmla="*/ 116334 h 116334"/>
              <a:gd name="connsiteX58" fmla="*/ 845549 w 8268101"/>
              <a:gd name="connsiteY58" fmla="*/ 116334 h 116334"/>
              <a:gd name="connsiteX59" fmla="*/ 844751 w 8268101"/>
              <a:gd name="connsiteY59" fmla="*/ 116173 h 116334"/>
              <a:gd name="connsiteX60" fmla="*/ 843952 w 8268101"/>
              <a:gd name="connsiteY60" fmla="*/ 116334 h 116334"/>
              <a:gd name="connsiteX61" fmla="*/ 58150 w 8268101"/>
              <a:gd name="connsiteY61" fmla="*/ 116334 h 116334"/>
              <a:gd name="connsiteX62" fmla="*/ 0 w 8268101"/>
              <a:gd name="connsiteY62" fmla="*/ 58184 h 116334"/>
              <a:gd name="connsiteX63" fmla="*/ 0 w 8268101"/>
              <a:gd name="connsiteY63" fmla="*/ 58150 h 116334"/>
              <a:gd name="connsiteX64" fmla="*/ 58150 w 8268101"/>
              <a:gd name="connsiteY64" fmla="*/ 0 h 11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68101" h="116334">
                <a:moveTo>
                  <a:pt x="58150" y="0"/>
                </a:moveTo>
                <a:lnTo>
                  <a:pt x="843952" y="0"/>
                </a:lnTo>
                <a:lnTo>
                  <a:pt x="844751" y="162"/>
                </a:lnTo>
                <a:lnTo>
                  <a:pt x="845549" y="0"/>
                </a:lnTo>
                <a:lnTo>
                  <a:pt x="1366249" y="0"/>
                </a:lnTo>
                <a:lnTo>
                  <a:pt x="1631350" y="0"/>
                </a:lnTo>
                <a:lnTo>
                  <a:pt x="2152050" y="0"/>
                </a:lnTo>
                <a:lnTo>
                  <a:pt x="2152850" y="162"/>
                </a:lnTo>
                <a:lnTo>
                  <a:pt x="2153649" y="0"/>
                </a:lnTo>
                <a:lnTo>
                  <a:pt x="2661650" y="0"/>
                </a:lnTo>
                <a:lnTo>
                  <a:pt x="2939450" y="0"/>
                </a:lnTo>
                <a:lnTo>
                  <a:pt x="3447450" y="0"/>
                </a:lnTo>
                <a:lnTo>
                  <a:pt x="3448250" y="162"/>
                </a:lnTo>
                <a:lnTo>
                  <a:pt x="3449049" y="0"/>
                </a:lnTo>
                <a:lnTo>
                  <a:pt x="3969749" y="0"/>
                </a:lnTo>
                <a:lnTo>
                  <a:pt x="4234850" y="0"/>
                </a:lnTo>
                <a:lnTo>
                  <a:pt x="4755550" y="0"/>
                </a:lnTo>
                <a:lnTo>
                  <a:pt x="4756350" y="162"/>
                </a:lnTo>
                <a:lnTo>
                  <a:pt x="4757149" y="0"/>
                </a:lnTo>
                <a:lnTo>
                  <a:pt x="5328649" y="0"/>
                </a:lnTo>
                <a:lnTo>
                  <a:pt x="5542950" y="0"/>
                </a:lnTo>
                <a:lnTo>
                  <a:pt x="6114450" y="0"/>
                </a:lnTo>
                <a:lnTo>
                  <a:pt x="6115250" y="162"/>
                </a:lnTo>
                <a:lnTo>
                  <a:pt x="6116049" y="0"/>
                </a:lnTo>
                <a:lnTo>
                  <a:pt x="6636749" y="0"/>
                </a:lnTo>
                <a:lnTo>
                  <a:pt x="6901850" y="0"/>
                </a:lnTo>
                <a:lnTo>
                  <a:pt x="7422550" y="0"/>
                </a:lnTo>
                <a:lnTo>
                  <a:pt x="7423350" y="162"/>
                </a:lnTo>
                <a:lnTo>
                  <a:pt x="7424149" y="0"/>
                </a:lnTo>
                <a:lnTo>
                  <a:pt x="8209950" y="0"/>
                </a:lnTo>
                <a:cubicBezTo>
                  <a:pt x="8242066" y="0"/>
                  <a:pt x="8268101" y="26035"/>
                  <a:pt x="8268101" y="58150"/>
                </a:cubicBezTo>
                <a:lnTo>
                  <a:pt x="8268101" y="58184"/>
                </a:lnTo>
                <a:cubicBezTo>
                  <a:pt x="8268101" y="90299"/>
                  <a:pt x="8242066" y="116334"/>
                  <a:pt x="8209950" y="116334"/>
                </a:cubicBezTo>
                <a:lnTo>
                  <a:pt x="7424149" y="116334"/>
                </a:lnTo>
                <a:lnTo>
                  <a:pt x="7423350" y="116173"/>
                </a:lnTo>
                <a:lnTo>
                  <a:pt x="7422550" y="116334"/>
                </a:lnTo>
                <a:lnTo>
                  <a:pt x="6901850" y="116334"/>
                </a:lnTo>
                <a:lnTo>
                  <a:pt x="6636749" y="116334"/>
                </a:lnTo>
                <a:lnTo>
                  <a:pt x="6116049" y="116334"/>
                </a:lnTo>
                <a:lnTo>
                  <a:pt x="6115250" y="116173"/>
                </a:lnTo>
                <a:lnTo>
                  <a:pt x="6114450" y="116334"/>
                </a:lnTo>
                <a:lnTo>
                  <a:pt x="5542950" y="116334"/>
                </a:lnTo>
                <a:lnTo>
                  <a:pt x="5328649" y="116334"/>
                </a:lnTo>
                <a:lnTo>
                  <a:pt x="4757149" y="116334"/>
                </a:lnTo>
                <a:lnTo>
                  <a:pt x="4756350" y="116173"/>
                </a:lnTo>
                <a:lnTo>
                  <a:pt x="4755550" y="116334"/>
                </a:lnTo>
                <a:lnTo>
                  <a:pt x="4234850" y="116334"/>
                </a:lnTo>
                <a:lnTo>
                  <a:pt x="3969749" y="116334"/>
                </a:lnTo>
                <a:lnTo>
                  <a:pt x="3449049" y="116334"/>
                </a:lnTo>
                <a:lnTo>
                  <a:pt x="3448250" y="116173"/>
                </a:lnTo>
                <a:lnTo>
                  <a:pt x="3447450" y="116334"/>
                </a:lnTo>
                <a:lnTo>
                  <a:pt x="2939450" y="116334"/>
                </a:lnTo>
                <a:lnTo>
                  <a:pt x="2661650" y="116334"/>
                </a:lnTo>
                <a:lnTo>
                  <a:pt x="2153649" y="116334"/>
                </a:lnTo>
                <a:lnTo>
                  <a:pt x="2152850" y="116173"/>
                </a:lnTo>
                <a:lnTo>
                  <a:pt x="2152050" y="116334"/>
                </a:lnTo>
                <a:lnTo>
                  <a:pt x="1631350" y="116334"/>
                </a:lnTo>
                <a:lnTo>
                  <a:pt x="1366249" y="116334"/>
                </a:lnTo>
                <a:lnTo>
                  <a:pt x="845549" y="116334"/>
                </a:lnTo>
                <a:lnTo>
                  <a:pt x="844751" y="116173"/>
                </a:lnTo>
                <a:lnTo>
                  <a:pt x="843952" y="116334"/>
                </a:lnTo>
                <a:lnTo>
                  <a:pt x="58150" y="116334"/>
                </a:lnTo>
                <a:cubicBezTo>
                  <a:pt x="26035" y="116334"/>
                  <a:pt x="0" y="90299"/>
                  <a:pt x="0" y="58184"/>
                </a:cubicBezTo>
                <a:lnTo>
                  <a:pt x="0" y="58150"/>
                </a:lnTo>
                <a:cubicBezTo>
                  <a:pt x="0" y="26035"/>
                  <a:pt x="26035" y="0"/>
                  <a:pt x="58150" y="0"/>
                </a:cubicBezTo>
                <a:close/>
              </a:path>
            </a:pathLst>
          </a:custGeom>
          <a:solidFill>
            <a:schemeClr val="bg2"/>
          </a:solidFill>
          <a:ln w="3331"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A6F2C06D-B40B-CBFC-699D-CDF3E5826669}"/>
              </a:ext>
            </a:extLst>
          </p:cNvPr>
          <p:cNvSpPr/>
          <p:nvPr userDrawn="1"/>
        </p:nvSpPr>
        <p:spPr>
          <a:xfrm>
            <a:off x="3601637" y="6410295"/>
            <a:ext cx="8268101" cy="116334"/>
          </a:xfrm>
          <a:custGeom>
            <a:avLst/>
            <a:gdLst>
              <a:gd name="connsiteX0" fmla="*/ 58150 w 8268101"/>
              <a:gd name="connsiteY0" fmla="*/ 0 h 116334"/>
              <a:gd name="connsiteX1" fmla="*/ 843952 w 8268101"/>
              <a:gd name="connsiteY1" fmla="*/ 0 h 116334"/>
              <a:gd name="connsiteX2" fmla="*/ 844750 w 8268101"/>
              <a:gd name="connsiteY2" fmla="*/ 162 h 116334"/>
              <a:gd name="connsiteX3" fmla="*/ 845549 w 8268101"/>
              <a:gd name="connsiteY3" fmla="*/ 0 h 116334"/>
              <a:gd name="connsiteX4" fmla="*/ 1366249 w 8268101"/>
              <a:gd name="connsiteY4" fmla="*/ 0 h 116334"/>
              <a:gd name="connsiteX5" fmla="*/ 1631350 w 8268101"/>
              <a:gd name="connsiteY5" fmla="*/ 0 h 116334"/>
              <a:gd name="connsiteX6" fmla="*/ 2152050 w 8268101"/>
              <a:gd name="connsiteY6" fmla="*/ 0 h 116334"/>
              <a:gd name="connsiteX7" fmla="*/ 2152850 w 8268101"/>
              <a:gd name="connsiteY7" fmla="*/ 162 h 116334"/>
              <a:gd name="connsiteX8" fmla="*/ 2153649 w 8268101"/>
              <a:gd name="connsiteY8" fmla="*/ 0 h 116334"/>
              <a:gd name="connsiteX9" fmla="*/ 2661649 w 8268101"/>
              <a:gd name="connsiteY9" fmla="*/ 0 h 116334"/>
              <a:gd name="connsiteX10" fmla="*/ 2939450 w 8268101"/>
              <a:gd name="connsiteY10" fmla="*/ 0 h 116334"/>
              <a:gd name="connsiteX11" fmla="*/ 3447450 w 8268101"/>
              <a:gd name="connsiteY11" fmla="*/ 0 h 116334"/>
              <a:gd name="connsiteX12" fmla="*/ 3448250 w 8268101"/>
              <a:gd name="connsiteY12" fmla="*/ 162 h 116334"/>
              <a:gd name="connsiteX13" fmla="*/ 3449049 w 8268101"/>
              <a:gd name="connsiteY13" fmla="*/ 0 h 116334"/>
              <a:gd name="connsiteX14" fmla="*/ 3969749 w 8268101"/>
              <a:gd name="connsiteY14" fmla="*/ 0 h 116334"/>
              <a:gd name="connsiteX15" fmla="*/ 4234850 w 8268101"/>
              <a:gd name="connsiteY15" fmla="*/ 0 h 116334"/>
              <a:gd name="connsiteX16" fmla="*/ 4755550 w 8268101"/>
              <a:gd name="connsiteY16" fmla="*/ 0 h 116334"/>
              <a:gd name="connsiteX17" fmla="*/ 4756350 w 8268101"/>
              <a:gd name="connsiteY17" fmla="*/ 162 h 116334"/>
              <a:gd name="connsiteX18" fmla="*/ 4757149 w 8268101"/>
              <a:gd name="connsiteY18" fmla="*/ 0 h 116334"/>
              <a:gd name="connsiteX19" fmla="*/ 5328649 w 8268101"/>
              <a:gd name="connsiteY19" fmla="*/ 0 h 116334"/>
              <a:gd name="connsiteX20" fmla="*/ 5542950 w 8268101"/>
              <a:gd name="connsiteY20" fmla="*/ 0 h 116334"/>
              <a:gd name="connsiteX21" fmla="*/ 6114450 w 8268101"/>
              <a:gd name="connsiteY21" fmla="*/ 0 h 116334"/>
              <a:gd name="connsiteX22" fmla="*/ 6115250 w 8268101"/>
              <a:gd name="connsiteY22" fmla="*/ 162 h 116334"/>
              <a:gd name="connsiteX23" fmla="*/ 6116049 w 8268101"/>
              <a:gd name="connsiteY23" fmla="*/ 0 h 116334"/>
              <a:gd name="connsiteX24" fmla="*/ 6636749 w 8268101"/>
              <a:gd name="connsiteY24" fmla="*/ 0 h 116334"/>
              <a:gd name="connsiteX25" fmla="*/ 6901850 w 8268101"/>
              <a:gd name="connsiteY25" fmla="*/ 0 h 116334"/>
              <a:gd name="connsiteX26" fmla="*/ 7422550 w 8268101"/>
              <a:gd name="connsiteY26" fmla="*/ 0 h 116334"/>
              <a:gd name="connsiteX27" fmla="*/ 7423350 w 8268101"/>
              <a:gd name="connsiteY27" fmla="*/ 162 h 116334"/>
              <a:gd name="connsiteX28" fmla="*/ 7424149 w 8268101"/>
              <a:gd name="connsiteY28" fmla="*/ 0 h 116334"/>
              <a:gd name="connsiteX29" fmla="*/ 8209950 w 8268101"/>
              <a:gd name="connsiteY29" fmla="*/ 0 h 116334"/>
              <a:gd name="connsiteX30" fmla="*/ 8268101 w 8268101"/>
              <a:gd name="connsiteY30" fmla="*/ 58150 h 116334"/>
              <a:gd name="connsiteX31" fmla="*/ 8268101 w 8268101"/>
              <a:gd name="connsiteY31" fmla="*/ 58184 h 116334"/>
              <a:gd name="connsiteX32" fmla="*/ 8209950 w 8268101"/>
              <a:gd name="connsiteY32" fmla="*/ 116334 h 116334"/>
              <a:gd name="connsiteX33" fmla="*/ 7424149 w 8268101"/>
              <a:gd name="connsiteY33" fmla="*/ 116334 h 116334"/>
              <a:gd name="connsiteX34" fmla="*/ 7423350 w 8268101"/>
              <a:gd name="connsiteY34" fmla="*/ 116173 h 116334"/>
              <a:gd name="connsiteX35" fmla="*/ 7422550 w 8268101"/>
              <a:gd name="connsiteY35" fmla="*/ 116334 h 116334"/>
              <a:gd name="connsiteX36" fmla="*/ 6901850 w 8268101"/>
              <a:gd name="connsiteY36" fmla="*/ 116334 h 116334"/>
              <a:gd name="connsiteX37" fmla="*/ 6636749 w 8268101"/>
              <a:gd name="connsiteY37" fmla="*/ 116334 h 116334"/>
              <a:gd name="connsiteX38" fmla="*/ 6116049 w 8268101"/>
              <a:gd name="connsiteY38" fmla="*/ 116334 h 116334"/>
              <a:gd name="connsiteX39" fmla="*/ 6115250 w 8268101"/>
              <a:gd name="connsiteY39" fmla="*/ 116173 h 116334"/>
              <a:gd name="connsiteX40" fmla="*/ 6114450 w 8268101"/>
              <a:gd name="connsiteY40" fmla="*/ 116334 h 116334"/>
              <a:gd name="connsiteX41" fmla="*/ 5542950 w 8268101"/>
              <a:gd name="connsiteY41" fmla="*/ 116334 h 116334"/>
              <a:gd name="connsiteX42" fmla="*/ 5328649 w 8268101"/>
              <a:gd name="connsiteY42" fmla="*/ 116334 h 116334"/>
              <a:gd name="connsiteX43" fmla="*/ 4757149 w 8268101"/>
              <a:gd name="connsiteY43" fmla="*/ 116334 h 116334"/>
              <a:gd name="connsiteX44" fmla="*/ 4756350 w 8268101"/>
              <a:gd name="connsiteY44" fmla="*/ 116173 h 116334"/>
              <a:gd name="connsiteX45" fmla="*/ 4755550 w 8268101"/>
              <a:gd name="connsiteY45" fmla="*/ 116334 h 116334"/>
              <a:gd name="connsiteX46" fmla="*/ 4234850 w 8268101"/>
              <a:gd name="connsiteY46" fmla="*/ 116334 h 116334"/>
              <a:gd name="connsiteX47" fmla="*/ 3969749 w 8268101"/>
              <a:gd name="connsiteY47" fmla="*/ 116334 h 116334"/>
              <a:gd name="connsiteX48" fmla="*/ 3449049 w 8268101"/>
              <a:gd name="connsiteY48" fmla="*/ 116334 h 116334"/>
              <a:gd name="connsiteX49" fmla="*/ 3448250 w 8268101"/>
              <a:gd name="connsiteY49" fmla="*/ 116173 h 116334"/>
              <a:gd name="connsiteX50" fmla="*/ 3447450 w 8268101"/>
              <a:gd name="connsiteY50" fmla="*/ 116334 h 116334"/>
              <a:gd name="connsiteX51" fmla="*/ 2939450 w 8268101"/>
              <a:gd name="connsiteY51" fmla="*/ 116334 h 116334"/>
              <a:gd name="connsiteX52" fmla="*/ 2661649 w 8268101"/>
              <a:gd name="connsiteY52" fmla="*/ 116334 h 116334"/>
              <a:gd name="connsiteX53" fmla="*/ 2153649 w 8268101"/>
              <a:gd name="connsiteY53" fmla="*/ 116334 h 116334"/>
              <a:gd name="connsiteX54" fmla="*/ 2152850 w 8268101"/>
              <a:gd name="connsiteY54" fmla="*/ 116173 h 116334"/>
              <a:gd name="connsiteX55" fmla="*/ 2152050 w 8268101"/>
              <a:gd name="connsiteY55" fmla="*/ 116334 h 116334"/>
              <a:gd name="connsiteX56" fmla="*/ 1631350 w 8268101"/>
              <a:gd name="connsiteY56" fmla="*/ 116334 h 116334"/>
              <a:gd name="connsiteX57" fmla="*/ 1366249 w 8268101"/>
              <a:gd name="connsiteY57" fmla="*/ 116334 h 116334"/>
              <a:gd name="connsiteX58" fmla="*/ 845549 w 8268101"/>
              <a:gd name="connsiteY58" fmla="*/ 116334 h 116334"/>
              <a:gd name="connsiteX59" fmla="*/ 844750 w 8268101"/>
              <a:gd name="connsiteY59" fmla="*/ 116173 h 116334"/>
              <a:gd name="connsiteX60" fmla="*/ 843952 w 8268101"/>
              <a:gd name="connsiteY60" fmla="*/ 116334 h 116334"/>
              <a:gd name="connsiteX61" fmla="*/ 58150 w 8268101"/>
              <a:gd name="connsiteY61" fmla="*/ 116334 h 116334"/>
              <a:gd name="connsiteX62" fmla="*/ 0 w 8268101"/>
              <a:gd name="connsiteY62" fmla="*/ 58184 h 116334"/>
              <a:gd name="connsiteX63" fmla="*/ 0 w 8268101"/>
              <a:gd name="connsiteY63" fmla="*/ 58150 h 116334"/>
              <a:gd name="connsiteX64" fmla="*/ 58150 w 8268101"/>
              <a:gd name="connsiteY64" fmla="*/ 0 h 11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68101" h="116334">
                <a:moveTo>
                  <a:pt x="58150" y="0"/>
                </a:moveTo>
                <a:lnTo>
                  <a:pt x="843952" y="0"/>
                </a:lnTo>
                <a:lnTo>
                  <a:pt x="844750" y="162"/>
                </a:lnTo>
                <a:lnTo>
                  <a:pt x="845549" y="0"/>
                </a:lnTo>
                <a:lnTo>
                  <a:pt x="1366249" y="0"/>
                </a:lnTo>
                <a:lnTo>
                  <a:pt x="1631350" y="0"/>
                </a:lnTo>
                <a:lnTo>
                  <a:pt x="2152050" y="0"/>
                </a:lnTo>
                <a:lnTo>
                  <a:pt x="2152850" y="162"/>
                </a:lnTo>
                <a:lnTo>
                  <a:pt x="2153649" y="0"/>
                </a:lnTo>
                <a:lnTo>
                  <a:pt x="2661649" y="0"/>
                </a:lnTo>
                <a:lnTo>
                  <a:pt x="2939450" y="0"/>
                </a:lnTo>
                <a:lnTo>
                  <a:pt x="3447450" y="0"/>
                </a:lnTo>
                <a:lnTo>
                  <a:pt x="3448250" y="162"/>
                </a:lnTo>
                <a:lnTo>
                  <a:pt x="3449049" y="0"/>
                </a:lnTo>
                <a:lnTo>
                  <a:pt x="3969749" y="0"/>
                </a:lnTo>
                <a:lnTo>
                  <a:pt x="4234850" y="0"/>
                </a:lnTo>
                <a:lnTo>
                  <a:pt x="4755550" y="0"/>
                </a:lnTo>
                <a:lnTo>
                  <a:pt x="4756350" y="162"/>
                </a:lnTo>
                <a:lnTo>
                  <a:pt x="4757149" y="0"/>
                </a:lnTo>
                <a:lnTo>
                  <a:pt x="5328649" y="0"/>
                </a:lnTo>
                <a:lnTo>
                  <a:pt x="5542950" y="0"/>
                </a:lnTo>
                <a:lnTo>
                  <a:pt x="6114450" y="0"/>
                </a:lnTo>
                <a:lnTo>
                  <a:pt x="6115250" y="162"/>
                </a:lnTo>
                <a:lnTo>
                  <a:pt x="6116049" y="0"/>
                </a:lnTo>
                <a:lnTo>
                  <a:pt x="6636749" y="0"/>
                </a:lnTo>
                <a:lnTo>
                  <a:pt x="6901850" y="0"/>
                </a:lnTo>
                <a:lnTo>
                  <a:pt x="7422550" y="0"/>
                </a:lnTo>
                <a:lnTo>
                  <a:pt x="7423350" y="162"/>
                </a:lnTo>
                <a:lnTo>
                  <a:pt x="7424149" y="0"/>
                </a:lnTo>
                <a:lnTo>
                  <a:pt x="8209950" y="0"/>
                </a:lnTo>
                <a:cubicBezTo>
                  <a:pt x="8242066" y="0"/>
                  <a:pt x="8268101" y="26035"/>
                  <a:pt x="8268101" y="58150"/>
                </a:cubicBezTo>
                <a:lnTo>
                  <a:pt x="8268101" y="58184"/>
                </a:lnTo>
                <a:cubicBezTo>
                  <a:pt x="8268101" y="90299"/>
                  <a:pt x="8242066" y="116334"/>
                  <a:pt x="8209950" y="116334"/>
                </a:cubicBezTo>
                <a:lnTo>
                  <a:pt x="7424149" y="116334"/>
                </a:lnTo>
                <a:lnTo>
                  <a:pt x="7423350" y="116173"/>
                </a:lnTo>
                <a:lnTo>
                  <a:pt x="7422550" y="116334"/>
                </a:lnTo>
                <a:lnTo>
                  <a:pt x="6901850" y="116334"/>
                </a:lnTo>
                <a:lnTo>
                  <a:pt x="6636749" y="116334"/>
                </a:lnTo>
                <a:lnTo>
                  <a:pt x="6116049" y="116334"/>
                </a:lnTo>
                <a:lnTo>
                  <a:pt x="6115250" y="116173"/>
                </a:lnTo>
                <a:lnTo>
                  <a:pt x="6114450" y="116334"/>
                </a:lnTo>
                <a:lnTo>
                  <a:pt x="5542950" y="116334"/>
                </a:lnTo>
                <a:lnTo>
                  <a:pt x="5328649" y="116334"/>
                </a:lnTo>
                <a:lnTo>
                  <a:pt x="4757149" y="116334"/>
                </a:lnTo>
                <a:lnTo>
                  <a:pt x="4756350" y="116173"/>
                </a:lnTo>
                <a:lnTo>
                  <a:pt x="4755550" y="116334"/>
                </a:lnTo>
                <a:lnTo>
                  <a:pt x="4234850" y="116334"/>
                </a:lnTo>
                <a:lnTo>
                  <a:pt x="3969749" y="116334"/>
                </a:lnTo>
                <a:lnTo>
                  <a:pt x="3449049" y="116334"/>
                </a:lnTo>
                <a:lnTo>
                  <a:pt x="3448250" y="116173"/>
                </a:lnTo>
                <a:lnTo>
                  <a:pt x="3447450" y="116334"/>
                </a:lnTo>
                <a:lnTo>
                  <a:pt x="2939450" y="116334"/>
                </a:lnTo>
                <a:lnTo>
                  <a:pt x="2661649" y="116334"/>
                </a:lnTo>
                <a:lnTo>
                  <a:pt x="2153649" y="116334"/>
                </a:lnTo>
                <a:lnTo>
                  <a:pt x="2152850" y="116173"/>
                </a:lnTo>
                <a:lnTo>
                  <a:pt x="2152050" y="116334"/>
                </a:lnTo>
                <a:lnTo>
                  <a:pt x="1631350" y="116334"/>
                </a:lnTo>
                <a:lnTo>
                  <a:pt x="1366249" y="116334"/>
                </a:lnTo>
                <a:lnTo>
                  <a:pt x="845549" y="116334"/>
                </a:lnTo>
                <a:lnTo>
                  <a:pt x="844750" y="116173"/>
                </a:lnTo>
                <a:lnTo>
                  <a:pt x="843952" y="116334"/>
                </a:lnTo>
                <a:lnTo>
                  <a:pt x="58150" y="116334"/>
                </a:lnTo>
                <a:cubicBezTo>
                  <a:pt x="26035" y="116334"/>
                  <a:pt x="0" y="90299"/>
                  <a:pt x="0" y="58184"/>
                </a:cubicBezTo>
                <a:lnTo>
                  <a:pt x="0" y="58150"/>
                </a:lnTo>
                <a:cubicBezTo>
                  <a:pt x="0" y="26035"/>
                  <a:pt x="26035" y="0"/>
                  <a:pt x="58150" y="0"/>
                </a:cubicBezTo>
                <a:close/>
              </a:path>
            </a:pathLst>
          </a:custGeom>
          <a:solidFill>
            <a:schemeClr val="bg2"/>
          </a:solidFill>
          <a:ln w="3331" cap="flat">
            <a:noFill/>
            <a:prstDash val="solid"/>
            <a:miter/>
          </a:ln>
        </p:spPr>
        <p:txBody>
          <a:bodyPr rtlCol="0" anchor="ctr"/>
          <a:lstStyle/>
          <a:p>
            <a:endParaRPr lang="en-US" dirty="0"/>
          </a:p>
        </p:txBody>
      </p:sp>
      <p:pic>
        <p:nvPicPr>
          <p:cNvPr id="7" name="Graphic 6">
            <a:extLst>
              <a:ext uri="{FF2B5EF4-FFF2-40B4-BE49-F238E27FC236}">
                <a16:creationId xmlns:a16="http://schemas.microsoft.com/office/drawing/2014/main" id="{89862C06-4A91-D0CF-9E90-E5C9FAEDF5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5878" y="937796"/>
            <a:ext cx="5734050" cy="5734046"/>
          </a:xfrm>
          <a:prstGeom prst="rect">
            <a:avLst/>
          </a:prstGeom>
        </p:spPr>
      </p:pic>
      <p:pic>
        <p:nvPicPr>
          <p:cNvPr id="85" name="Picture 84" descr="A black background with blue letters&#10;&#10;AI-generated content may be incorrect.">
            <a:extLst>
              <a:ext uri="{FF2B5EF4-FFF2-40B4-BE49-F238E27FC236}">
                <a16:creationId xmlns:a16="http://schemas.microsoft.com/office/drawing/2014/main" id="{F817CCE4-E66D-4DDD-ACE4-72999CFF8045}"/>
              </a:ext>
            </a:extLst>
          </p:cNvPr>
          <p:cNvPicPr>
            <a:picLocks noChangeAspect="1"/>
          </p:cNvPicPr>
          <p:nvPr userDrawn="1"/>
        </p:nvPicPr>
        <p:blipFill>
          <a:blip r:embed="rId4"/>
          <a:stretch>
            <a:fillRect/>
          </a:stretch>
        </p:blipFill>
        <p:spPr>
          <a:xfrm>
            <a:off x="334963" y="498391"/>
            <a:ext cx="2059299" cy="439405"/>
          </a:xfrm>
          <a:prstGeom prst="rect">
            <a:avLst/>
          </a:prstGeom>
        </p:spPr>
      </p:pic>
      <p:sp>
        <p:nvSpPr>
          <p:cNvPr id="87" name="Text Placeholder 86">
            <a:extLst>
              <a:ext uri="{FF2B5EF4-FFF2-40B4-BE49-F238E27FC236}">
                <a16:creationId xmlns:a16="http://schemas.microsoft.com/office/drawing/2014/main" id="{F9AEF633-CF7A-22E5-67E4-32A4DB48C02D}"/>
              </a:ext>
            </a:extLst>
          </p:cNvPr>
          <p:cNvSpPr>
            <a:spLocks noGrp="1"/>
          </p:cNvSpPr>
          <p:nvPr>
            <p:ph type="body" sz="quarter" idx="10"/>
          </p:nvPr>
        </p:nvSpPr>
        <p:spPr>
          <a:xfrm>
            <a:off x="334963" y="2017770"/>
            <a:ext cx="5761037" cy="1634026"/>
          </a:xfrm>
          <a:prstGeom prst="rect">
            <a:avLst/>
          </a:prstGeom>
        </p:spPr>
        <p:txBody>
          <a:bodyPr lIns="0" tIns="0" rIns="0" bIns="0" anchor="ctr"/>
          <a:lstStyle>
            <a:lvl1pPr marL="0" indent="0">
              <a:buNone/>
              <a:defRPr sz="5400" b="1">
                <a:solidFill>
                  <a:schemeClr val="tx2"/>
                </a:solidFill>
                <a:latin typeface="+mj-lt"/>
              </a:defRPr>
            </a:lvl1pPr>
          </a:lstStyle>
          <a:p>
            <a:pPr lvl="0"/>
            <a:r>
              <a:rPr lang="en-US" dirty="0"/>
              <a:t>Click to edit Master text</a:t>
            </a:r>
          </a:p>
        </p:txBody>
      </p:sp>
      <p:grpSp>
        <p:nvGrpSpPr>
          <p:cNvPr id="162" name="Group 161">
            <a:extLst>
              <a:ext uri="{FF2B5EF4-FFF2-40B4-BE49-F238E27FC236}">
                <a16:creationId xmlns:a16="http://schemas.microsoft.com/office/drawing/2014/main" id="{572526A8-D543-624C-0A43-F04E50AD4FBE}"/>
              </a:ext>
            </a:extLst>
          </p:cNvPr>
          <p:cNvGrpSpPr/>
          <p:nvPr userDrawn="1"/>
        </p:nvGrpSpPr>
        <p:grpSpPr>
          <a:xfrm>
            <a:off x="6843817" y="2680117"/>
            <a:ext cx="4371766" cy="461546"/>
            <a:chOff x="10397022" y="5253038"/>
            <a:chExt cx="3838775" cy="405276"/>
          </a:xfrm>
        </p:grpSpPr>
        <p:grpSp>
          <p:nvGrpSpPr>
            <p:cNvPr id="10" name="Group 9">
              <a:extLst>
                <a:ext uri="{FF2B5EF4-FFF2-40B4-BE49-F238E27FC236}">
                  <a16:creationId xmlns:a16="http://schemas.microsoft.com/office/drawing/2014/main" id="{C51D5088-40FD-D2A2-87ED-D47628ACBD64}"/>
                </a:ext>
              </a:extLst>
            </p:cNvPr>
            <p:cNvGrpSpPr/>
            <p:nvPr userDrawn="1"/>
          </p:nvGrpSpPr>
          <p:grpSpPr>
            <a:xfrm>
              <a:off x="10397022" y="5253038"/>
              <a:ext cx="913013" cy="405276"/>
              <a:chOff x="4737100" y="463550"/>
              <a:chExt cx="1438740" cy="638640"/>
            </a:xfrm>
          </p:grpSpPr>
          <p:grpSp>
            <p:nvGrpSpPr>
              <p:cNvPr id="11" name="Group 10">
                <a:extLst>
                  <a:ext uri="{FF2B5EF4-FFF2-40B4-BE49-F238E27FC236}">
                    <a16:creationId xmlns:a16="http://schemas.microsoft.com/office/drawing/2014/main" id="{E50B4FF5-5F56-5289-B00E-4817C4D6209E}"/>
                  </a:ext>
                </a:extLst>
              </p:cNvPr>
              <p:cNvGrpSpPr/>
              <p:nvPr/>
            </p:nvGrpSpPr>
            <p:grpSpPr>
              <a:xfrm>
                <a:off x="4737100" y="463550"/>
                <a:ext cx="1438740" cy="90000"/>
                <a:chOff x="4737100" y="463550"/>
                <a:chExt cx="1438740" cy="90000"/>
              </a:xfrm>
            </p:grpSpPr>
            <p:sp>
              <p:nvSpPr>
                <p:cNvPr id="39" name="Oval 38">
                  <a:extLst>
                    <a:ext uri="{FF2B5EF4-FFF2-40B4-BE49-F238E27FC236}">
                      <a16:creationId xmlns:a16="http://schemas.microsoft.com/office/drawing/2014/main" id="{5BC36E59-8F01-7AAD-3A67-D6A07F36A96F}"/>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8837E9FF-2D02-68F2-8AA2-542BA424FA72}"/>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A34FFF0-FB53-136E-B27F-FF89A5461BB9}"/>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8091CD1F-7C0A-15DB-B482-B47E94E690F4}"/>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FA5226C4-852D-8C48-C8BE-5D4B2CC8D2D9}"/>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65CF1700-95C0-AC02-2F79-446737FDD628}"/>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1BE7F028-FB48-0A24-B1AB-D73BE80891FF}"/>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8B5AE817-9B04-8C7F-D331-36EFACE78EA2}"/>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97D37B1B-DCE0-CC6D-209D-669AE0D24B38}"/>
                  </a:ext>
                </a:extLst>
              </p:cNvPr>
              <p:cNvGrpSpPr/>
              <p:nvPr/>
            </p:nvGrpSpPr>
            <p:grpSpPr>
              <a:xfrm>
                <a:off x="4737100" y="646430"/>
                <a:ext cx="1438740" cy="90000"/>
                <a:chOff x="4737100" y="463550"/>
                <a:chExt cx="1438740" cy="90000"/>
              </a:xfrm>
            </p:grpSpPr>
            <p:sp>
              <p:nvSpPr>
                <p:cNvPr id="31" name="Oval 30">
                  <a:extLst>
                    <a:ext uri="{FF2B5EF4-FFF2-40B4-BE49-F238E27FC236}">
                      <a16:creationId xmlns:a16="http://schemas.microsoft.com/office/drawing/2014/main" id="{137CC681-C78E-5775-DB36-A8CD6E5279F2}"/>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D951ECE-9FD8-9438-4569-6ADA916EF25C}"/>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01E7E28-7698-C54F-90FE-41BF866A23E7}"/>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2BF9970-D23C-ECBC-328E-2C7989FF6A67}"/>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1D06FC5F-9D7C-8B3D-9764-6B56EE4C245C}"/>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3E2505DE-EDF4-ADEE-72FE-D7C533E29000}"/>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25DE4EF-6B4A-8B4D-66A9-E6815986C742}"/>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4A6F06A-31EB-70A6-B4D1-D365F26630F3}"/>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CBBA7F4E-0EAD-F9DE-FF8B-026C016D863A}"/>
                  </a:ext>
                </a:extLst>
              </p:cNvPr>
              <p:cNvGrpSpPr/>
              <p:nvPr/>
            </p:nvGrpSpPr>
            <p:grpSpPr>
              <a:xfrm>
                <a:off x="4737100" y="829310"/>
                <a:ext cx="1438740" cy="90000"/>
                <a:chOff x="4737100" y="463550"/>
                <a:chExt cx="1438740" cy="90000"/>
              </a:xfrm>
            </p:grpSpPr>
            <p:sp>
              <p:nvSpPr>
                <p:cNvPr id="23" name="Oval 22">
                  <a:extLst>
                    <a:ext uri="{FF2B5EF4-FFF2-40B4-BE49-F238E27FC236}">
                      <a16:creationId xmlns:a16="http://schemas.microsoft.com/office/drawing/2014/main" id="{CA71DC89-C4A0-A02C-D93D-F6697035D688}"/>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ED932746-5CCA-C420-F6EC-5C7786168FBF}"/>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C627FE88-8048-D76F-A6A4-E0C39813C033}"/>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A14FC3A-5CD2-C3E1-B064-7A5855475631}"/>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072F22E-34EB-BAD2-6801-2145174E5EAB}"/>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3A98508E-6D35-5153-5832-540ED0257EFC}"/>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A439A0E5-0891-F272-878B-D81581E292D8}"/>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42F5318-46F1-D559-C99B-94C4EF3165B9}"/>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1D8F3A10-C315-76C8-5163-C6C6B9B87C88}"/>
                  </a:ext>
                </a:extLst>
              </p:cNvPr>
              <p:cNvGrpSpPr/>
              <p:nvPr/>
            </p:nvGrpSpPr>
            <p:grpSpPr>
              <a:xfrm>
                <a:off x="4737100" y="1012190"/>
                <a:ext cx="1438740" cy="90000"/>
                <a:chOff x="4737100" y="463550"/>
                <a:chExt cx="1438740" cy="90000"/>
              </a:xfrm>
            </p:grpSpPr>
            <p:sp>
              <p:nvSpPr>
                <p:cNvPr id="15" name="Oval 14">
                  <a:extLst>
                    <a:ext uri="{FF2B5EF4-FFF2-40B4-BE49-F238E27FC236}">
                      <a16:creationId xmlns:a16="http://schemas.microsoft.com/office/drawing/2014/main" id="{03C89FAD-08FA-3265-F4B0-9CAED460BD43}"/>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DB7FA62-08D8-5B2E-1F5C-E9A168B97815}"/>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97F0358-0131-B6FA-4F9A-8E071C1EA809}"/>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3B61F03-66F4-6C3E-940F-BB45F52081AE}"/>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016F4E6-5301-A2C4-2E22-48DCB69221B9}"/>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35C87CB-BCAF-B265-5CAE-CD331A8A34D7}"/>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33CD438-9A74-096B-D31F-4CC47D1E47A5}"/>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DAE9A4B-0109-AA45-DF9B-91BF6D07CD5D}"/>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7" name="Group 46">
              <a:extLst>
                <a:ext uri="{FF2B5EF4-FFF2-40B4-BE49-F238E27FC236}">
                  <a16:creationId xmlns:a16="http://schemas.microsoft.com/office/drawing/2014/main" id="{8506F6F9-58E2-9D4D-BCCE-44FBF49718E7}"/>
                </a:ext>
              </a:extLst>
            </p:cNvPr>
            <p:cNvGrpSpPr/>
            <p:nvPr userDrawn="1"/>
          </p:nvGrpSpPr>
          <p:grpSpPr>
            <a:xfrm>
              <a:off x="11372276" y="5253038"/>
              <a:ext cx="913013" cy="405276"/>
              <a:chOff x="4737100" y="463550"/>
              <a:chExt cx="1438740" cy="638640"/>
            </a:xfrm>
          </p:grpSpPr>
          <p:grpSp>
            <p:nvGrpSpPr>
              <p:cNvPr id="48" name="Group 47">
                <a:extLst>
                  <a:ext uri="{FF2B5EF4-FFF2-40B4-BE49-F238E27FC236}">
                    <a16:creationId xmlns:a16="http://schemas.microsoft.com/office/drawing/2014/main" id="{25745ABE-BBC8-02CC-58B5-C9397B39C046}"/>
                  </a:ext>
                </a:extLst>
              </p:cNvPr>
              <p:cNvGrpSpPr/>
              <p:nvPr/>
            </p:nvGrpSpPr>
            <p:grpSpPr>
              <a:xfrm>
                <a:off x="4737100" y="463550"/>
                <a:ext cx="1438740" cy="90000"/>
                <a:chOff x="4737100" y="463550"/>
                <a:chExt cx="1438740" cy="90000"/>
              </a:xfrm>
            </p:grpSpPr>
            <p:sp>
              <p:nvSpPr>
                <p:cNvPr id="76" name="Oval 75">
                  <a:extLst>
                    <a:ext uri="{FF2B5EF4-FFF2-40B4-BE49-F238E27FC236}">
                      <a16:creationId xmlns:a16="http://schemas.microsoft.com/office/drawing/2014/main" id="{0825C2F7-C86B-C71B-1673-A79C040244E2}"/>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116B17CF-F8C7-6A1B-84C0-4DC70A14916E}"/>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15447151-14F9-8459-3F69-E26C15E59D78}"/>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F91684ED-FD40-25C2-82BE-A7BF0585155D}"/>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5A272E46-0D72-F59E-AE62-4F37F45B73B0}"/>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4CFBCA8F-0042-CABE-E24A-226D34A39477}"/>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AE48749D-523D-2E7D-682F-4EF5C4A3B097}"/>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81F852E3-E7C6-8F16-EDCC-B1E3E9E3E921}"/>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F3619A8C-468B-E464-E51E-E48CDBFA8243}"/>
                  </a:ext>
                </a:extLst>
              </p:cNvPr>
              <p:cNvGrpSpPr/>
              <p:nvPr/>
            </p:nvGrpSpPr>
            <p:grpSpPr>
              <a:xfrm>
                <a:off x="4737100" y="646430"/>
                <a:ext cx="1438740" cy="90000"/>
                <a:chOff x="4737100" y="463550"/>
                <a:chExt cx="1438740" cy="90000"/>
              </a:xfrm>
            </p:grpSpPr>
            <p:sp>
              <p:nvSpPr>
                <p:cNvPr id="68" name="Oval 67">
                  <a:extLst>
                    <a:ext uri="{FF2B5EF4-FFF2-40B4-BE49-F238E27FC236}">
                      <a16:creationId xmlns:a16="http://schemas.microsoft.com/office/drawing/2014/main" id="{B58E064C-8C34-9129-7071-9DDCC471BEDA}"/>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5F23A47A-722E-5719-5701-46D64245411B}"/>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99439EA9-3B07-03E7-7C92-C74F16CD21CD}"/>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D7E8201B-ED3F-6683-AA8F-D0A65B43AD09}"/>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8CC35EC8-ED9D-CB53-F529-A971813F5303}"/>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7E07CA57-6A10-F0CF-E844-D0350BB0B519}"/>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D1AAA2DD-B2D7-5F51-0325-E1C02E3A8793}"/>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DA3C00E-B61B-C656-12BB-C75EA7B188A2}"/>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52FB13EC-4E33-F259-5D2D-712479392895}"/>
                  </a:ext>
                </a:extLst>
              </p:cNvPr>
              <p:cNvGrpSpPr/>
              <p:nvPr/>
            </p:nvGrpSpPr>
            <p:grpSpPr>
              <a:xfrm>
                <a:off x="4737100" y="829310"/>
                <a:ext cx="1438740" cy="90000"/>
                <a:chOff x="4737100" y="463550"/>
                <a:chExt cx="1438740" cy="90000"/>
              </a:xfrm>
            </p:grpSpPr>
            <p:sp>
              <p:nvSpPr>
                <p:cNvPr id="60" name="Oval 59">
                  <a:extLst>
                    <a:ext uri="{FF2B5EF4-FFF2-40B4-BE49-F238E27FC236}">
                      <a16:creationId xmlns:a16="http://schemas.microsoft.com/office/drawing/2014/main" id="{EB6CA2B3-5F98-7AAB-F781-19B0ADFAB938}"/>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49966B9C-3F61-EAD9-D99A-4EACD6FF991F}"/>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0AAB96DE-64D0-5E56-F79A-D79646EFF989}"/>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5B7530D1-0893-FC7E-D62F-E2F246F48F8B}"/>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F97B1CC8-CB73-16A6-8F62-DDA852066F2B}"/>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FEE9AFED-2499-C8A8-1285-1B6BC9FADAFE}"/>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6166C040-743F-66B9-CB40-5A6F010012AF}"/>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69DFDC61-60D8-7D8C-7B9E-E635988999A7}"/>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13531143-9A91-6BDC-0D7C-8483E3C95949}"/>
                  </a:ext>
                </a:extLst>
              </p:cNvPr>
              <p:cNvGrpSpPr/>
              <p:nvPr/>
            </p:nvGrpSpPr>
            <p:grpSpPr>
              <a:xfrm>
                <a:off x="4737100" y="1012190"/>
                <a:ext cx="1438740" cy="90000"/>
                <a:chOff x="4737100" y="463550"/>
                <a:chExt cx="1438740" cy="90000"/>
              </a:xfrm>
            </p:grpSpPr>
            <p:sp>
              <p:nvSpPr>
                <p:cNvPr id="52" name="Oval 51">
                  <a:extLst>
                    <a:ext uri="{FF2B5EF4-FFF2-40B4-BE49-F238E27FC236}">
                      <a16:creationId xmlns:a16="http://schemas.microsoft.com/office/drawing/2014/main" id="{1D4E872C-F4ED-1F60-C1F8-0A3EE2D6D7DE}"/>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5203680F-6296-8807-8465-E9B941939C1B}"/>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2028ECF0-1B2B-0112-4869-57010B45DBF4}"/>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9AAEE683-2EC0-DF9D-0DCD-7DFC60CD49E1}"/>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DD8ADAA-6A6E-0B17-6341-79B00071A1E7}"/>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10F5586D-267C-E5C9-C6EF-593FE25A80F4}"/>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2E706CF6-BB2C-8EE2-5A5C-3B72F6F7C4A9}"/>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A7BB219F-3D80-16AA-8169-98E2FA8AC3E7}"/>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88" name="Group 87">
              <a:extLst>
                <a:ext uri="{FF2B5EF4-FFF2-40B4-BE49-F238E27FC236}">
                  <a16:creationId xmlns:a16="http://schemas.microsoft.com/office/drawing/2014/main" id="{9483C489-1D63-6691-C952-3E922473F535}"/>
                </a:ext>
              </a:extLst>
            </p:cNvPr>
            <p:cNvGrpSpPr/>
            <p:nvPr userDrawn="1"/>
          </p:nvGrpSpPr>
          <p:grpSpPr>
            <a:xfrm>
              <a:off x="12347530" y="5253038"/>
              <a:ext cx="913013" cy="405276"/>
              <a:chOff x="4737100" y="463550"/>
              <a:chExt cx="1438740" cy="638640"/>
            </a:xfrm>
          </p:grpSpPr>
          <p:grpSp>
            <p:nvGrpSpPr>
              <p:cNvPr id="89" name="Group 88">
                <a:extLst>
                  <a:ext uri="{FF2B5EF4-FFF2-40B4-BE49-F238E27FC236}">
                    <a16:creationId xmlns:a16="http://schemas.microsoft.com/office/drawing/2014/main" id="{EE80C396-20D4-DC09-A16E-C2505B119D3C}"/>
                  </a:ext>
                </a:extLst>
              </p:cNvPr>
              <p:cNvGrpSpPr/>
              <p:nvPr/>
            </p:nvGrpSpPr>
            <p:grpSpPr>
              <a:xfrm>
                <a:off x="4737100" y="463550"/>
                <a:ext cx="1438740" cy="90000"/>
                <a:chOff x="4737100" y="463550"/>
                <a:chExt cx="1438740" cy="90000"/>
              </a:xfrm>
            </p:grpSpPr>
            <p:sp>
              <p:nvSpPr>
                <p:cNvPr id="117" name="Oval 116">
                  <a:extLst>
                    <a:ext uri="{FF2B5EF4-FFF2-40B4-BE49-F238E27FC236}">
                      <a16:creationId xmlns:a16="http://schemas.microsoft.com/office/drawing/2014/main" id="{AAF573A1-D964-9706-8543-3834A3D5E059}"/>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38470816-494A-EEA5-148D-EDE6CD9D3FED}"/>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792AD727-2AA8-BF93-DFEB-CD318E63D4B3}"/>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2EBC1BDC-2926-1663-92A2-B5A364D48454}"/>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70ABD7AB-98E1-428F-FBC6-264A468E118F}"/>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65AF7128-D644-3FAA-4B05-948743357485}"/>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AF33157B-FEB4-4C11-81FD-E3DFFE5B7BA1}"/>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956C3A66-A5B7-0F93-55CF-9B3CE270DB04}"/>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0B909C15-1077-6E8D-632C-70B75FED9BDD}"/>
                  </a:ext>
                </a:extLst>
              </p:cNvPr>
              <p:cNvGrpSpPr/>
              <p:nvPr/>
            </p:nvGrpSpPr>
            <p:grpSpPr>
              <a:xfrm>
                <a:off x="4737100" y="646430"/>
                <a:ext cx="1438740" cy="90000"/>
                <a:chOff x="4737100" y="463550"/>
                <a:chExt cx="1438740" cy="90000"/>
              </a:xfrm>
            </p:grpSpPr>
            <p:sp>
              <p:nvSpPr>
                <p:cNvPr id="109" name="Oval 108">
                  <a:extLst>
                    <a:ext uri="{FF2B5EF4-FFF2-40B4-BE49-F238E27FC236}">
                      <a16:creationId xmlns:a16="http://schemas.microsoft.com/office/drawing/2014/main" id="{E7F1A7DD-B703-99CF-8872-8DEE060D26B7}"/>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AD8B5AE4-5E76-89D0-D581-3D216DD06CCA}"/>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1940E4D8-F764-53D3-3F89-ED968E246632}"/>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36D0F421-E417-AB61-6D1A-0C94C279AC40}"/>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C2D3DAA7-742E-ADE2-8513-DB760F4DF933}"/>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24A17C80-EC0A-E8DC-3BCF-44810683D313}"/>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E3B60A89-25E6-5352-847B-5DDFAD474E58}"/>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048F5BFB-3DF0-292C-59C4-91CD754FC543}"/>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EDD822AC-5089-5048-BEDC-2105E18A3CAF}"/>
                  </a:ext>
                </a:extLst>
              </p:cNvPr>
              <p:cNvGrpSpPr/>
              <p:nvPr/>
            </p:nvGrpSpPr>
            <p:grpSpPr>
              <a:xfrm>
                <a:off x="4737100" y="829310"/>
                <a:ext cx="1438740" cy="90000"/>
                <a:chOff x="4737100" y="463550"/>
                <a:chExt cx="1438740" cy="90000"/>
              </a:xfrm>
            </p:grpSpPr>
            <p:sp>
              <p:nvSpPr>
                <p:cNvPr id="101" name="Oval 100">
                  <a:extLst>
                    <a:ext uri="{FF2B5EF4-FFF2-40B4-BE49-F238E27FC236}">
                      <a16:creationId xmlns:a16="http://schemas.microsoft.com/office/drawing/2014/main" id="{E41E919F-0FB1-048B-C551-77A56E49B478}"/>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9AD8BCFB-3EC1-E89F-C9B5-2664BA09849B}"/>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F8C38F3F-45FC-B611-4ABC-EE786462BE14}"/>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E0673B0B-9EFF-6865-13F6-E0C36199B7FC}"/>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DED9AE0B-E600-E523-F5EB-373B17B123B0}"/>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2901FCB1-BD5F-7B4F-D2B5-531020A4F945}"/>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AC576574-E9BE-DD5D-1853-B2EDA3E83466}"/>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D1FFC5CB-57D6-3CA4-F796-44587ADFBF63}"/>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E5E5DC56-0D56-E71C-9059-CA402C0D7A41}"/>
                  </a:ext>
                </a:extLst>
              </p:cNvPr>
              <p:cNvGrpSpPr/>
              <p:nvPr/>
            </p:nvGrpSpPr>
            <p:grpSpPr>
              <a:xfrm>
                <a:off x="4737100" y="1012190"/>
                <a:ext cx="1438740" cy="90000"/>
                <a:chOff x="4737100" y="463550"/>
                <a:chExt cx="1438740" cy="90000"/>
              </a:xfrm>
            </p:grpSpPr>
            <p:sp>
              <p:nvSpPr>
                <p:cNvPr id="93" name="Oval 92">
                  <a:extLst>
                    <a:ext uri="{FF2B5EF4-FFF2-40B4-BE49-F238E27FC236}">
                      <a16:creationId xmlns:a16="http://schemas.microsoft.com/office/drawing/2014/main" id="{F026CC92-6CAF-F296-D357-B924BC0E5EE7}"/>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9648452E-C408-BAF8-805A-C2ABB1FF3D0F}"/>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368F2927-CE56-4DA7-0A98-EF8061ED0638}"/>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A1DE7F87-D31A-317C-B5A4-71CAB7EFFC65}"/>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ABB6ECB8-71E3-D33C-73B8-516D47DAC29A}"/>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DB28D7C0-0293-8038-747F-A204AB10866B}"/>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76085C30-A678-1302-0D74-7A713BDD7BF6}"/>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1D8A00A6-236A-67D3-2641-6772113B04C9}"/>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25" name="Group 124">
              <a:extLst>
                <a:ext uri="{FF2B5EF4-FFF2-40B4-BE49-F238E27FC236}">
                  <a16:creationId xmlns:a16="http://schemas.microsoft.com/office/drawing/2014/main" id="{01636483-3492-68C5-0BA3-C2CBBD9206D0}"/>
                </a:ext>
              </a:extLst>
            </p:cNvPr>
            <p:cNvGrpSpPr/>
            <p:nvPr userDrawn="1"/>
          </p:nvGrpSpPr>
          <p:grpSpPr>
            <a:xfrm>
              <a:off x="13322784" y="5253038"/>
              <a:ext cx="913013" cy="405276"/>
              <a:chOff x="4737100" y="463550"/>
              <a:chExt cx="1438740" cy="638640"/>
            </a:xfrm>
          </p:grpSpPr>
          <p:grpSp>
            <p:nvGrpSpPr>
              <p:cNvPr id="126" name="Group 125">
                <a:extLst>
                  <a:ext uri="{FF2B5EF4-FFF2-40B4-BE49-F238E27FC236}">
                    <a16:creationId xmlns:a16="http://schemas.microsoft.com/office/drawing/2014/main" id="{CCB6B134-4F1C-2EE7-1D0C-8B5D8BC96779}"/>
                  </a:ext>
                </a:extLst>
              </p:cNvPr>
              <p:cNvGrpSpPr/>
              <p:nvPr/>
            </p:nvGrpSpPr>
            <p:grpSpPr>
              <a:xfrm>
                <a:off x="4737100" y="463550"/>
                <a:ext cx="1438740" cy="90000"/>
                <a:chOff x="4737100" y="463550"/>
                <a:chExt cx="1438740" cy="90000"/>
              </a:xfrm>
            </p:grpSpPr>
            <p:sp>
              <p:nvSpPr>
                <p:cNvPr id="154" name="Oval 153">
                  <a:extLst>
                    <a:ext uri="{FF2B5EF4-FFF2-40B4-BE49-F238E27FC236}">
                      <a16:creationId xmlns:a16="http://schemas.microsoft.com/office/drawing/2014/main" id="{868FB28F-56CB-3287-4794-807353E3D9C2}"/>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a:extLst>
                    <a:ext uri="{FF2B5EF4-FFF2-40B4-BE49-F238E27FC236}">
                      <a16:creationId xmlns:a16="http://schemas.microsoft.com/office/drawing/2014/main" id="{702887F9-5B0E-EF79-6B4F-65A1D9C6BBB5}"/>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D98F8FB2-6A11-D71B-2094-FC929BBDD05A}"/>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65965B0B-7874-9A7A-6BFF-B823D80B8530}"/>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5BFCD1D-AC14-C44C-9C9C-387D73DE3ACF}"/>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a:extLst>
                    <a:ext uri="{FF2B5EF4-FFF2-40B4-BE49-F238E27FC236}">
                      <a16:creationId xmlns:a16="http://schemas.microsoft.com/office/drawing/2014/main" id="{35495E6D-9692-5C62-145D-A5FA8127859A}"/>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4A488AE9-3704-DE1D-3F04-D4E4297A11F4}"/>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0A1E5096-0956-7892-624C-955D4A4B1A46}"/>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7" name="Group 126">
                <a:extLst>
                  <a:ext uri="{FF2B5EF4-FFF2-40B4-BE49-F238E27FC236}">
                    <a16:creationId xmlns:a16="http://schemas.microsoft.com/office/drawing/2014/main" id="{4F441728-DD87-0E7B-2554-4A5886B63BC4}"/>
                  </a:ext>
                </a:extLst>
              </p:cNvPr>
              <p:cNvGrpSpPr/>
              <p:nvPr/>
            </p:nvGrpSpPr>
            <p:grpSpPr>
              <a:xfrm>
                <a:off x="4737100" y="646430"/>
                <a:ext cx="1438740" cy="90000"/>
                <a:chOff x="4737100" y="463550"/>
                <a:chExt cx="1438740" cy="90000"/>
              </a:xfrm>
            </p:grpSpPr>
            <p:sp>
              <p:nvSpPr>
                <p:cNvPr id="146" name="Oval 145">
                  <a:extLst>
                    <a:ext uri="{FF2B5EF4-FFF2-40B4-BE49-F238E27FC236}">
                      <a16:creationId xmlns:a16="http://schemas.microsoft.com/office/drawing/2014/main" id="{C8F594BF-8E41-C984-8C89-61A9CF76EF67}"/>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Oval 146">
                  <a:extLst>
                    <a:ext uri="{FF2B5EF4-FFF2-40B4-BE49-F238E27FC236}">
                      <a16:creationId xmlns:a16="http://schemas.microsoft.com/office/drawing/2014/main" id="{7440C21E-E1BC-99AE-2C71-EA3704860230}"/>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B5801149-887B-FA30-1BBB-DE1B9F80C650}"/>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Oval 148">
                  <a:extLst>
                    <a:ext uri="{FF2B5EF4-FFF2-40B4-BE49-F238E27FC236}">
                      <a16:creationId xmlns:a16="http://schemas.microsoft.com/office/drawing/2014/main" id="{E067FFD7-715A-A55D-465F-4567CB83849B}"/>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8CE4ECD0-C965-C620-C977-6EA6AE4A4813}"/>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3B852DA0-7F1F-99F6-F594-9407DB8F51BE}"/>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Oval 151">
                  <a:extLst>
                    <a:ext uri="{FF2B5EF4-FFF2-40B4-BE49-F238E27FC236}">
                      <a16:creationId xmlns:a16="http://schemas.microsoft.com/office/drawing/2014/main" id="{F7B0F304-809B-E773-318E-DB60F44BFE18}"/>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7DFAE07D-B437-B08E-A954-D96FE831838F}"/>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9B6B3958-6906-2563-9940-F83228C5CFAF}"/>
                  </a:ext>
                </a:extLst>
              </p:cNvPr>
              <p:cNvGrpSpPr/>
              <p:nvPr/>
            </p:nvGrpSpPr>
            <p:grpSpPr>
              <a:xfrm>
                <a:off x="4737100" y="829310"/>
                <a:ext cx="1438740" cy="90000"/>
                <a:chOff x="4737100" y="463550"/>
                <a:chExt cx="1438740" cy="90000"/>
              </a:xfrm>
            </p:grpSpPr>
            <p:sp>
              <p:nvSpPr>
                <p:cNvPr id="138" name="Oval 137">
                  <a:extLst>
                    <a:ext uri="{FF2B5EF4-FFF2-40B4-BE49-F238E27FC236}">
                      <a16:creationId xmlns:a16="http://schemas.microsoft.com/office/drawing/2014/main" id="{C48B29CB-D315-464D-259E-DA0B12BBCF8B}"/>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D7ADD840-7B73-32F2-6309-FB645401ADA5}"/>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7C64C7F0-65AA-1BF9-65E4-51AE65ACC78A}"/>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B06B836C-5E8D-EFBF-3D2C-27AED1269898}"/>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DB412CE7-191F-8EC8-B411-7FE745F7E0B1}"/>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6D871F4B-6A97-A928-5520-F6608D0426DC}"/>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FFB47363-3756-ED8E-894A-FB9353A6A7E9}"/>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a16="http://schemas.microsoft.com/office/drawing/2014/main" id="{086BD343-7187-67D6-3EE0-5891C541D9FE}"/>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9" name="Group 128">
                <a:extLst>
                  <a:ext uri="{FF2B5EF4-FFF2-40B4-BE49-F238E27FC236}">
                    <a16:creationId xmlns:a16="http://schemas.microsoft.com/office/drawing/2014/main" id="{9163458D-EFD2-0107-D370-2B8CD70E04C4}"/>
                  </a:ext>
                </a:extLst>
              </p:cNvPr>
              <p:cNvGrpSpPr/>
              <p:nvPr/>
            </p:nvGrpSpPr>
            <p:grpSpPr>
              <a:xfrm>
                <a:off x="4737100" y="1012190"/>
                <a:ext cx="1438740" cy="90000"/>
                <a:chOff x="4737100" y="463550"/>
                <a:chExt cx="1438740" cy="90000"/>
              </a:xfrm>
            </p:grpSpPr>
            <p:sp>
              <p:nvSpPr>
                <p:cNvPr id="130" name="Oval 129">
                  <a:extLst>
                    <a:ext uri="{FF2B5EF4-FFF2-40B4-BE49-F238E27FC236}">
                      <a16:creationId xmlns:a16="http://schemas.microsoft.com/office/drawing/2014/main" id="{7A78C022-1064-F5E4-E6BD-7ADF476A79FC}"/>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a:extLst>
                    <a:ext uri="{FF2B5EF4-FFF2-40B4-BE49-F238E27FC236}">
                      <a16:creationId xmlns:a16="http://schemas.microsoft.com/office/drawing/2014/main" id="{F8CF40F8-2589-1C89-0718-654D99034F7E}"/>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D7E20D2A-4C21-741A-4AD1-2E965551C3A1}"/>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09EFB52A-20F5-18F0-6DB1-2EBC5DE7FB7F}"/>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FA7C0523-9FF9-3C39-6E9F-FDCEBD225F45}"/>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02F4DA4C-8036-7E4D-FBC9-B08B75BB706A}"/>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2BF4F4A4-015C-FBB6-5108-5E633971864B}"/>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536D0880-B2A9-3519-DB5F-8F1FABC24D30}"/>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163" name="Text Placeholder 86">
            <a:extLst>
              <a:ext uri="{FF2B5EF4-FFF2-40B4-BE49-F238E27FC236}">
                <a16:creationId xmlns:a16="http://schemas.microsoft.com/office/drawing/2014/main" id="{15C02453-2164-33F4-9D12-9101DED6C0E9}"/>
              </a:ext>
            </a:extLst>
          </p:cNvPr>
          <p:cNvSpPr>
            <a:spLocks noGrp="1"/>
          </p:cNvSpPr>
          <p:nvPr>
            <p:ph type="body" sz="quarter" idx="11"/>
          </p:nvPr>
        </p:nvSpPr>
        <p:spPr>
          <a:xfrm>
            <a:off x="334963" y="3868611"/>
            <a:ext cx="5761037" cy="369332"/>
          </a:xfrm>
          <a:prstGeom prst="rect">
            <a:avLst/>
          </a:prstGeom>
        </p:spPr>
        <p:txBody>
          <a:bodyPr lIns="0" tIns="0" rIns="0" bIns="0" anchor="t">
            <a:noAutofit/>
          </a:bodyPr>
          <a:lstStyle>
            <a:lvl1pPr marL="0" indent="0">
              <a:buNone/>
              <a:defRPr sz="2400" b="0">
                <a:solidFill>
                  <a:schemeClr val="bg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4125279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with Image">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01A79E-00EE-11DB-A3B6-C738412127F1}"/>
              </a:ext>
            </a:extLst>
          </p:cNvPr>
          <p:cNvSpPr/>
          <p:nvPr userDrawn="1"/>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Slide Number Placeholder 11">
            <a:extLst>
              <a:ext uri="{FF2B5EF4-FFF2-40B4-BE49-F238E27FC236}">
                <a16:creationId xmlns:a16="http://schemas.microsoft.com/office/drawing/2014/main" id="{025C2931-556A-A894-2A82-D335ED732E04}"/>
              </a:ext>
            </a:extLst>
          </p:cNvPr>
          <p:cNvSpPr>
            <a:spLocks noGrp="1"/>
          </p:cNvSpPr>
          <p:nvPr userDrawn="1">
            <p:ph type="sldNum" sz="quarter" idx="4"/>
          </p:nvPr>
        </p:nvSpPr>
        <p:spPr>
          <a:xfrm>
            <a:off x="11433426" y="6285371"/>
            <a:ext cx="402336" cy="366183"/>
          </a:xfrm>
          <a:prstGeom prst="rect">
            <a:avLst/>
          </a:prstGeom>
        </p:spPr>
        <p:txBody>
          <a:bodyPr vert="horz" lIns="91440" tIns="45720" rIns="91440" bIns="45720" rtlCol="0" anchor="ctr"/>
          <a:lstStyle>
            <a:lvl1pPr algn="ctr">
              <a:defRPr sz="1200" b="1">
                <a:solidFill>
                  <a:schemeClr val="bg1"/>
                </a:solidFill>
                <a:latin typeface="+mj-lt"/>
              </a:defRPr>
            </a:lvl1pPr>
          </a:lstStyle>
          <a:p>
            <a:fld id="{D8225FCD-C8BD-0A44-9961-FB1CAAEE0F5D}" type="slidenum">
              <a:rPr lang="en-US" smtClean="0"/>
              <a:pPr/>
              <a:t>‹#›</a:t>
            </a:fld>
            <a:endParaRPr lang="en-US" dirty="0"/>
          </a:p>
        </p:txBody>
      </p:sp>
      <p:pic>
        <p:nvPicPr>
          <p:cNvPr id="10" name="Picture 9" descr="A black background with blue letters&#10;&#10;AI-generated content may be incorrect.">
            <a:extLst>
              <a:ext uri="{FF2B5EF4-FFF2-40B4-BE49-F238E27FC236}">
                <a16:creationId xmlns:a16="http://schemas.microsoft.com/office/drawing/2014/main" id="{2D838B2E-7EB9-2268-3130-0E029BDA8D39}"/>
              </a:ext>
            </a:extLst>
          </p:cNvPr>
          <p:cNvPicPr>
            <a:picLocks noChangeAspect="1"/>
          </p:cNvPicPr>
          <p:nvPr userDrawn="1"/>
        </p:nvPicPr>
        <p:blipFill>
          <a:blip r:embed="rId2"/>
          <a:stretch>
            <a:fillRect/>
          </a:stretch>
        </p:blipFill>
        <p:spPr>
          <a:xfrm>
            <a:off x="9805466" y="498391"/>
            <a:ext cx="2059299" cy="439405"/>
          </a:xfrm>
          <a:prstGeom prst="rect">
            <a:avLst/>
          </a:prstGeom>
        </p:spPr>
      </p:pic>
      <p:sp>
        <p:nvSpPr>
          <p:cNvPr id="16" name="Freeform: Shape 15">
            <a:extLst>
              <a:ext uri="{FF2B5EF4-FFF2-40B4-BE49-F238E27FC236}">
                <a16:creationId xmlns:a16="http://schemas.microsoft.com/office/drawing/2014/main" id="{D189E55C-D048-A308-E4CA-E5B5056B7EFB}"/>
              </a:ext>
            </a:extLst>
          </p:cNvPr>
          <p:cNvSpPr/>
          <p:nvPr/>
        </p:nvSpPr>
        <p:spPr>
          <a:xfrm>
            <a:off x="12627985" y="2262806"/>
            <a:ext cx="8048" cy="51234"/>
          </a:xfrm>
          <a:custGeom>
            <a:avLst/>
            <a:gdLst>
              <a:gd name="connsiteX0" fmla="*/ 0 w 8048"/>
              <a:gd name="connsiteY0" fmla="*/ 0 h 51234"/>
              <a:gd name="connsiteX1" fmla="*/ 5398 w 8048"/>
              <a:gd name="connsiteY1" fmla="*/ 30020 h 51234"/>
              <a:gd name="connsiteX2" fmla="*/ 8048 w 8048"/>
              <a:gd name="connsiteY2" fmla="*/ 51234 h 51234"/>
              <a:gd name="connsiteX3" fmla="*/ 5398 w 8048"/>
              <a:gd name="connsiteY3" fmla="*/ 30021 h 51234"/>
              <a:gd name="connsiteX4" fmla="*/ 0 w 8048"/>
              <a:gd name="connsiteY4" fmla="*/ 0 h 51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 h="51234">
                <a:moveTo>
                  <a:pt x="0" y="0"/>
                </a:moveTo>
                <a:lnTo>
                  <a:pt x="5398" y="30020"/>
                </a:lnTo>
                <a:lnTo>
                  <a:pt x="8048" y="51234"/>
                </a:lnTo>
                <a:lnTo>
                  <a:pt x="5398" y="30021"/>
                </a:lnTo>
                <a:lnTo>
                  <a:pt x="0" y="0"/>
                </a:lnTo>
                <a:close/>
              </a:path>
            </a:pathLst>
          </a:custGeom>
          <a:solidFill>
            <a:srgbClr val="3D4C5C"/>
          </a:solidFill>
          <a:ln w="19050" cap="flat">
            <a:noFill/>
            <a:prstDash val="solid"/>
            <a:miter/>
          </a:ln>
        </p:spPr>
        <p:txBody>
          <a:bodyPr rtlCol="0" anchor="ctr"/>
          <a:lstStyle/>
          <a:p>
            <a:endParaRPr lang="en-US" dirty="0"/>
          </a:p>
        </p:txBody>
      </p:sp>
      <p:sp>
        <p:nvSpPr>
          <p:cNvPr id="19" name="Picture Placeholder 18">
            <a:extLst>
              <a:ext uri="{FF2B5EF4-FFF2-40B4-BE49-F238E27FC236}">
                <a16:creationId xmlns:a16="http://schemas.microsoft.com/office/drawing/2014/main" id="{83961308-0EF0-5425-D1D4-BBF81D3174AB}"/>
              </a:ext>
            </a:extLst>
          </p:cNvPr>
          <p:cNvSpPr>
            <a:spLocks noGrp="1"/>
          </p:cNvSpPr>
          <p:nvPr>
            <p:ph type="pic" sz="quarter" idx="12"/>
          </p:nvPr>
        </p:nvSpPr>
        <p:spPr>
          <a:xfrm>
            <a:off x="6286501" y="-414338"/>
            <a:ext cx="6367522" cy="6364288"/>
          </a:xfrm>
          <a:custGeom>
            <a:avLst/>
            <a:gdLst>
              <a:gd name="connsiteX0" fmla="*/ 6349531 w 6367522"/>
              <a:gd name="connsiteY0" fmla="*/ 2728378 h 6364288"/>
              <a:gd name="connsiteX1" fmla="*/ 6367522 w 6367522"/>
              <a:gd name="connsiteY1" fmla="*/ 2872421 h 6364288"/>
              <a:gd name="connsiteX2" fmla="*/ 6367522 w 6367522"/>
              <a:gd name="connsiteY2" fmla="*/ 2872427 h 6364288"/>
              <a:gd name="connsiteX3" fmla="*/ 3181463 w 6367522"/>
              <a:gd name="connsiteY3" fmla="*/ 0 h 6364288"/>
              <a:gd name="connsiteX4" fmla="*/ 3197999 w 6367522"/>
              <a:gd name="connsiteY4" fmla="*/ 0 h 6364288"/>
              <a:gd name="connsiteX5" fmla="*/ 3455721 w 6367522"/>
              <a:gd name="connsiteY5" fmla="*/ 10507 h 6364288"/>
              <a:gd name="connsiteX6" fmla="*/ 6231472 w 6367522"/>
              <a:gd name="connsiteY6" fmla="*/ 2215999 h 6364288"/>
              <a:gd name="connsiteX7" fmla="*/ 6316861 w 6367522"/>
              <a:gd name="connsiteY7" fmla="*/ 2540216 h 6364288"/>
              <a:gd name="connsiteX8" fmla="*/ 6341483 w 6367522"/>
              <a:gd name="connsiteY8" fmla="*/ 2677144 h 6364288"/>
              <a:gd name="connsiteX9" fmla="*/ 6316860 w 6367522"/>
              <a:gd name="connsiteY9" fmla="*/ 2540215 h 6364288"/>
              <a:gd name="connsiteX10" fmla="*/ 6231471 w 6367522"/>
              <a:gd name="connsiteY10" fmla="*/ 2215998 h 6364288"/>
              <a:gd name="connsiteX11" fmla="*/ 2047431 w 6367522"/>
              <a:gd name="connsiteY11" fmla="*/ 2215998 h 6364288"/>
              <a:gd name="connsiteX12" fmla="*/ 1813820 w 6367522"/>
              <a:gd name="connsiteY12" fmla="*/ 2312796 h 6364288"/>
              <a:gd name="connsiteX13" fmla="*/ 1717022 w 6367522"/>
              <a:gd name="connsiteY13" fmla="*/ 2546598 h 6364288"/>
              <a:gd name="connsiteX14" fmla="*/ 2047431 w 6367522"/>
              <a:gd name="connsiteY14" fmla="*/ 2877007 h 6364288"/>
              <a:gd name="connsiteX15" fmla="*/ 6367522 w 6367522"/>
              <a:gd name="connsiteY15" fmla="*/ 2877007 h 6364288"/>
              <a:gd name="connsiteX16" fmla="*/ 6367522 w 6367522"/>
              <a:gd name="connsiteY16" fmla="*/ 3510959 h 6364288"/>
              <a:gd name="connsiteX17" fmla="*/ 3522078 w 6367522"/>
              <a:gd name="connsiteY17" fmla="*/ 3510959 h 6364288"/>
              <a:gd name="connsiteX18" fmla="*/ 3288467 w 6367522"/>
              <a:gd name="connsiteY18" fmla="*/ 3607757 h 6364288"/>
              <a:gd name="connsiteX19" fmla="*/ 3191669 w 6367522"/>
              <a:gd name="connsiteY19" fmla="*/ 3841368 h 6364288"/>
              <a:gd name="connsiteX20" fmla="*/ 3522078 w 6367522"/>
              <a:gd name="connsiteY20" fmla="*/ 4171968 h 6364288"/>
              <a:gd name="connsiteX21" fmla="*/ 6229948 w 6367522"/>
              <a:gd name="connsiteY21" fmla="*/ 4171968 h 6364288"/>
              <a:gd name="connsiteX22" fmla="*/ 3713148 w 6367522"/>
              <a:gd name="connsiteY22" fmla="*/ 6340693 h 6364288"/>
              <a:gd name="connsiteX23" fmla="*/ 3520976 w 6367522"/>
              <a:gd name="connsiteY23" fmla="*/ 6364288 h 6364288"/>
              <a:gd name="connsiteX24" fmla="*/ 2847119 w 6367522"/>
              <a:gd name="connsiteY24" fmla="*/ 6364288 h 6364288"/>
              <a:gd name="connsiteX25" fmla="*/ 2705599 w 6367522"/>
              <a:gd name="connsiteY25" fmla="*/ 6346306 h 6364288"/>
              <a:gd name="connsiteX26" fmla="*/ 0 w 6367522"/>
              <a:gd name="connsiteY26" fmla="*/ 3191411 h 6364288"/>
              <a:gd name="connsiteX27" fmla="*/ 3027422 w 6367522"/>
              <a:gd name="connsiteY27" fmla="*/ 3895 h 636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67522" h="6364288">
                <a:moveTo>
                  <a:pt x="6349531" y="2728378"/>
                </a:moveTo>
                <a:lnTo>
                  <a:pt x="6367522" y="2872421"/>
                </a:lnTo>
                <a:lnTo>
                  <a:pt x="6367522" y="2872427"/>
                </a:lnTo>
                <a:close/>
                <a:moveTo>
                  <a:pt x="3181463" y="0"/>
                </a:moveTo>
                <a:lnTo>
                  <a:pt x="3197999" y="0"/>
                </a:lnTo>
                <a:lnTo>
                  <a:pt x="3455721" y="10507"/>
                </a:lnTo>
                <a:cubicBezTo>
                  <a:pt x="4761827" y="117458"/>
                  <a:pt x="5845078" y="1010728"/>
                  <a:pt x="6231472" y="2215999"/>
                </a:cubicBezTo>
                <a:cubicBezTo>
                  <a:pt x="6265390" y="2321753"/>
                  <a:pt x="6293972" y="2429936"/>
                  <a:pt x="6316861" y="2540216"/>
                </a:cubicBezTo>
                <a:lnTo>
                  <a:pt x="6341483" y="2677144"/>
                </a:lnTo>
                <a:lnTo>
                  <a:pt x="6316860" y="2540215"/>
                </a:lnTo>
                <a:cubicBezTo>
                  <a:pt x="6293971" y="2429935"/>
                  <a:pt x="6265388" y="2321752"/>
                  <a:pt x="6231471" y="2215998"/>
                </a:cubicBezTo>
                <a:lnTo>
                  <a:pt x="2047431" y="2215998"/>
                </a:lnTo>
                <a:cubicBezTo>
                  <a:pt x="1956159" y="2215998"/>
                  <a:pt x="1873652" y="2252964"/>
                  <a:pt x="1813820" y="2312796"/>
                </a:cubicBezTo>
                <a:cubicBezTo>
                  <a:pt x="1753988" y="2372628"/>
                  <a:pt x="1717022" y="2455325"/>
                  <a:pt x="1717022" y="2546598"/>
                </a:cubicBezTo>
                <a:cubicBezTo>
                  <a:pt x="1717022" y="2729142"/>
                  <a:pt x="1864887" y="2877007"/>
                  <a:pt x="2047431" y="2877007"/>
                </a:cubicBezTo>
                <a:lnTo>
                  <a:pt x="6367522" y="2877007"/>
                </a:lnTo>
                <a:lnTo>
                  <a:pt x="6367522" y="3510959"/>
                </a:lnTo>
                <a:lnTo>
                  <a:pt x="3522078" y="3510959"/>
                </a:lnTo>
                <a:cubicBezTo>
                  <a:pt x="3430806" y="3510959"/>
                  <a:pt x="3348109" y="3547925"/>
                  <a:pt x="3288467" y="3607757"/>
                </a:cubicBezTo>
                <a:cubicBezTo>
                  <a:pt x="3228635" y="3667398"/>
                  <a:pt x="3191669" y="3750096"/>
                  <a:pt x="3191669" y="3841368"/>
                </a:cubicBezTo>
                <a:cubicBezTo>
                  <a:pt x="3191669" y="4023913"/>
                  <a:pt x="3339534" y="4171968"/>
                  <a:pt x="3522078" y="4171968"/>
                </a:cubicBezTo>
                <a:lnTo>
                  <a:pt x="6229948" y="4171968"/>
                </a:lnTo>
                <a:cubicBezTo>
                  <a:pt x="5867813" y="5294555"/>
                  <a:pt x="4900972" y="6145497"/>
                  <a:pt x="3713148" y="6340693"/>
                </a:cubicBezTo>
                <a:lnTo>
                  <a:pt x="3520976" y="6364288"/>
                </a:lnTo>
                <a:lnTo>
                  <a:pt x="2847119" y="6364288"/>
                </a:lnTo>
                <a:lnTo>
                  <a:pt x="2705599" y="6346306"/>
                </a:lnTo>
                <a:cubicBezTo>
                  <a:pt x="1173553" y="6112225"/>
                  <a:pt x="0" y="4788907"/>
                  <a:pt x="0" y="3191411"/>
                </a:cubicBezTo>
                <a:cubicBezTo>
                  <a:pt x="0" y="1483743"/>
                  <a:pt x="1341004" y="89375"/>
                  <a:pt x="3027422" y="3895"/>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
        <p:nvSpPr>
          <p:cNvPr id="20" name="Freeform: Shape 19">
            <a:extLst>
              <a:ext uri="{FF2B5EF4-FFF2-40B4-BE49-F238E27FC236}">
                <a16:creationId xmlns:a16="http://schemas.microsoft.com/office/drawing/2014/main" id="{1D555C9E-79A0-9808-2157-0E8E2180F915}"/>
              </a:ext>
            </a:extLst>
          </p:cNvPr>
          <p:cNvSpPr/>
          <p:nvPr userDrawn="1"/>
        </p:nvSpPr>
        <p:spPr>
          <a:xfrm>
            <a:off x="8003524" y="1801660"/>
            <a:ext cx="4651071" cy="661008"/>
          </a:xfrm>
          <a:custGeom>
            <a:avLst/>
            <a:gdLst>
              <a:gd name="connsiteX0" fmla="*/ 4651072 w 4651071"/>
              <a:gd name="connsiteY0" fmla="*/ 661009 h 661008"/>
              <a:gd name="connsiteX1" fmla="*/ 330409 w 4651071"/>
              <a:gd name="connsiteY1" fmla="*/ 661009 h 661008"/>
              <a:gd name="connsiteX2" fmla="*/ 0 w 4651071"/>
              <a:gd name="connsiteY2" fmla="*/ 330600 h 661008"/>
              <a:gd name="connsiteX3" fmla="*/ 96798 w 4651071"/>
              <a:gd name="connsiteY3" fmla="*/ 96798 h 661008"/>
              <a:gd name="connsiteX4" fmla="*/ 330409 w 4651071"/>
              <a:gd name="connsiteY4" fmla="*/ 0 h 661008"/>
              <a:gd name="connsiteX5" fmla="*/ 4514449 w 4651071"/>
              <a:gd name="connsiteY5" fmla="*/ 0 h 661008"/>
              <a:gd name="connsiteX6" fmla="*/ 4651072 w 4651071"/>
              <a:gd name="connsiteY6" fmla="*/ 661009 h 66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1071" h="661008">
                <a:moveTo>
                  <a:pt x="4651072" y="661009"/>
                </a:moveTo>
                <a:lnTo>
                  <a:pt x="330409" y="661009"/>
                </a:lnTo>
                <a:cubicBezTo>
                  <a:pt x="147865" y="661009"/>
                  <a:pt x="0" y="513144"/>
                  <a:pt x="0" y="330600"/>
                </a:cubicBezTo>
                <a:cubicBezTo>
                  <a:pt x="0" y="239327"/>
                  <a:pt x="36966" y="156630"/>
                  <a:pt x="96798" y="96798"/>
                </a:cubicBezTo>
                <a:cubicBezTo>
                  <a:pt x="156630" y="36966"/>
                  <a:pt x="239137" y="0"/>
                  <a:pt x="330409" y="0"/>
                </a:cubicBezTo>
                <a:lnTo>
                  <a:pt x="4514449" y="0"/>
                </a:lnTo>
                <a:cubicBezTo>
                  <a:pt x="4582284" y="211508"/>
                  <a:pt x="4628778" y="432733"/>
                  <a:pt x="4651072" y="661009"/>
                </a:cubicBezTo>
                <a:close/>
              </a:path>
            </a:pathLst>
          </a:custGeom>
          <a:solidFill>
            <a:schemeClr val="bg2"/>
          </a:solidFill>
          <a:ln w="19050"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9034839D-A3AC-0040-15C8-0D7817487C2F}"/>
              </a:ext>
            </a:extLst>
          </p:cNvPr>
          <p:cNvSpPr/>
          <p:nvPr userDrawn="1"/>
        </p:nvSpPr>
        <p:spPr>
          <a:xfrm>
            <a:off x="9478171" y="3096621"/>
            <a:ext cx="3175853" cy="661008"/>
          </a:xfrm>
          <a:custGeom>
            <a:avLst/>
            <a:gdLst>
              <a:gd name="connsiteX0" fmla="*/ 3175854 w 3175853"/>
              <a:gd name="connsiteY0" fmla="*/ 0 h 661008"/>
              <a:gd name="connsiteX1" fmla="*/ 3038279 w 3175853"/>
              <a:gd name="connsiteY1" fmla="*/ 661009 h 661008"/>
              <a:gd name="connsiteX2" fmla="*/ 330409 w 3175853"/>
              <a:gd name="connsiteY2" fmla="*/ 661009 h 661008"/>
              <a:gd name="connsiteX3" fmla="*/ 0 w 3175853"/>
              <a:gd name="connsiteY3" fmla="*/ 330409 h 661008"/>
              <a:gd name="connsiteX4" fmla="*/ 96798 w 3175853"/>
              <a:gd name="connsiteY4" fmla="*/ 96798 h 661008"/>
              <a:gd name="connsiteX5" fmla="*/ 330409 w 3175853"/>
              <a:gd name="connsiteY5" fmla="*/ 0 h 661008"/>
              <a:gd name="connsiteX6" fmla="*/ 3175854 w 3175853"/>
              <a:gd name="connsiteY6" fmla="*/ 0 h 66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853" h="661008">
                <a:moveTo>
                  <a:pt x="3175854" y="0"/>
                </a:moveTo>
                <a:cubicBezTo>
                  <a:pt x="3153179" y="228276"/>
                  <a:pt x="3106494" y="449501"/>
                  <a:pt x="3038279" y="661009"/>
                </a:cubicBezTo>
                <a:lnTo>
                  <a:pt x="330409" y="661009"/>
                </a:lnTo>
                <a:cubicBezTo>
                  <a:pt x="147865" y="661009"/>
                  <a:pt x="0" y="512954"/>
                  <a:pt x="0" y="330409"/>
                </a:cubicBezTo>
                <a:cubicBezTo>
                  <a:pt x="0" y="239137"/>
                  <a:pt x="36966" y="156439"/>
                  <a:pt x="96798" y="96798"/>
                </a:cubicBezTo>
                <a:cubicBezTo>
                  <a:pt x="156440" y="36966"/>
                  <a:pt x="239137" y="0"/>
                  <a:pt x="330409" y="0"/>
                </a:cubicBezTo>
                <a:lnTo>
                  <a:pt x="3175854" y="0"/>
                </a:lnTo>
                <a:close/>
              </a:path>
            </a:pathLst>
          </a:custGeom>
          <a:solidFill>
            <a:schemeClr val="bg2"/>
          </a:solidFill>
          <a:ln w="19050" cap="flat">
            <a:noFill/>
            <a:prstDash val="solid"/>
            <a:miter/>
          </a:ln>
        </p:spPr>
        <p:txBody>
          <a:bodyPr rtlCol="0" anchor="ctr"/>
          <a:lstStyle/>
          <a:p>
            <a:endParaRPr lang="en-US" dirty="0"/>
          </a:p>
        </p:txBody>
      </p:sp>
      <p:sp>
        <p:nvSpPr>
          <p:cNvPr id="29" name="Text Placeholder 2">
            <a:extLst>
              <a:ext uri="{FF2B5EF4-FFF2-40B4-BE49-F238E27FC236}">
                <a16:creationId xmlns:a16="http://schemas.microsoft.com/office/drawing/2014/main" id="{7A431DD3-51A2-6691-51E5-4A05B45EC5D7}"/>
              </a:ext>
            </a:extLst>
          </p:cNvPr>
          <p:cNvSpPr>
            <a:spLocks noGrp="1"/>
          </p:cNvSpPr>
          <p:nvPr>
            <p:ph type="body" sz="quarter" idx="11"/>
          </p:nvPr>
        </p:nvSpPr>
        <p:spPr>
          <a:xfrm>
            <a:off x="334963" y="1808166"/>
            <a:ext cx="5761037" cy="4141784"/>
          </a:xfrm>
          <a:prstGeom prst="rect">
            <a:avLst/>
          </a:prstGeom>
        </p:spPr>
        <p:txBody>
          <a:bodyPr lIns="0" tIns="0" rIns="0" bIns="0"/>
          <a:lstStyle>
            <a:lvl1pPr marL="355600" indent="-355600">
              <a:spcBef>
                <a:spcPts val="0"/>
              </a:spcBef>
              <a:spcAft>
                <a:spcPts val="600"/>
              </a:spcAft>
              <a:buClr>
                <a:schemeClr val="bg2"/>
              </a:buClr>
              <a:defRPr sz="1800"/>
            </a:lvl1pPr>
            <a:lvl2pPr marL="622300" indent="-266700">
              <a:spcBef>
                <a:spcPts val="0"/>
              </a:spcBef>
              <a:spcAft>
                <a:spcPts val="600"/>
              </a:spcAft>
              <a:buClr>
                <a:schemeClr val="bg2"/>
              </a:buClr>
              <a:buSzPct val="100000"/>
              <a:defRPr sz="1800"/>
            </a:lvl2pPr>
            <a:lvl3pPr>
              <a:defRPr sz="1800"/>
            </a:lvl3pPr>
            <a:lvl4pPr>
              <a:defRPr sz="1800"/>
            </a:lvl4pPr>
            <a:lvl5pPr>
              <a:defRPr sz="1800"/>
            </a:lvl5pPr>
          </a:lstStyle>
          <a:p>
            <a:pPr lvl="0"/>
            <a:r>
              <a:rPr lang="en-US" dirty="0"/>
              <a:t>Click to edit Master text styles</a:t>
            </a:r>
          </a:p>
          <a:p>
            <a:pPr lvl="1"/>
            <a:r>
              <a:rPr lang="en-US" dirty="0"/>
              <a:t>Second level</a:t>
            </a:r>
          </a:p>
        </p:txBody>
      </p:sp>
      <p:sp>
        <p:nvSpPr>
          <p:cNvPr id="74" name="Text Placeholder 4">
            <a:extLst>
              <a:ext uri="{FF2B5EF4-FFF2-40B4-BE49-F238E27FC236}">
                <a16:creationId xmlns:a16="http://schemas.microsoft.com/office/drawing/2014/main" id="{9091B8E1-6AA7-A73E-5D09-6300EE8936AE}"/>
              </a:ext>
            </a:extLst>
          </p:cNvPr>
          <p:cNvSpPr>
            <a:spLocks noGrp="1"/>
          </p:cNvSpPr>
          <p:nvPr>
            <p:ph type="body" sz="quarter" idx="10" hasCustomPrompt="1"/>
          </p:nvPr>
        </p:nvSpPr>
        <p:spPr>
          <a:xfrm>
            <a:off x="334963" y="331371"/>
            <a:ext cx="5761037" cy="1118017"/>
          </a:xfrm>
          <a:prstGeom prst="rect">
            <a:avLst/>
          </a:prstGeom>
        </p:spPr>
        <p:txBody>
          <a:bodyPr wrap="none" lIns="0" tIns="0" rIns="0" bIns="0" anchor="ctr"/>
          <a:lstStyle>
            <a:lvl1pPr marL="0" indent="0">
              <a:spcBef>
                <a:spcPts val="0"/>
              </a:spcBef>
              <a:buNone/>
              <a:defRPr sz="3200" b="1">
                <a:solidFill>
                  <a:schemeClr val="tx2"/>
                </a:solidFill>
                <a:latin typeface="+mj-lt"/>
              </a:defRPr>
            </a:lvl1pPr>
          </a:lstStyle>
          <a:p>
            <a:pPr lvl="0"/>
            <a:r>
              <a:rPr lang="en-US" dirty="0"/>
              <a:t>Click to edit </a:t>
            </a:r>
            <a:br>
              <a:rPr lang="en-US" dirty="0"/>
            </a:br>
            <a:r>
              <a:rPr lang="en-US" dirty="0"/>
              <a:t>Master text styles</a:t>
            </a:r>
          </a:p>
        </p:txBody>
      </p:sp>
      <p:sp>
        <p:nvSpPr>
          <p:cNvPr id="5" name="TextBox 4">
            <a:extLst>
              <a:ext uri="{FF2B5EF4-FFF2-40B4-BE49-F238E27FC236}">
                <a16:creationId xmlns:a16="http://schemas.microsoft.com/office/drawing/2014/main" id="{52F6725D-0070-B329-9589-33AE174650C3}"/>
              </a:ext>
            </a:extLst>
          </p:cNvPr>
          <p:cNvSpPr txBox="1"/>
          <p:nvPr userDrawn="1"/>
        </p:nvSpPr>
        <p:spPr>
          <a:xfrm>
            <a:off x="334963" y="6360740"/>
            <a:ext cx="2590800" cy="161583"/>
          </a:xfrm>
          <a:prstGeom prst="rect">
            <a:avLst/>
          </a:prstGeom>
          <a:noFill/>
        </p:spPr>
        <p:txBody>
          <a:bodyPr wrap="square" lIns="0" tIns="0" rIns="0" bIns="0" rtlCol="0">
            <a:spAutoFit/>
          </a:bodyPr>
          <a:lstStyle/>
          <a:p>
            <a:r>
              <a:rPr lang="en-US" sz="1050" b="0" dirty="0">
                <a:solidFill>
                  <a:schemeClr val="tx2"/>
                </a:solidFill>
                <a:latin typeface="+mn-lt"/>
                <a:ea typeface="Roboto" panose="02000000000000000000" pitchFamily="2" charset="0"/>
                <a:cs typeface="Roboto" panose="02000000000000000000" pitchFamily="2" charset="0"/>
              </a:rPr>
              <a:t>NASDAQ: ONFO  |  OTCQB: ONFO P</a:t>
            </a:r>
          </a:p>
        </p:txBody>
      </p:sp>
      <p:cxnSp>
        <p:nvCxnSpPr>
          <p:cNvPr id="6" name="Straight Connector 5">
            <a:extLst>
              <a:ext uri="{FF2B5EF4-FFF2-40B4-BE49-F238E27FC236}">
                <a16:creationId xmlns:a16="http://schemas.microsoft.com/office/drawing/2014/main" id="{FDAEFC88-829F-39D8-8EB5-BFD85D036B3C}"/>
              </a:ext>
            </a:extLst>
          </p:cNvPr>
          <p:cNvCxnSpPr/>
          <p:nvPr userDrawn="1"/>
        </p:nvCxnSpPr>
        <p:spPr>
          <a:xfrm>
            <a:off x="363538" y="6242509"/>
            <a:ext cx="6884987"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61FBECD-8F15-80E0-955E-12ECBA8F066D}"/>
              </a:ext>
            </a:extLst>
          </p:cNvPr>
          <p:cNvCxnSpPr>
            <a:cxnSpLocks/>
          </p:cNvCxnSpPr>
          <p:nvPr userDrawn="1"/>
        </p:nvCxnSpPr>
        <p:spPr>
          <a:xfrm>
            <a:off x="2809875" y="6455569"/>
            <a:ext cx="8048625"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390654"/>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1139" userDrawn="1">
          <p15:clr>
            <a:srgbClr val="FBAE40"/>
          </p15:clr>
        </p15:guide>
        <p15:guide id="5" orient="horz" pos="37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1 Line">
    <p:bg>
      <p:bgPr>
        <a:solidFill>
          <a:schemeClr val="bg2"/>
        </a:solid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01A79E-00EE-11DB-A3B6-C738412127F1}"/>
              </a:ext>
            </a:extLst>
          </p:cNvPr>
          <p:cNvSpPr/>
          <p:nvPr userDrawn="1"/>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Slide Number Placeholder 11">
            <a:extLst>
              <a:ext uri="{FF2B5EF4-FFF2-40B4-BE49-F238E27FC236}">
                <a16:creationId xmlns:a16="http://schemas.microsoft.com/office/drawing/2014/main" id="{025C2931-556A-A894-2A82-D335ED732E04}"/>
              </a:ext>
            </a:extLst>
          </p:cNvPr>
          <p:cNvSpPr>
            <a:spLocks noGrp="1"/>
          </p:cNvSpPr>
          <p:nvPr userDrawn="1">
            <p:ph type="sldNum" sz="quarter" idx="4"/>
          </p:nvPr>
        </p:nvSpPr>
        <p:spPr>
          <a:xfrm>
            <a:off x="11433426" y="6285371"/>
            <a:ext cx="402336" cy="366183"/>
          </a:xfrm>
          <a:prstGeom prst="rect">
            <a:avLst/>
          </a:prstGeom>
        </p:spPr>
        <p:txBody>
          <a:bodyPr vert="horz" lIns="91440" tIns="45720" rIns="91440" bIns="45720" rtlCol="0" anchor="ctr"/>
          <a:lstStyle>
            <a:lvl1pPr algn="ctr">
              <a:defRPr sz="1200" b="1">
                <a:solidFill>
                  <a:schemeClr val="bg1"/>
                </a:solidFill>
                <a:latin typeface="+mj-lt"/>
              </a:defRPr>
            </a:lvl1pPr>
          </a:lstStyle>
          <a:p>
            <a:fld id="{D8225FCD-C8BD-0A44-9961-FB1CAAEE0F5D}" type="slidenum">
              <a:rPr lang="en-US" smtClean="0"/>
              <a:pPr/>
              <a:t>‹#›</a:t>
            </a:fld>
            <a:endParaRPr lang="en-US" dirty="0"/>
          </a:p>
        </p:txBody>
      </p:sp>
      <p:sp>
        <p:nvSpPr>
          <p:cNvPr id="2" name="TextBox 1">
            <a:extLst>
              <a:ext uri="{FF2B5EF4-FFF2-40B4-BE49-F238E27FC236}">
                <a16:creationId xmlns:a16="http://schemas.microsoft.com/office/drawing/2014/main" id="{6A6B1067-2B46-C412-AE08-445E1025129A}"/>
              </a:ext>
            </a:extLst>
          </p:cNvPr>
          <p:cNvSpPr txBox="1"/>
          <p:nvPr userDrawn="1"/>
        </p:nvSpPr>
        <p:spPr>
          <a:xfrm>
            <a:off x="334963" y="6360740"/>
            <a:ext cx="2590800" cy="161583"/>
          </a:xfrm>
          <a:prstGeom prst="rect">
            <a:avLst/>
          </a:prstGeom>
          <a:noFill/>
        </p:spPr>
        <p:txBody>
          <a:bodyPr wrap="square" lIns="0" tIns="0" rIns="0" bIns="0" rtlCol="0">
            <a:spAutoFit/>
          </a:bodyPr>
          <a:lstStyle/>
          <a:p>
            <a:r>
              <a:rPr lang="en-US" sz="1050" b="0" dirty="0">
                <a:solidFill>
                  <a:schemeClr val="tx2"/>
                </a:solidFill>
                <a:latin typeface="+mn-lt"/>
                <a:ea typeface="Roboto" panose="02000000000000000000" pitchFamily="2" charset="0"/>
                <a:cs typeface="Roboto" panose="02000000000000000000" pitchFamily="2" charset="0"/>
              </a:rPr>
              <a:t>NASDAQ: ONFO  |  OTCQB: ONFO P</a:t>
            </a:r>
          </a:p>
        </p:txBody>
      </p:sp>
      <p:cxnSp>
        <p:nvCxnSpPr>
          <p:cNvPr id="4" name="Straight Connector 3">
            <a:extLst>
              <a:ext uri="{FF2B5EF4-FFF2-40B4-BE49-F238E27FC236}">
                <a16:creationId xmlns:a16="http://schemas.microsoft.com/office/drawing/2014/main" id="{F7C17AC8-27A4-9E42-CA34-C936C36EFC2B}"/>
              </a:ext>
            </a:extLst>
          </p:cNvPr>
          <p:cNvCxnSpPr/>
          <p:nvPr userDrawn="1"/>
        </p:nvCxnSpPr>
        <p:spPr>
          <a:xfrm>
            <a:off x="363538" y="6242509"/>
            <a:ext cx="6884987" cy="0"/>
          </a:xfrm>
          <a:prstGeom prst="line">
            <a:avLst/>
          </a:prstGeom>
          <a:ln w="3175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19BB5FC-A5BB-7024-538C-43E1A3A7617E}"/>
              </a:ext>
            </a:extLst>
          </p:cNvPr>
          <p:cNvCxnSpPr>
            <a:cxnSpLocks/>
          </p:cNvCxnSpPr>
          <p:nvPr userDrawn="1"/>
        </p:nvCxnSpPr>
        <p:spPr>
          <a:xfrm>
            <a:off x="2809875" y="6455569"/>
            <a:ext cx="8048625" cy="0"/>
          </a:xfrm>
          <a:prstGeom prst="line">
            <a:avLst/>
          </a:prstGeom>
          <a:ln w="317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a:extLst>
              <a:ext uri="{FF2B5EF4-FFF2-40B4-BE49-F238E27FC236}">
                <a16:creationId xmlns:a16="http://schemas.microsoft.com/office/drawing/2014/main" id="{F2D96FCA-9A5B-4299-5CC1-734301EC96D5}"/>
              </a:ext>
            </a:extLst>
          </p:cNvPr>
          <p:cNvSpPr>
            <a:spLocks noGrp="1"/>
          </p:cNvSpPr>
          <p:nvPr>
            <p:ph type="body" sz="quarter" idx="10"/>
          </p:nvPr>
        </p:nvSpPr>
        <p:spPr>
          <a:xfrm>
            <a:off x="334963" y="286941"/>
            <a:ext cx="9246359" cy="606425"/>
          </a:xfrm>
          <a:prstGeom prst="rect">
            <a:avLst/>
          </a:prstGeom>
        </p:spPr>
        <p:txBody>
          <a:bodyPr wrap="none" lIns="0" tIns="0" rIns="0" bIns="0" anchor="ctr"/>
          <a:lstStyle>
            <a:lvl1pPr marL="0" indent="0">
              <a:buNone/>
              <a:defRPr sz="3200" b="1">
                <a:solidFill>
                  <a:schemeClr val="bg1"/>
                </a:solidFill>
                <a:latin typeface="+mj-lt"/>
              </a:defRPr>
            </a:lvl1pPr>
          </a:lstStyle>
          <a:p>
            <a:pPr lvl="0"/>
            <a:r>
              <a:rPr lang="en-US" dirty="0"/>
              <a:t>Click to edit Master text styles</a:t>
            </a:r>
          </a:p>
        </p:txBody>
      </p:sp>
      <p:pic>
        <p:nvPicPr>
          <p:cNvPr id="9" name="Picture 8" descr="A black background with blue letters&#10;&#10;AI-generated content may be incorrect.">
            <a:extLst>
              <a:ext uri="{FF2B5EF4-FFF2-40B4-BE49-F238E27FC236}">
                <a16:creationId xmlns:a16="http://schemas.microsoft.com/office/drawing/2014/main" id="{ED0439D8-9B7F-5B99-282D-B31E718249E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805466" y="370451"/>
            <a:ext cx="2059299" cy="439405"/>
          </a:xfrm>
          <a:prstGeom prst="rect">
            <a:avLst/>
          </a:prstGeom>
        </p:spPr>
      </p:pic>
    </p:spTree>
    <p:extLst>
      <p:ext uri="{BB962C8B-B14F-4D97-AF65-F5344CB8AC3E}">
        <p14:creationId xmlns:p14="http://schemas.microsoft.com/office/powerpoint/2010/main" val="1725852943"/>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913" userDrawn="1">
          <p15:clr>
            <a:srgbClr val="FBAE40"/>
          </p15:clr>
        </p15:guide>
        <p15:guide id="5" orient="horz" pos="37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159" name="Group 158">
            <a:extLst>
              <a:ext uri="{FF2B5EF4-FFF2-40B4-BE49-F238E27FC236}">
                <a16:creationId xmlns:a16="http://schemas.microsoft.com/office/drawing/2014/main" id="{2DF585FC-0637-4491-1EF8-B748D27AD928}"/>
              </a:ext>
            </a:extLst>
          </p:cNvPr>
          <p:cNvGrpSpPr/>
          <p:nvPr userDrawn="1"/>
        </p:nvGrpSpPr>
        <p:grpSpPr>
          <a:xfrm>
            <a:off x="5511861" y="908764"/>
            <a:ext cx="4371766" cy="461546"/>
            <a:chOff x="10397022" y="5253038"/>
            <a:chExt cx="3838775" cy="405276"/>
          </a:xfrm>
        </p:grpSpPr>
        <p:grpSp>
          <p:nvGrpSpPr>
            <p:cNvPr id="160" name="Group 159">
              <a:extLst>
                <a:ext uri="{FF2B5EF4-FFF2-40B4-BE49-F238E27FC236}">
                  <a16:creationId xmlns:a16="http://schemas.microsoft.com/office/drawing/2014/main" id="{176D1AB3-BA5B-0EFB-F8B0-39E06352F09B}"/>
                </a:ext>
              </a:extLst>
            </p:cNvPr>
            <p:cNvGrpSpPr/>
            <p:nvPr userDrawn="1"/>
          </p:nvGrpSpPr>
          <p:grpSpPr>
            <a:xfrm>
              <a:off x="10397022" y="5253038"/>
              <a:ext cx="913013" cy="405276"/>
              <a:chOff x="4737100" y="463550"/>
              <a:chExt cx="1438740" cy="638640"/>
            </a:xfrm>
          </p:grpSpPr>
          <p:grpSp>
            <p:nvGrpSpPr>
              <p:cNvPr id="272" name="Group 271">
                <a:extLst>
                  <a:ext uri="{FF2B5EF4-FFF2-40B4-BE49-F238E27FC236}">
                    <a16:creationId xmlns:a16="http://schemas.microsoft.com/office/drawing/2014/main" id="{E8FC2FBD-198A-23E1-4C6D-F33269AC353A}"/>
                  </a:ext>
                </a:extLst>
              </p:cNvPr>
              <p:cNvGrpSpPr/>
              <p:nvPr/>
            </p:nvGrpSpPr>
            <p:grpSpPr>
              <a:xfrm>
                <a:off x="4737100" y="463550"/>
                <a:ext cx="1438740" cy="90000"/>
                <a:chOff x="4737100" y="463550"/>
                <a:chExt cx="1438740" cy="90000"/>
              </a:xfrm>
            </p:grpSpPr>
            <p:sp>
              <p:nvSpPr>
                <p:cNvPr id="300" name="Oval 299">
                  <a:extLst>
                    <a:ext uri="{FF2B5EF4-FFF2-40B4-BE49-F238E27FC236}">
                      <a16:creationId xmlns:a16="http://schemas.microsoft.com/office/drawing/2014/main" id="{3847269B-1DDE-78A8-CF4E-B2BDAA5E08A2}"/>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1" name="Oval 300">
                  <a:extLst>
                    <a:ext uri="{FF2B5EF4-FFF2-40B4-BE49-F238E27FC236}">
                      <a16:creationId xmlns:a16="http://schemas.microsoft.com/office/drawing/2014/main" id="{DA694A94-B0C6-301A-86D4-49DD8AA8B4E5}"/>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2" name="Oval 301">
                  <a:extLst>
                    <a:ext uri="{FF2B5EF4-FFF2-40B4-BE49-F238E27FC236}">
                      <a16:creationId xmlns:a16="http://schemas.microsoft.com/office/drawing/2014/main" id="{451BD398-E26D-649F-EE87-6512924B66AA}"/>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3" name="Oval 302">
                  <a:extLst>
                    <a:ext uri="{FF2B5EF4-FFF2-40B4-BE49-F238E27FC236}">
                      <a16:creationId xmlns:a16="http://schemas.microsoft.com/office/drawing/2014/main" id="{CED8D48C-A0D5-8691-28E9-F7D70B19712B}"/>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Oval 303">
                  <a:extLst>
                    <a:ext uri="{FF2B5EF4-FFF2-40B4-BE49-F238E27FC236}">
                      <a16:creationId xmlns:a16="http://schemas.microsoft.com/office/drawing/2014/main" id="{8123F64F-F624-CFDD-57A7-A55E188BE54E}"/>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5" name="Oval 304">
                  <a:extLst>
                    <a:ext uri="{FF2B5EF4-FFF2-40B4-BE49-F238E27FC236}">
                      <a16:creationId xmlns:a16="http://schemas.microsoft.com/office/drawing/2014/main" id="{4205F430-CD04-C1DC-A0BF-A5094C2B623C}"/>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6" name="Oval 305">
                  <a:extLst>
                    <a:ext uri="{FF2B5EF4-FFF2-40B4-BE49-F238E27FC236}">
                      <a16:creationId xmlns:a16="http://schemas.microsoft.com/office/drawing/2014/main" id="{07C4B229-37DD-F458-98DE-74C235294762}"/>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7" name="Oval 306">
                  <a:extLst>
                    <a:ext uri="{FF2B5EF4-FFF2-40B4-BE49-F238E27FC236}">
                      <a16:creationId xmlns:a16="http://schemas.microsoft.com/office/drawing/2014/main" id="{71D40984-CE3D-AA10-8671-68EE98DE8CA9}"/>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B703FD27-6FC9-3F4B-3174-C404483B9377}"/>
                  </a:ext>
                </a:extLst>
              </p:cNvPr>
              <p:cNvGrpSpPr/>
              <p:nvPr/>
            </p:nvGrpSpPr>
            <p:grpSpPr>
              <a:xfrm>
                <a:off x="4737100" y="646430"/>
                <a:ext cx="1438740" cy="90000"/>
                <a:chOff x="4737100" y="463550"/>
                <a:chExt cx="1438740" cy="90000"/>
              </a:xfrm>
            </p:grpSpPr>
            <p:sp>
              <p:nvSpPr>
                <p:cNvPr id="292" name="Oval 291">
                  <a:extLst>
                    <a:ext uri="{FF2B5EF4-FFF2-40B4-BE49-F238E27FC236}">
                      <a16:creationId xmlns:a16="http://schemas.microsoft.com/office/drawing/2014/main" id="{BA204EA6-BB1E-D5A8-976D-32BC0A3CBA47}"/>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3" name="Oval 292">
                  <a:extLst>
                    <a:ext uri="{FF2B5EF4-FFF2-40B4-BE49-F238E27FC236}">
                      <a16:creationId xmlns:a16="http://schemas.microsoft.com/office/drawing/2014/main" id="{14E08D47-3334-45AF-B579-9E9E24EBB50E}"/>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4" name="Oval 293">
                  <a:extLst>
                    <a:ext uri="{FF2B5EF4-FFF2-40B4-BE49-F238E27FC236}">
                      <a16:creationId xmlns:a16="http://schemas.microsoft.com/office/drawing/2014/main" id="{3BD86D07-6E7D-7988-6480-9A4CFCE5CCBF}"/>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5" name="Oval 294">
                  <a:extLst>
                    <a:ext uri="{FF2B5EF4-FFF2-40B4-BE49-F238E27FC236}">
                      <a16:creationId xmlns:a16="http://schemas.microsoft.com/office/drawing/2014/main" id="{D68352DF-BBD6-33EC-1E31-2124647B258D}"/>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 name="Oval 295">
                  <a:extLst>
                    <a:ext uri="{FF2B5EF4-FFF2-40B4-BE49-F238E27FC236}">
                      <a16:creationId xmlns:a16="http://schemas.microsoft.com/office/drawing/2014/main" id="{5852C982-2A89-F5B5-896E-9F1E72810FE7}"/>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7" name="Oval 296">
                  <a:extLst>
                    <a:ext uri="{FF2B5EF4-FFF2-40B4-BE49-F238E27FC236}">
                      <a16:creationId xmlns:a16="http://schemas.microsoft.com/office/drawing/2014/main" id="{8B1AD7B9-8441-2087-178D-5704C4B497FB}"/>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F8B06513-401F-54C1-89DE-6785BD442B7E}"/>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9" name="Oval 298">
                  <a:extLst>
                    <a:ext uri="{FF2B5EF4-FFF2-40B4-BE49-F238E27FC236}">
                      <a16:creationId xmlns:a16="http://schemas.microsoft.com/office/drawing/2014/main" id="{7E8F46BD-9EE6-C8AC-4507-BED004722C36}"/>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4" name="Group 273">
                <a:extLst>
                  <a:ext uri="{FF2B5EF4-FFF2-40B4-BE49-F238E27FC236}">
                    <a16:creationId xmlns:a16="http://schemas.microsoft.com/office/drawing/2014/main" id="{3015A583-99DF-AF6B-425C-9A96AFFE29F4}"/>
                  </a:ext>
                </a:extLst>
              </p:cNvPr>
              <p:cNvGrpSpPr/>
              <p:nvPr/>
            </p:nvGrpSpPr>
            <p:grpSpPr>
              <a:xfrm>
                <a:off x="4737100" y="829310"/>
                <a:ext cx="1438740" cy="90000"/>
                <a:chOff x="4737100" y="463550"/>
                <a:chExt cx="1438740" cy="90000"/>
              </a:xfrm>
            </p:grpSpPr>
            <p:sp>
              <p:nvSpPr>
                <p:cNvPr id="284" name="Oval 283">
                  <a:extLst>
                    <a:ext uri="{FF2B5EF4-FFF2-40B4-BE49-F238E27FC236}">
                      <a16:creationId xmlns:a16="http://schemas.microsoft.com/office/drawing/2014/main" id="{9E6A268C-0684-20B2-74D7-97C15C80B47A}"/>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5" name="Oval 284">
                  <a:extLst>
                    <a:ext uri="{FF2B5EF4-FFF2-40B4-BE49-F238E27FC236}">
                      <a16:creationId xmlns:a16="http://schemas.microsoft.com/office/drawing/2014/main" id="{25A89F9A-E55B-1C0D-2644-4978D533C2BF}"/>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 name="Oval 285">
                  <a:extLst>
                    <a:ext uri="{FF2B5EF4-FFF2-40B4-BE49-F238E27FC236}">
                      <a16:creationId xmlns:a16="http://schemas.microsoft.com/office/drawing/2014/main" id="{AFAC126F-3DD7-1D6D-6B78-92F4BABE53DD}"/>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7" name="Oval 286">
                  <a:extLst>
                    <a:ext uri="{FF2B5EF4-FFF2-40B4-BE49-F238E27FC236}">
                      <a16:creationId xmlns:a16="http://schemas.microsoft.com/office/drawing/2014/main" id="{DF99758D-1258-2777-2D2D-E02C5AA19262}"/>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0F454FED-DAB4-FC13-AE34-878D38E7C8BF}"/>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9" name="Oval 288">
                  <a:extLst>
                    <a:ext uri="{FF2B5EF4-FFF2-40B4-BE49-F238E27FC236}">
                      <a16:creationId xmlns:a16="http://schemas.microsoft.com/office/drawing/2014/main" id="{7556252C-8797-EE02-0901-3EFC1406BA79}"/>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0" name="Oval 289">
                  <a:extLst>
                    <a:ext uri="{FF2B5EF4-FFF2-40B4-BE49-F238E27FC236}">
                      <a16:creationId xmlns:a16="http://schemas.microsoft.com/office/drawing/2014/main" id="{712B9DF0-EACD-6EEC-0B37-D07EF2082BC7}"/>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1" name="Oval 290">
                  <a:extLst>
                    <a:ext uri="{FF2B5EF4-FFF2-40B4-BE49-F238E27FC236}">
                      <a16:creationId xmlns:a16="http://schemas.microsoft.com/office/drawing/2014/main" id="{2663A207-F5DF-BA93-9316-B96ACD2F14C6}"/>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5" name="Group 274">
                <a:extLst>
                  <a:ext uri="{FF2B5EF4-FFF2-40B4-BE49-F238E27FC236}">
                    <a16:creationId xmlns:a16="http://schemas.microsoft.com/office/drawing/2014/main" id="{E6175E77-FE9B-8FE6-1B73-77A8398D5FCE}"/>
                  </a:ext>
                </a:extLst>
              </p:cNvPr>
              <p:cNvGrpSpPr/>
              <p:nvPr/>
            </p:nvGrpSpPr>
            <p:grpSpPr>
              <a:xfrm>
                <a:off x="4737100" y="1012190"/>
                <a:ext cx="1438740" cy="90000"/>
                <a:chOff x="4737100" y="463550"/>
                <a:chExt cx="1438740" cy="90000"/>
              </a:xfrm>
            </p:grpSpPr>
            <p:sp>
              <p:nvSpPr>
                <p:cNvPr id="276" name="Oval 275">
                  <a:extLst>
                    <a:ext uri="{FF2B5EF4-FFF2-40B4-BE49-F238E27FC236}">
                      <a16:creationId xmlns:a16="http://schemas.microsoft.com/office/drawing/2014/main" id="{7168197A-6D4A-52D2-D678-8A3E95C50211}"/>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7" name="Oval 276">
                  <a:extLst>
                    <a:ext uri="{FF2B5EF4-FFF2-40B4-BE49-F238E27FC236}">
                      <a16:creationId xmlns:a16="http://schemas.microsoft.com/office/drawing/2014/main" id="{E6B934A2-3669-6EDD-0504-8222C0E8B5AA}"/>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8" name="Oval 277">
                  <a:extLst>
                    <a:ext uri="{FF2B5EF4-FFF2-40B4-BE49-F238E27FC236}">
                      <a16:creationId xmlns:a16="http://schemas.microsoft.com/office/drawing/2014/main" id="{9AF21265-9331-101F-CAD7-521BBFA91EE7}"/>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9" name="Oval 278">
                  <a:extLst>
                    <a:ext uri="{FF2B5EF4-FFF2-40B4-BE49-F238E27FC236}">
                      <a16:creationId xmlns:a16="http://schemas.microsoft.com/office/drawing/2014/main" id="{929D975A-D252-D880-AD83-F6022F3778EE}"/>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0" name="Oval 279">
                  <a:extLst>
                    <a:ext uri="{FF2B5EF4-FFF2-40B4-BE49-F238E27FC236}">
                      <a16:creationId xmlns:a16="http://schemas.microsoft.com/office/drawing/2014/main" id="{987AE454-2D28-6C88-1B1F-0A76C0E344FB}"/>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1" name="Oval 280">
                  <a:extLst>
                    <a:ext uri="{FF2B5EF4-FFF2-40B4-BE49-F238E27FC236}">
                      <a16:creationId xmlns:a16="http://schemas.microsoft.com/office/drawing/2014/main" id="{6EBB8450-D073-9849-4851-1343C6EF97C4}"/>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2" name="Oval 281">
                  <a:extLst>
                    <a:ext uri="{FF2B5EF4-FFF2-40B4-BE49-F238E27FC236}">
                      <a16:creationId xmlns:a16="http://schemas.microsoft.com/office/drawing/2014/main" id="{C9790BB5-95C3-AE4D-02E2-52C219536DA9}"/>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3" name="Oval 282">
                  <a:extLst>
                    <a:ext uri="{FF2B5EF4-FFF2-40B4-BE49-F238E27FC236}">
                      <a16:creationId xmlns:a16="http://schemas.microsoft.com/office/drawing/2014/main" id="{3C744FCF-7755-1486-1048-AB91D622E38C}"/>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61" name="Group 160">
              <a:extLst>
                <a:ext uri="{FF2B5EF4-FFF2-40B4-BE49-F238E27FC236}">
                  <a16:creationId xmlns:a16="http://schemas.microsoft.com/office/drawing/2014/main" id="{9079672C-40A9-99B0-2A38-C4646EA532C0}"/>
                </a:ext>
              </a:extLst>
            </p:cNvPr>
            <p:cNvGrpSpPr/>
            <p:nvPr userDrawn="1"/>
          </p:nvGrpSpPr>
          <p:grpSpPr>
            <a:xfrm>
              <a:off x="11372276" y="5253038"/>
              <a:ext cx="913013" cy="405276"/>
              <a:chOff x="4737100" y="463550"/>
              <a:chExt cx="1438740" cy="638640"/>
            </a:xfrm>
          </p:grpSpPr>
          <p:grpSp>
            <p:nvGrpSpPr>
              <p:cNvPr id="236" name="Group 235">
                <a:extLst>
                  <a:ext uri="{FF2B5EF4-FFF2-40B4-BE49-F238E27FC236}">
                    <a16:creationId xmlns:a16="http://schemas.microsoft.com/office/drawing/2014/main" id="{06FD68AB-A799-36E6-7BE4-1B3D00D72ABE}"/>
                  </a:ext>
                </a:extLst>
              </p:cNvPr>
              <p:cNvGrpSpPr/>
              <p:nvPr/>
            </p:nvGrpSpPr>
            <p:grpSpPr>
              <a:xfrm>
                <a:off x="4737100" y="463550"/>
                <a:ext cx="1438740" cy="90000"/>
                <a:chOff x="4737100" y="463550"/>
                <a:chExt cx="1438740" cy="90000"/>
              </a:xfrm>
            </p:grpSpPr>
            <p:sp>
              <p:nvSpPr>
                <p:cNvPr id="264" name="Oval 263">
                  <a:extLst>
                    <a:ext uri="{FF2B5EF4-FFF2-40B4-BE49-F238E27FC236}">
                      <a16:creationId xmlns:a16="http://schemas.microsoft.com/office/drawing/2014/main" id="{201A48F3-1393-5AC9-4CC8-D31272FB316F}"/>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 name="Oval 264">
                  <a:extLst>
                    <a:ext uri="{FF2B5EF4-FFF2-40B4-BE49-F238E27FC236}">
                      <a16:creationId xmlns:a16="http://schemas.microsoft.com/office/drawing/2014/main" id="{C6EE3112-516D-3E7C-9757-1A4F4590DF63}"/>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 name="Oval 265">
                  <a:extLst>
                    <a:ext uri="{FF2B5EF4-FFF2-40B4-BE49-F238E27FC236}">
                      <a16:creationId xmlns:a16="http://schemas.microsoft.com/office/drawing/2014/main" id="{A4C370D3-841A-2604-E109-BA3350EBA124}"/>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 name="Oval 266">
                  <a:extLst>
                    <a:ext uri="{FF2B5EF4-FFF2-40B4-BE49-F238E27FC236}">
                      <a16:creationId xmlns:a16="http://schemas.microsoft.com/office/drawing/2014/main" id="{9610737E-30FE-5CD8-3908-294946A09F8B}"/>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8" name="Oval 267">
                  <a:extLst>
                    <a:ext uri="{FF2B5EF4-FFF2-40B4-BE49-F238E27FC236}">
                      <a16:creationId xmlns:a16="http://schemas.microsoft.com/office/drawing/2014/main" id="{69089E74-5653-47B8-2999-F97727F1420B}"/>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9" name="Oval 268">
                  <a:extLst>
                    <a:ext uri="{FF2B5EF4-FFF2-40B4-BE49-F238E27FC236}">
                      <a16:creationId xmlns:a16="http://schemas.microsoft.com/office/drawing/2014/main" id="{E167552B-F6D5-5582-FF93-BE440CBF6050}"/>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0" name="Oval 269">
                  <a:extLst>
                    <a:ext uri="{FF2B5EF4-FFF2-40B4-BE49-F238E27FC236}">
                      <a16:creationId xmlns:a16="http://schemas.microsoft.com/office/drawing/2014/main" id="{F89C8716-F4B2-D875-29F0-36E189DB7ADF}"/>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1" name="Oval 270">
                  <a:extLst>
                    <a:ext uri="{FF2B5EF4-FFF2-40B4-BE49-F238E27FC236}">
                      <a16:creationId xmlns:a16="http://schemas.microsoft.com/office/drawing/2014/main" id="{6B1DC70C-1CBE-EF25-03DC-82C6C85F6017}"/>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7" name="Group 236">
                <a:extLst>
                  <a:ext uri="{FF2B5EF4-FFF2-40B4-BE49-F238E27FC236}">
                    <a16:creationId xmlns:a16="http://schemas.microsoft.com/office/drawing/2014/main" id="{46A4A62E-B81A-0A8E-1A43-342F02AFC1B5}"/>
                  </a:ext>
                </a:extLst>
              </p:cNvPr>
              <p:cNvGrpSpPr/>
              <p:nvPr/>
            </p:nvGrpSpPr>
            <p:grpSpPr>
              <a:xfrm>
                <a:off x="4737100" y="646430"/>
                <a:ext cx="1438740" cy="90000"/>
                <a:chOff x="4737100" y="463550"/>
                <a:chExt cx="1438740" cy="90000"/>
              </a:xfrm>
            </p:grpSpPr>
            <p:sp>
              <p:nvSpPr>
                <p:cNvPr id="256" name="Oval 255">
                  <a:extLst>
                    <a:ext uri="{FF2B5EF4-FFF2-40B4-BE49-F238E27FC236}">
                      <a16:creationId xmlns:a16="http://schemas.microsoft.com/office/drawing/2014/main" id="{CFEC425F-0CC3-43A4-B850-69C19C81C601}"/>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Oval 256">
                  <a:extLst>
                    <a:ext uri="{FF2B5EF4-FFF2-40B4-BE49-F238E27FC236}">
                      <a16:creationId xmlns:a16="http://schemas.microsoft.com/office/drawing/2014/main" id="{D97435CE-0858-0875-9FE2-8AA86CF754C3}"/>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 name="Oval 257">
                  <a:extLst>
                    <a:ext uri="{FF2B5EF4-FFF2-40B4-BE49-F238E27FC236}">
                      <a16:creationId xmlns:a16="http://schemas.microsoft.com/office/drawing/2014/main" id="{97503A2D-092A-DE0C-BF83-92937BE3E35D}"/>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 name="Oval 258">
                  <a:extLst>
                    <a:ext uri="{FF2B5EF4-FFF2-40B4-BE49-F238E27FC236}">
                      <a16:creationId xmlns:a16="http://schemas.microsoft.com/office/drawing/2014/main" id="{3A29589C-7E4F-2EB6-8F7C-7BFF0C733128}"/>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 name="Oval 259">
                  <a:extLst>
                    <a:ext uri="{FF2B5EF4-FFF2-40B4-BE49-F238E27FC236}">
                      <a16:creationId xmlns:a16="http://schemas.microsoft.com/office/drawing/2014/main" id="{F6F7F77F-A6EA-230C-4CF1-FAFBA55F0ABA}"/>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 name="Oval 260">
                  <a:extLst>
                    <a:ext uri="{FF2B5EF4-FFF2-40B4-BE49-F238E27FC236}">
                      <a16:creationId xmlns:a16="http://schemas.microsoft.com/office/drawing/2014/main" id="{FF138824-149E-6DAE-119E-E16A30324D95}"/>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 name="Oval 261">
                  <a:extLst>
                    <a:ext uri="{FF2B5EF4-FFF2-40B4-BE49-F238E27FC236}">
                      <a16:creationId xmlns:a16="http://schemas.microsoft.com/office/drawing/2014/main" id="{34D39365-CB93-15A6-E7C6-37903EBA3B40}"/>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 name="Oval 262">
                  <a:extLst>
                    <a:ext uri="{FF2B5EF4-FFF2-40B4-BE49-F238E27FC236}">
                      <a16:creationId xmlns:a16="http://schemas.microsoft.com/office/drawing/2014/main" id="{97D8BCF0-0258-611C-47D3-FEA4F5C3F2BC}"/>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8" name="Group 237">
                <a:extLst>
                  <a:ext uri="{FF2B5EF4-FFF2-40B4-BE49-F238E27FC236}">
                    <a16:creationId xmlns:a16="http://schemas.microsoft.com/office/drawing/2014/main" id="{3813A414-420B-14EE-467D-E13644E234AE}"/>
                  </a:ext>
                </a:extLst>
              </p:cNvPr>
              <p:cNvGrpSpPr/>
              <p:nvPr/>
            </p:nvGrpSpPr>
            <p:grpSpPr>
              <a:xfrm>
                <a:off x="4737100" y="829310"/>
                <a:ext cx="1438740" cy="90000"/>
                <a:chOff x="4737100" y="463550"/>
                <a:chExt cx="1438740" cy="90000"/>
              </a:xfrm>
            </p:grpSpPr>
            <p:sp>
              <p:nvSpPr>
                <p:cNvPr id="248" name="Oval 247">
                  <a:extLst>
                    <a:ext uri="{FF2B5EF4-FFF2-40B4-BE49-F238E27FC236}">
                      <a16:creationId xmlns:a16="http://schemas.microsoft.com/office/drawing/2014/main" id="{3E9B2DBF-1218-E843-D838-6CD5BAC9583A}"/>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 name="Oval 248">
                  <a:extLst>
                    <a:ext uri="{FF2B5EF4-FFF2-40B4-BE49-F238E27FC236}">
                      <a16:creationId xmlns:a16="http://schemas.microsoft.com/office/drawing/2014/main" id="{C5F074AC-0CB5-AD25-C8DF-25B5B54EA98B}"/>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 name="Oval 249">
                  <a:extLst>
                    <a:ext uri="{FF2B5EF4-FFF2-40B4-BE49-F238E27FC236}">
                      <a16:creationId xmlns:a16="http://schemas.microsoft.com/office/drawing/2014/main" id="{7D6F04D3-A6C1-5FA1-5517-D20496ABE2CE}"/>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 name="Oval 250">
                  <a:extLst>
                    <a:ext uri="{FF2B5EF4-FFF2-40B4-BE49-F238E27FC236}">
                      <a16:creationId xmlns:a16="http://schemas.microsoft.com/office/drawing/2014/main" id="{C44A7E9C-BC48-961F-1262-40C66D212196}"/>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 name="Oval 251">
                  <a:extLst>
                    <a:ext uri="{FF2B5EF4-FFF2-40B4-BE49-F238E27FC236}">
                      <a16:creationId xmlns:a16="http://schemas.microsoft.com/office/drawing/2014/main" id="{84B2CBFD-BCE2-F24D-B31E-6D01681E7D62}"/>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 name="Oval 252">
                  <a:extLst>
                    <a:ext uri="{FF2B5EF4-FFF2-40B4-BE49-F238E27FC236}">
                      <a16:creationId xmlns:a16="http://schemas.microsoft.com/office/drawing/2014/main" id="{17E20214-FF7B-1829-9C49-7D18FE0C49B1}"/>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 name="Oval 253">
                  <a:extLst>
                    <a:ext uri="{FF2B5EF4-FFF2-40B4-BE49-F238E27FC236}">
                      <a16:creationId xmlns:a16="http://schemas.microsoft.com/office/drawing/2014/main" id="{7F7F008F-DA90-8306-22FC-09264D9A808F}"/>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Oval 254">
                  <a:extLst>
                    <a:ext uri="{FF2B5EF4-FFF2-40B4-BE49-F238E27FC236}">
                      <a16:creationId xmlns:a16="http://schemas.microsoft.com/office/drawing/2014/main" id="{422919F4-D393-DE5E-A832-C4D4396B36A6}"/>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9" name="Group 238">
                <a:extLst>
                  <a:ext uri="{FF2B5EF4-FFF2-40B4-BE49-F238E27FC236}">
                    <a16:creationId xmlns:a16="http://schemas.microsoft.com/office/drawing/2014/main" id="{1F8CEE07-E4D9-575D-841A-CC2F112252DC}"/>
                  </a:ext>
                </a:extLst>
              </p:cNvPr>
              <p:cNvGrpSpPr/>
              <p:nvPr/>
            </p:nvGrpSpPr>
            <p:grpSpPr>
              <a:xfrm>
                <a:off x="4737100" y="1012190"/>
                <a:ext cx="1438740" cy="90000"/>
                <a:chOff x="4737100" y="463550"/>
                <a:chExt cx="1438740" cy="90000"/>
              </a:xfrm>
            </p:grpSpPr>
            <p:sp>
              <p:nvSpPr>
                <p:cNvPr id="240" name="Oval 239">
                  <a:extLst>
                    <a:ext uri="{FF2B5EF4-FFF2-40B4-BE49-F238E27FC236}">
                      <a16:creationId xmlns:a16="http://schemas.microsoft.com/office/drawing/2014/main" id="{A5532292-FE18-6AC7-A7D3-4071D37B7AAF}"/>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1" name="Oval 240">
                  <a:extLst>
                    <a:ext uri="{FF2B5EF4-FFF2-40B4-BE49-F238E27FC236}">
                      <a16:creationId xmlns:a16="http://schemas.microsoft.com/office/drawing/2014/main" id="{B2E12471-F1CB-BDD3-C45F-A043F74A62FB}"/>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 name="Oval 241">
                  <a:extLst>
                    <a:ext uri="{FF2B5EF4-FFF2-40B4-BE49-F238E27FC236}">
                      <a16:creationId xmlns:a16="http://schemas.microsoft.com/office/drawing/2014/main" id="{A7A322EA-6FB1-2A61-C146-70455377E0F3}"/>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 name="Oval 242">
                  <a:extLst>
                    <a:ext uri="{FF2B5EF4-FFF2-40B4-BE49-F238E27FC236}">
                      <a16:creationId xmlns:a16="http://schemas.microsoft.com/office/drawing/2014/main" id="{33D73A9B-9EE2-0E57-2943-EA9F2CF55C6F}"/>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 name="Oval 243">
                  <a:extLst>
                    <a:ext uri="{FF2B5EF4-FFF2-40B4-BE49-F238E27FC236}">
                      <a16:creationId xmlns:a16="http://schemas.microsoft.com/office/drawing/2014/main" id="{162A6D6A-E724-F8A7-89CB-F1DD672C2C81}"/>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 name="Oval 244">
                  <a:extLst>
                    <a:ext uri="{FF2B5EF4-FFF2-40B4-BE49-F238E27FC236}">
                      <a16:creationId xmlns:a16="http://schemas.microsoft.com/office/drawing/2014/main" id="{57A47055-2812-7E61-FF27-0CAB0AA8E089}"/>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 name="Oval 245">
                  <a:extLst>
                    <a:ext uri="{FF2B5EF4-FFF2-40B4-BE49-F238E27FC236}">
                      <a16:creationId xmlns:a16="http://schemas.microsoft.com/office/drawing/2014/main" id="{5F91CB73-F347-79BE-BB7F-0E28FD03A246}"/>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 name="Oval 246">
                  <a:extLst>
                    <a:ext uri="{FF2B5EF4-FFF2-40B4-BE49-F238E27FC236}">
                      <a16:creationId xmlns:a16="http://schemas.microsoft.com/office/drawing/2014/main" id="{74BA5A98-398A-593A-C5D2-A5297698CDE5}"/>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62" name="Group 161">
              <a:extLst>
                <a:ext uri="{FF2B5EF4-FFF2-40B4-BE49-F238E27FC236}">
                  <a16:creationId xmlns:a16="http://schemas.microsoft.com/office/drawing/2014/main" id="{9B047E40-DE60-5550-4982-4CC773A6E376}"/>
                </a:ext>
              </a:extLst>
            </p:cNvPr>
            <p:cNvGrpSpPr/>
            <p:nvPr userDrawn="1"/>
          </p:nvGrpSpPr>
          <p:grpSpPr>
            <a:xfrm>
              <a:off x="12347530" y="5253038"/>
              <a:ext cx="913013" cy="405276"/>
              <a:chOff x="4737100" y="463550"/>
              <a:chExt cx="1438740" cy="638640"/>
            </a:xfrm>
          </p:grpSpPr>
          <p:grpSp>
            <p:nvGrpSpPr>
              <p:cNvPr id="200" name="Group 199">
                <a:extLst>
                  <a:ext uri="{FF2B5EF4-FFF2-40B4-BE49-F238E27FC236}">
                    <a16:creationId xmlns:a16="http://schemas.microsoft.com/office/drawing/2014/main" id="{F69A5026-F0E0-7CD0-FA9C-B2B672B03A8A}"/>
                  </a:ext>
                </a:extLst>
              </p:cNvPr>
              <p:cNvGrpSpPr/>
              <p:nvPr/>
            </p:nvGrpSpPr>
            <p:grpSpPr>
              <a:xfrm>
                <a:off x="4737100" y="463550"/>
                <a:ext cx="1438740" cy="90000"/>
                <a:chOff x="4737100" y="463550"/>
                <a:chExt cx="1438740" cy="90000"/>
              </a:xfrm>
            </p:grpSpPr>
            <p:sp>
              <p:nvSpPr>
                <p:cNvPr id="228" name="Oval 227">
                  <a:extLst>
                    <a:ext uri="{FF2B5EF4-FFF2-40B4-BE49-F238E27FC236}">
                      <a16:creationId xmlns:a16="http://schemas.microsoft.com/office/drawing/2014/main" id="{8221FBC8-49C4-B76C-B041-A649FB5DDD5D}"/>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a:extLst>
                    <a:ext uri="{FF2B5EF4-FFF2-40B4-BE49-F238E27FC236}">
                      <a16:creationId xmlns:a16="http://schemas.microsoft.com/office/drawing/2014/main" id="{1678FACB-44F8-3992-3F59-E20F77B970F4}"/>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6088E36B-07A0-A54F-39C9-F66DDC0DD657}"/>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1" name="Oval 230">
                  <a:extLst>
                    <a:ext uri="{FF2B5EF4-FFF2-40B4-BE49-F238E27FC236}">
                      <a16:creationId xmlns:a16="http://schemas.microsoft.com/office/drawing/2014/main" id="{35F1ECDA-4DEE-80EF-80AE-1186CBA2D248}"/>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063DFD69-3AD1-C8C1-6866-24CE2652E462}"/>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3" name="Oval 232">
                  <a:extLst>
                    <a:ext uri="{FF2B5EF4-FFF2-40B4-BE49-F238E27FC236}">
                      <a16:creationId xmlns:a16="http://schemas.microsoft.com/office/drawing/2014/main" id="{B095822D-0766-E38F-32C2-E3C9BCC70A17}"/>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5414148F-1F19-7637-636C-502FA2349E4D}"/>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Oval 234">
                  <a:extLst>
                    <a:ext uri="{FF2B5EF4-FFF2-40B4-BE49-F238E27FC236}">
                      <a16:creationId xmlns:a16="http://schemas.microsoft.com/office/drawing/2014/main" id="{28C05208-BC53-C61C-0602-577B625A967E}"/>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1" name="Group 200">
                <a:extLst>
                  <a:ext uri="{FF2B5EF4-FFF2-40B4-BE49-F238E27FC236}">
                    <a16:creationId xmlns:a16="http://schemas.microsoft.com/office/drawing/2014/main" id="{CF10E448-1AA2-6A3E-3614-344E0025DF37}"/>
                  </a:ext>
                </a:extLst>
              </p:cNvPr>
              <p:cNvGrpSpPr/>
              <p:nvPr/>
            </p:nvGrpSpPr>
            <p:grpSpPr>
              <a:xfrm>
                <a:off x="4737100" y="646430"/>
                <a:ext cx="1438740" cy="90000"/>
                <a:chOff x="4737100" y="463550"/>
                <a:chExt cx="1438740" cy="90000"/>
              </a:xfrm>
            </p:grpSpPr>
            <p:sp>
              <p:nvSpPr>
                <p:cNvPr id="220" name="Oval 219">
                  <a:extLst>
                    <a:ext uri="{FF2B5EF4-FFF2-40B4-BE49-F238E27FC236}">
                      <a16:creationId xmlns:a16="http://schemas.microsoft.com/office/drawing/2014/main" id="{3B2DFFC2-B333-31D4-3C80-7ED3567ACB7E}"/>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EA17D0C2-7EAB-D7C1-03A0-D1351997E9A9}"/>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2" name="Oval 221">
                  <a:extLst>
                    <a:ext uri="{FF2B5EF4-FFF2-40B4-BE49-F238E27FC236}">
                      <a16:creationId xmlns:a16="http://schemas.microsoft.com/office/drawing/2014/main" id="{5F9EF8FD-51DA-F966-EDFB-DB8A082F51A7}"/>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a:extLst>
                    <a:ext uri="{FF2B5EF4-FFF2-40B4-BE49-F238E27FC236}">
                      <a16:creationId xmlns:a16="http://schemas.microsoft.com/office/drawing/2014/main" id="{BF92CB3E-0543-7B57-7E38-3AA948EE35E4}"/>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a:extLst>
                    <a:ext uri="{FF2B5EF4-FFF2-40B4-BE49-F238E27FC236}">
                      <a16:creationId xmlns:a16="http://schemas.microsoft.com/office/drawing/2014/main" id="{3771C98B-74DA-3F05-CF7E-5E288E9BA118}"/>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a:extLst>
                    <a:ext uri="{FF2B5EF4-FFF2-40B4-BE49-F238E27FC236}">
                      <a16:creationId xmlns:a16="http://schemas.microsoft.com/office/drawing/2014/main" id="{62CDE95C-5E89-0184-7B80-A4E491C6CEEC}"/>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a:extLst>
                    <a:ext uri="{FF2B5EF4-FFF2-40B4-BE49-F238E27FC236}">
                      <a16:creationId xmlns:a16="http://schemas.microsoft.com/office/drawing/2014/main" id="{8B6E225E-4FA2-F132-3D52-DE3103D33ABC}"/>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828AAE81-BB05-BF9B-A05C-864C4320F4EC}"/>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2" name="Group 201">
                <a:extLst>
                  <a:ext uri="{FF2B5EF4-FFF2-40B4-BE49-F238E27FC236}">
                    <a16:creationId xmlns:a16="http://schemas.microsoft.com/office/drawing/2014/main" id="{D50415E0-5F8C-A05F-4B6B-68B9D3D6848F}"/>
                  </a:ext>
                </a:extLst>
              </p:cNvPr>
              <p:cNvGrpSpPr/>
              <p:nvPr/>
            </p:nvGrpSpPr>
            <p:grpSpPr>
              <a:xfrm>
                <a:off x="4737100" y="829310"/>
                <a:ext cx="1438740" cy="90000"/>
                <a:chOff x="4737100" y="463550"/>
                <a:chExt cx="1438740" cy="90000"/>
              </a:xfrm>
            </p:grpSpPr>
            <p:sp>
              <p:nvSpPr>
                <p:cNvPr id="212" name="Oval 211">
                  <a:extLst>
                    <a:ext uri="{FF2B5EF4-FFF2-40B4-BE49-F238E27FC236}">
                      <a16:creationId xmlns:a16="http://schemas.microsoft.com/office/drawing/2014/main" id="{E2653878-6EA9-9D46-F774-1A13186CA4DC}"/>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3" name="Oval 212">
                  <a:extLst>
                    <a:ext uri="{FF2B5EF4-FFF2-40B4-BE49-F238E27FC236}">
                      <a16:creationId xmlns:a16="http://schemas.microsoft.com/office/drawing/2014/main" id="{4E4EC888-BBEA-9FFC-E8E3-753393E4B15F}"/>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Oval 213">
                  <a:extLst>
                    <a:ext uri="{FF2B5EF4-FFF2-40B4-BE49-F238E27FC236}">
                      <a16:creationId xmlns:a16="http://schemas.microsoft.com/office/drawing/2014/main" id="{B144186C-B7DC-EF61-DE5B-04B73720AD07}"/>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Oval 214">
                  <a:extLst>
                    <a:ext uri="{FF2B5EF4-FFF2-40B4-BE49-F238E27FC236}">
                      <a16:creationId xmlns:a16="http://schemas.microsoft.com/office/drawing/2014/main" id="{DDB1B360-6768-FB42-2AE8-A95215A2F437}"/>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369148A6-940D-DD7E-E902-5A8E6C70ECC9}"/>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D6F3C30F-7754-7EEF-8A47-AC6EF1CE6D8B}"/>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Oval 217">
                  <a:extLst>
                    <a:ext uri="{FF2B5EF4-FFF2-40B4-BE49-F238E27FC236}">
                      <a16:creationId xmlns:a16="http://schemas.microsoft.com/office/drawing/2014/main" id="{8F493908-D061-97D9-8595-0FA9590E6521}"/>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 name="Oval 218">
                  <a:extLst>
                    <a:ext uri="{FF2B5EF4-FFF2-40B4-BE49-F238E27FC236}">
                      <a16:creationId xmlns:a16="http://schemas.microsoft.com/office/drawing/2014/main" id="{092B104B-4DB3-09E8-1DCC-240F99E8F909}"/>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6AB6A563-F83C-02C3-094C-8FAC2ADE80D0}"/>
                  </a:ext>
                </a:extLst>
              </p:cNvPr>
              <p:cNvGrpSpPr/>
              <p:nvPr/>
            </p:nvGrpSpPr>
            <p:grpSpPr>
              <a:xfrm>
                <a:off x="4737100" y="1012190"/>
                <a:ext cx="1438740" cy="90000"/>
                <a:chOff x="4737100" y="463550"/>
                <a:chExt cx="1438740" cy="90000"/>
              </a:xfrm>
            </p:grpSpPr>
            <p:sp>
              <p:nvSpPr>
                <p:cNvPr id="204" name="Oval 203">
                  <a:extLst>
                    <a:ext uri="{FF2B5EF4-FFF2-40B4-BE49-F238E27FC236}">
                      <a16:creationId xmlns:a16="http://schemas.microsoft.com/office/drawing/2014/main" id="{BC1B2924-31B5-507C-5BFA-B1ABAB06B29D}"/>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Oval 204">
                  <a:extLst>
                    <a:ext uri="{FF2B5EF4-FFF2-40B4-BE49-F238E27FC236}">
                      <a16:creationId xmlns:a16="http://schemas.microsoft.com/office/drawing/2014/main" id="{FBA261B3-C444-896C-00C1-6B7E34B1BEB8}"/>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Oval 205">
                  <a:extLst>
                    <a:ext uri="{FF2B5EF4-FFF2-40B4-BE49-F238E27FC236}">
                      <a16:creationId xmlns:a16="http://schemas.microsoft.com/office/drawing/2014/main" id="{A2564919-28BA-C653-3499-8115F9FC5C07}"/>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3E33D2A1-9C16-DE4E-DCAA-31B0E8CA4387}"/>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Oval 207">
                  <a:extLst>
                    <a:ext uri="{FF2B5EF4-FFF2-40B4-BE49-F238E27FC236}">
                      <a16:creationId xmlns:a16="http://schemas.microsoft.com/office/drawing/2014/main" id="{CCE8DBEB-E46A-D515-7A27-0BDD6AF5E80F}"/>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8CC1D960-B0FC-8394-E4CB-4236E8E81470}"/>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0" name="Oval 209">
                  <a:extLst>
                    <a:ext uri="{FF2B5EF4-FFF2-40B4-BE49-F238E27FC236}">
                      <a16:creationId xmlns:a16="http://schemas.microsoft.com/office/drawing/2014/main" id="{2E836AC6-B692-05A9-767A-0DFDDF4DCA86}"/>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1" name="Oval 210">
                  <a:extLst>
                    <a:ext uri="{FF2B5EF4-FFF2-40B4-BE49-F238E27FC236}">
                      <a16:creationId xmlns:a16="http://schemas.microsoft.com/office/drawing/2014/main" id="{93F5D7D4-1683-2542-F90D-96B277085718}"/>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63" name="Group 162">
              <a:extLst>
                <a:ext uri="{FF2B5EF4-FFF2-40B4-BE49-F238E27FC236}">
                  <a16:creationId xmlns:a16="http://schemas.microsoft.com/office/drawing/2014/main" id="{744FCF9E-1BD6-C660-FA4E-FBC6329F5522}"/>
                </a:ext>
              </a:extLst>
            </p:cNvPr>
            <p:cNvGrpSpPr/>
            <p:nvPr userDrawn="1"/>
          </p:nvGrpSpPr>
          <p:grpSpPr>
            <a:xfrm>
              <a:off x="13322784" y="5253038"/>
              <a:ext cx="913013" cy="405276"/>
              <a:chOff x="4737100" y="463550"/>
              <a:chExt cx="1438740" cy="638640"/>
            </a:xfrm>
          </p:grpSpPr>
          <p:grpSp>
            <p:nvGrpSpPr>
              <p:cNvPr id="164" name="Group 163">
                <a:extLst>
                  <a:ext uri="{FF2B5EF4-FFF2-40B4-BE49-F238E27FC236}">
                    <a16:creationId xmlns:a16="http://schemas.microsoft.com/office/drawing/2014/main" id="{5DD313CF-5FD0-EE0F-3828-5AFE9FD66F50}"/>
                  </a:ext>
                </a:extLst>
              </p:cNvPr>
              <p:cNvGrpSpPr/>
              <p:nvPr/>
            </p:nvGrpSpPr>
            <p:grpSpPr>
              <a:xfrm>
                <a:off x="4737100" y="463550"/>
                <a:ext cx="1438740" cy="90000"/>
                <a:chOff x="4737100" y="463550"/>
                <a:chExt cx="1438740" cy="90000"/>
              </a:xfrm>
            </p:grpSpPr>
            <p:sp>
              <p:nvSpPr>
                <p:cNvPr id="192" name="Oval 191">
                  <a:extLst>
                    <a:ext uri="{FF2B5EF4-FFF2-40B4-BE49-F238E27FC236}">
                      <a16:creationId xmlns:a16="http://schemas.microsoft.com/office/drawing/2014/main" id="{C6C85576-20D6-4A02-F986-47D61DD56BDF}"/>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a:extLst>
                    <a:ext uri="{FF2B5EF4-FFF2-40B4-BE49-F238E27FC236}">
                      <a16:creationId xmlns:a16="http://schemas.microsoft.com/office/drawing/2014/main" id="{8F70EE90-BE18-EBEF-788D-4B10926D2B29}"/>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a:extLst>
                    <a:ext uri="{FF2B5EF4-FFF2-40B4-BE49-F238E27FC236}">
                      <a16:creationId xmlns:a16="http://schemas.microsoft.com/office/drawing/2014/main" id="{F1EA21D5-4E7D-002E-C3EE-9E0CF3018950}"/>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a:extLst>
                    <a:ext uri="{FF2B5EF4-FFF2-40B4-BE49-F238E27FC236}">
                      <a16:creationId xmlns:a16="http://schemas.microsoft.com/office/drawing/2014/main" id="{3E3F20AD-98D6-C3E4-E5F4-226A8E886898}"/>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a:extLst>
                    <a:ext uri="{FF2B5EF4-FFF2-40B4-BE49-F238E27FC236}">
                      <a16:creationId xmlns:a16="http://schemas.microsoft.com/office/drawing/2014/main" id="{3AA0E8E4-4A19-E6F3-C818-D7E721B54352}"/>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7" name="Oval 196">
                  <a:extLst>
                    <a:ext uri="{FF2B5EF4-FFF2-40B4-BE49-F238E27FC236}">
                      <a16:creationId xmlns:a16="http://schemas.microsoft.com/office/drawing/2014/main" id="{AE5A82FD-A3A3-EC88-0720-110C38F6978A}"/>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a:extLst>
                    <a:ext uri="{FF2B5EF4-FFF2-40B4-BE49-F238E27FC236}">
                      <a16:creationId xmlns:a16="http://schemas.microsoft.com/office/drawing/2014/main" id="{B3571293-B1C4-00CF-6D0C-4F00BC7D84FF}"/>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a:extLst>
                    <a:ext uri="{FF2B5EF4-FFF2-40B4-BE49-F238E27FC236}">
                      <a16:creationId xmlns:a16="http://schemas.microsoft.com/office/drawing/2014/main" id="{1C918F19-4B99-2B1E-2CD8-51C9BD7B87C0}"/>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5" name="Group 164">
                <a:extLst>
                  <a:ext uri="{FF2B5EF4-FFF2-40B4-BE49-F238E27FC236}">
                    <a16:creationId xmlns:a16="http://schemas.microsoft.com/office/drawing/2014/main" id="{EA99DA0B-6260-822E-C0CF-9F656D1B4DF9}"/>
                  </a:ext>
                </a:extLst>
              </p:cNvPr>
              <p:cNvGrpSpPr/>
              <p:nvPr/>
            </p:nvGrpSpPr>
            <p:grpSpPr>
              <a:xfrm>
                <a:off x="4737100" y="646430"/>
                <a:ext cx="1438740" cy="90000"/>
                <a:chOff x="4737100" y="463550"/>
                <a:chExt cx="1438740" cy="90000"/>
              </a:xfrm>
            </p:grpSpPr>
            <p:sp>
              <p:nvSpPr>
                <p:cNvPr id="184" name="Oval 183">
                  <a:extLst>
                    <a:ext uri="{FF2B5EF4-FFF2-40B4-BE49-F238E27FC236}">
                      <a16:creationId xmlns:a16="http://schemas.microsoft.com/office/drawing/2014/main" id="{CB04319E-AE6B-F0E0-3FC5-873718CE3481}"/>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5" name="Oval 184">
                  <a:extLst>
                    <a:ext uri="{FF2B5EF4-FFF2-40B4-BE49-F238E27FC236}">
                      <a16:creationId xmlns:a16="http://schemas.microsoft.com/office/drawing/2014/main" id="{855E4F29-C32E-A176-2F64-2C13249A278E}"/>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6" name="Oval 185">
                  <a:extLst>
                    <a:ext uri="{FF2B5EF4-FFF2-40B4-BE49-F238E27FC236}">
                      <a16:creationId xmlns:a16="http://schemas.microsoft.com/office/drawing/2014/main" id="{C8F0A0D1-64EB-D7EE-D5FE-5D57A47BCF05}"/>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7" name="Oval 186">
                  <a:extLst>
                    <a:ext uri="{FF2B5EF4-FFF2-40B4-BE49-F238E27FC236}">
                      <a16:creationId xmlns:a16="http://schemas.microsoft.com/office/drawing/2014/main" id="{5EAF1F55-B77A-549B-3BFD-6486417165EE}"/>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a:extLst>
                    <a:ext uri="{FF2B5EF4-FFF2-40B4-BE49-F238E27FC236}">
                      <a16:creationId xmlns:a16="http://schemas.microsoft.com/office/drawing/2014/main" id="{91C9F151-E7FF-8827-7037-27A12F7881E4}"/>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Oval 188">
                  <a:extLst>
                    <a:ext uri="{FF2B5EF4-FFF2-40B4-BE49-F238E27FC236}">
                      <a16:creationId xmlns:a16="http://schemas.microsoft.com/office/drawing/2014/main" id="{900209C9-DBFF-9BE5-0B72-8CB944D9C2D4}"/>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a:extLst>
                    <a:ext uri="{FF2B5EF4-FFF2-40B4-BE49-F238E27FC236}">
                      <a16:creationId xmlns:a16="http://schemas.microsoft.com/office/drawing/2014/main" id="{90EF8595-6F1B-1C08-24BB-305AEED21DA6}"/>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a:extLst>
                    <a:ext uri="{FF2B5EF4-FFF2-40B4-BE49-F238E27FC236}">
                      <a16:creationId xmlns:a16="http://schemas.microsoft.com/office/drawing/2014/main" id="{431A5FB0-3F08-6E03-C884-EE8552D0B370}"/>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AD33F65E-15DC-958E-8063-59DABAFE8B09}"/>
                  </a:ext>
                </a:extLst>
              </p:cNvPr>
              <p:cNvGrpSpPr/>
              <p:nvPr/>
            </p:nvGrpSpPr>
            <p:grpSpPr>
              <a:xfrm>
                <a:off x="4737100" y="829310"/>
                <a:ext cx="1438740" cy="90000"/>
                <a:chOff x="4737100" y="463550"/>
                <a:chExt cx="1438740" cy="90000"/>
              </a:xfrm>
            </p:grpSpPr>
            <p:sp>
              <p:nvSpPr>
                <p:cNvPr id="176" name="Oval 175">
                  <a:extLst>
                    <a:ext uri="{FF2B5EF4-FFF2-40B4-BE49-F238E27FC236}">
                      <a16:creationId xmlns:a16="http://schemas.microsoft.com/office/drawing/2014/main" id="{53583D51-6EC9-DE58-10D9-DA0D749427B6}"/>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15EE76EC-6444-1F46-714B-20CB02496A3C}"/>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0855AF5B-A100-E89F-60DC-187378E8A596}"/>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Oval 178">
                  <a:extLst>
                    <a:ext uri="{FF2B5EF4-FFF2-40B4-BE49-F238E27FC236}">
                      <a16:creationId xmlns:a16="http://schemas.microsoft.com/office/drawing/2014/main" id="{86F04C2B-6ECC-B41B-F3B7-53423CEEDEA5}"/>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0" name="Oval 179">
                  <a:extLst>
                    <a:ext uri="{FF2B5EF4-FFF2-40B4-BE49-F238E27FC236}">
                      <a16:creationId xmlns:a16="http://schemas.microsoft.com/office/drawing/2014/main" id="{6825C995-1771-2A1E-05AF-5CE9D6908E92}"/>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4A91089E-196D-B687-CD7E-27470B99F4D1}"/>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Oval 181">
                  <a:extLst>
                    <a:ext uri="{FF2B5EF4-FFF2-40B4-BE49-F238E27FC236}">
                      <a16:creationId xmlns:a16="http://schemas.microsoft.com/office/drawing/2014/main" id="{A2BFCEAB-44EC-6DF1-B19C-E8F9C047DF39}"/>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3" name="Oval 182">
                  <a:extLst>
                    <a:ext uri="{FF2B5EF4-FFF2-40B4-BE49-F238E27FC236}">
                      <a16:creationId xmlns:a16="http://schemas.microsoft.com/office/drawing/2014/main" id="{256D3744-F974-0013-0238-694C717A6CAE}"/>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AA815B47-68BC-717B-5BF1-85DBF1B0D816}"/>
                  </a:ext>
                </a:extLst>
              </p:cNvPr>
              <p:cNvGrpSpPr/>
              <p:nvPr/>
            </p:nvGrpSpPr>
            <p:grpSpPr>
              <a:xfrm>
                <a:off x="4737100" y="1012190"/>
                <a:ext cx="1438740" cy="90000"/>
                <a:chOff x="4737100" y="463550"/>
                <a:chExt cx="1438740" cy="90000"/>
              </a:xfrm>
            </p:grpSpPr>
            <p:sp>
              <p:nvSpPr>
                <p:cNvPr id="168" name="Oval 167">
                  <a:extLst>
                    <a:ext uri="{FF2B5EF4-FFF2-40B4-BE49-F238E27FC236}">
                      <a16:creationId xmlns:a16="http://schemas.microsoft.com/office/drawing/2014/main" id="{A79F31E6-D0DC-E1F8-835B-688CCE0D396C}"/>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Oval 168">
                  <a:extLst>
                    <a:ext uri="{FF2B5EF4-FFF2-40B4-BE49-F238E27FC236}">
                      <a16:creationId xmlns:a16="http://schemas.microsoft.com/office/drawing/2014/main" id="{14ADD899-8895-9C40-3B8D-D4C5520BFD11}"/>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a:extLst>
                    <a:ext uri="{FF2B5EF4-FFF2-40B4-BE49-F238E27FC236}">
                      <a16:creationId xmlns:a16="http://schemas.microsoft.com/office/drawing/2014/main" id="{D5B62FA5-9FB4-67E3-28FC-AC7433E2727C}"/>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a:extLst>
                    <a:ext uri="{FF2B5EF4-FFF2-40B4-BE49-F238E27FC236}">
                      <a16:creationId xmlns:a16="http://schemas.microsoft.com/office/drawing/2014/main" id="{A517C723-60AD-40BA-F203-4A21AAFDDB7E}"/>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a:extLst>
                    <a:ext uri="{FF2B5EF4-FFF2-40B4-BE49-F238E27FC236}">
                      <a16:creationId xmlns:a16="http://schemas.microsoft.com/office/drawing/2014/main" id="{6F896E88-C676-2D9D-AE64-3E12849C6ECB}"/>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6C332B9-D573-0808-05FA-67EE23CF8193}"/>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D9F47A2D-CE6F-4E28-4BF9-6A01B00D2915}"/>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50DAD7B9-6327-5A8E-5E59-857895C3BBC9}"/>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310" name="Freeform: Shape 309">
            <a:extLst>
              <a:ext uri="{FF2B5EF4-FFF2-40B4-BE49-F238E27FC236}">
                <a16:creationId xmlns:a16="http://schemas.microsoft.com/office/drawing/2014/main" id="{90512511-0D78-22F2-FB44-61C45E450FB0}"/>
              </a:ext>
            </a:extLst>
          </p:cNvPr>
          <p:cNvSpPr/>
          <p:nvPr userDrawn="1"/>
        </p:nvSpPr>
        <p:spPr>
          <a:xfrm>
            <a:off x="342072" y="2032522"/>
            <a:ext cx="11849928" cy="1251938"/>
          </a:xfrm>
          <a:custGeom>
            <a:avLst/>
            <a:gdLst>
              <a:gd name="connsiteX0" fmla="*/ 625786 w 11849928"/>
              <a:gd name="connsiteY0" fmla="*/ 0 h 1251938"/>
              <a:gd name="connsiteX1" fmla="*/ 9082259 w 11849928"/>
              <a:gd name="connsiteY1" fmla="*/ 0 h 1251938"/>
              <a:gd name="connsiteX2" fmla="*/ 9090857 w 11849928"/>
              <a:gd name="connsiteY2" fmla="*/ 1743 h 1251938"/>
              <a:gd name="connsiteX3" fmla="*/ 9099444 w 11849928"/>
              <a:gd name="connsiteY3" fmla="*/ 0 h 1251938"/>
              <a:gd name="connsiteX4" fmla="*/ 11849928 w 11849928"/>
              <a:gd name="connsiteY4" fmla="*/ 0 h 1251938"/>
              <a:gd name="connsiteX5" fmla="*/ 11849928 w 11849928"/>
              <a:gd name="connsiteY5" fmla="*/ 1251938 h 1251938"/>
              <a:gd name="connsiteX6" fmla="*/ 9099444 w 11849928"/>
              <a:gd name="connsiteY6" fmla="*/ 1251938 h 1251938"/>
              <a:gd name="connsiteX7" fmla="*/ 9090857 w 11849928"/>
              <a:gd name="connsiteY7" fmla="*/ 1250206 h 1251938"/>
              <a:gd name="connsiteX8" fmla="*/ 9082259 w 11849928"/>
              <a:gd name="connsiteY8" fmla="*/ 1251938 h 1251938"/>
              <a:gd name="connsiteX9" fmla="*/ 625786 w 11849928"/>
              <a:gd name="connsiteY9" fmla="*/ 1251938 h 1251938"/>
              <a:gd name="connsiteX10" fmla="*/ 0 w 11849928"/>
              <a:gd name="connsiteY10" fmla="*/ 626152 h 1251938"/>
              <a:gd name="connsiteX11" fmla="*/ 0 w 11849928"/>
              <a:gd name="connsiteY11" fmla="*/ 625786 h 1251938"/>
              <a:gd name="connsiteX12" fmla="*/ 625786 w 11849928"/>
              <a:gd name="connsiteY12" fmla="*/ 0 h 125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49928" h="1251938">
                <a:moveTo>
                  <a:pt x="625786" y="0"/>
                </a:moveTo>
                <a:lnTo>
                  <a:pt x="9082259" y="0"/>
                </a:lnTo>
                <a:lnTo>
                  <a:pt x="9090857" y="1743"/>
                </a:lnTo>
                <a:lnTo>
                  <a:pt x="9099444" y="0"/>
                </a:lnTo>
                <a:lnTo>
                  <a:pt x="11849928" y="0"/>
                </a:lnTo>
                <a:lnTo>
                  <a:pt x="11849928" y="1251938"/>
                </a:lnTo>
                <a:lnTo>
                  <a:pt x="9099444" y="1251938"/>
                </a:lnTo>
                <a:lnTo>
                  <a:pt x="9090857" y="1250206"/>
                </a:lnTo>
                <a:lnTo>
                  <a:pt x="9082259" y="1251938"/>
                </a:lnTo>
                <a:lnTo>
                  <a:pt x="625786" y="1251938"/>
                </a:lnTo>
                <a:cubicBezTo>
                  <a:pt x="280179" y="1251938"/>
                  <a:pt x="0" y="971761"/>
                  <a:pt x="0" y="626152"/>
                </a:cubicBezTo>
                <a:lnTo>
                  <a:pt x="0" y="625786"/>
                </a:lnTo>
                <a:cubicBezTo>
                  <a:pt x="0" y="280177"/>
                  <a:pt x="280179" y="0"/>
                  <a:pt x="625786" y="0"/>
                </a:cubicBezTo>
                <a:close/>
              </a:path>
            </a:pathLst>
          </a:custGeom>
          <a:solidFill>
            <a:schemeClr val="bg1"/>
          </a:solidFill>
          <a:ln w="3331" cap="flat">
            <a:noFill/>
            <a:prstDash val="solid"/>
            <a:miter/>
          </a:ln>
        </p:spPr>
        <p:txBody>
          <a:bodyPr wrap="square" rtlCol="0" anchor="ctr">
            <a:noAutofit/>
          </a:bodyPr>
          <a:lstStyle/>
          <a:p>
            <a:endParaRPr lang="en-US" dirty="0"/>
          </a:p>
        </p:txBody>
      </p:sp>
      <p:sp>
        <p:nvSpPr>
          <p:cNvPr id="316" name="Freeform: Shape 315">
            <a:extLst>
              <a:ext uri="{FF2B5EF4-FFF2-40B4-BE49-F238E27FC236}">
                <a16:creationId xmlns:a16="http://schemas.microsoft.com/office/drawing/2014/main" id="{56AA84EA-AB6E-529C-BDFA-8F4191964104}"/>
              </a:ext>
            </a:extLst>
          </p:cNvPr>
          <p:cNvSpPr/>
          <p:nvPr userDrawn="1"/>
        </p:nvSpPr>
        <p:spPr>
          <a:xfrm>
            <a:off x="1729744" y="3573540"/>
            <a:ext cx="10462257" cy="1251938"/>
          </a:xfrm>
          <a:custGeom>
            <a:avLst/>
            <a:gdLst>
              <a:gd name="connsiteX0" fmla="*/ 625786 w 10462257"/>
              <a:gd name="connsiteY0" fmla="*/ 0 h 1251938"/>
              <a:gd name="connsiteX1" fmla="*/ 9082259 w 10462257"/>
              <a:gd name="connsiteY1" fmla="*/ 0 h 1251938"/>
              <a:gd name="connsiteX2" fmla="*/ 9090857 w 10462257"/>
              <a:gd name="connsiteY2" fmla="*/ 1743 h 1251938"/>
              <a:gd name="connsiteX3" fmla="*/ 9099444 w 10462257"/>
              <a:gd name="connsiteY3" fmla="*/ 0 h 1251938"/>
              <a:gd name="connsiteX4" fmla="*/ 10462257 w 10462257"/>
              <a:gd name="connsiteY4" fmla="*/ 0 h 1251938"/>
              <a:gd name="connsiteX5" fmla="*/ 10462257 w 10462257"/>
              <a:gd name="connsiteY5" fmla="*/ 1251938 h 1251938"/>
              <a:gd name="connsiteX6" fmla="*/ 9099444 w 10462257"/>
              <a:gd name="connsiteY6" fmla="*/ 1251938 h 1251938"/>
              <a:gd name="connsiteX7" fmla="*/ 9090857 w 10462257"/>
              <a:gd name="connsiteY7" fmla="*/ 1250206 h 1251938"/>
              <a:gd name="connsiteX8" fmla="*/ 9082259 w 10462257"/>
              <a:gd name="connsiteY8" fmla="*/ 1251938 h 1251938"/>
              <a:gd name="connsiteX9" fmla="*/ 625786 w 10462257"/>
              <a:gd name="connsiteY9" fmla="*/ 1251938 h 1251938"/>
              <a:gd name="connsiteX10" fmla="*/ 0 w 10462257"/>
              <a:gd name="connsiteY10" fmla="*/ 626152 h 1251938"/>
              <a:gd name="connsiteX11" fmla="*/ 0 w 10462257"/>
              <a:gd name="connsiteY11" fmla="*/ 625786 h 1251938"/>
              <a:gd name="connsiteX12" fmla="*/ 625786 w 10462257"/>
              <a:gd name="connsiteY12" fmla="*/ 0 h 125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62257" h="1251938">
                <a:moveTo>
                  <a:pt x="625786" y="0"/>
                </a:moveTo>
                <a:lnTo>
                  <a:pt x="9082259" y="0"/>
                </a:lnTo>
                <a:lnTo>
                  <a:pt x="9090857" y="1743"/>
                </a:lnTo>
                <a:lnTo>
                  <a:pt x="9099444" y="0"/>
                </a:lnTo>
                <a:lnTo>
                  <a:pt x="10462257" y="0"/>
                </a:lnTo>
                <a:lnTo>
                  <a:pt x="10462257" y="1251938"/>
                </a:lnTo>
                <a:lnTo>
                  <a:pt x="9099444" y="1251938"/>
                </a:lnTo>
                <a:lnTo>
                  <a:pt x="9090857" y="1250206"/>
                </a:lnTo>
                <a:lnTo>
                  <a:pt x="9082259" y="1251938"/>
                </a:lnTo>
                <a:lnTo>
                  <a:pt x="625786" y="1251938"/>
                </a:lnTo>
                <a:cubicBezTo>
                  <a:pt x="280179" y="1251938"/>
                  <a:pt x="0" y="971761"/>
                  <a:pt x="0" y="626152"/>
                </a:cubicBezTo>
                <a:lnTo>
                  <a:pt x="0" y="625786"/>
                </a:lnTo>
                <a:cubicBezTo>
                  <a:pt x="0" y="280177"/>
                  <a:pt x="280179" y="0"/>
                  <a:pt x="625786" y="0"/>
                </a:cubicBezTo>
                <a:close/>
              </a:path>
            </a:pathLst>
          </a:custGeom>
          <a:solidFill>
            <a:schemeClr val="bg1"/>
          </a:solidFill>
          <a:ln w="3331" cap="flat">
            <a:noFill/>
            <a:prstDash val="solid"/>
            <a:miter/>
          </a:ln>
        </p:spPr>
        <p:txBody>
          <a:bodyPr wrap="square" rtlCol="0" anchor="ctr">
            <a:noAutofit/>
          </a:bodyPr>
          <a:lstStyle/>
          <a:p>
            <a:endParaRPr lang="en-US" dirty="0"/>
          </a:p>
        </p:txBody>
      </p:sp>
      <p:grpSp>
        <p:nvGrpSpPr>
          <p:cNvPr id="6" name="Group 5">
            <a:extLst>
              <a:ext uri="{FF2B5EF4-FFF2-40B4-BE49-F238E27FC236}">
                <a16:creationId xmlns:a16="http://schemas.microsoft.com/office/drawing/2014/main" id="{BEAB4A7F-4AE3-0286-F86E-88B4A8C50ADA}"/>
              </a:ext>
            </a:extLst>
          </p:cNvPr>
          <p:cNvGrpSpPr/>
          <p:nvPr userDrawn="1"/>
        </p:nvGrpSpPr>
        <p:grpSpPr>
          <a:xfrm>
            <a:off x="342072" y="5287114"/>
            <a:ext cx="4371766" cy="461546"/>
            <a:chOff x="10397022" y="5253038"/>
            <a:chExt cx="3838775" cy="405276"/>
          </a:xfrm>
        </p:grpSpPr>
        <p:grpSp>
          <p:nvGrpSpPr>
            <p:cNvPr id="7" name="Group 6">
              <a:extLst>
                <a:ext uri="{FF2B5EF4-FFF2-40B4-BE49-F238E27FC236}">
                  <a16:creationId xmlns:a16="http://schemas.microsoft.com/office/drawing/2014/main" id="{1F77A7F8-5096-18F0-7B57-C59EEC447AB3}"/>
                </a:ext>
              </a:extLst>
            </p:cNvPr>
            <p:cNvGrpSpPr/>
            <p:nvPr userDrawn="1"/>
          </p:nvGrpSpPr>
          <p:grpSpPr>
            <a:xfrm>
              <a:off x="10397022" y="5253038"/>
              <a:ext cx="913013" cy="405276"/>
              <a:chOff x="4737100" y="463550"/>
              <a:chExt cx="1438740" cy="638640"/>
            </a:xfrm>
          </p:grpSpPr>
          <p:grpSp>
            <p:nvGrpSpPr>
              <p:cNvPr id="119" name="Group 118">
                <a:extLst>
                  <a:ext uri="{FF2B5EF4-FFF2-40B4-BE49-F238E27FC236}">
                    <a16:creationId xmlns:a16="http://schemas.microsoft.com/office/drawing/2014/main" id="{B5648BEE-DF6B-03A6-593C-9D20DBA5E606}"/>
                  </a:ext>
                </a:extLst>
              </p:cNvPr>
              <p:cNvGrpSpPr/>
              <p:nvPr/>
            </p:nvGrpSpPr>
            <p:grpSpPr>
              <a:xfrm>
                <a:off x="4737100" y="463550"/>
                <a:ext cx="1438740" cy="90000"/>
                <a:chOff x="4737100" y="463550"/>
                <a:chExt cx="1438740" cy="90000"/>
              </a:xfrm>
            </p:grpSpPr>
            <p:sp>
              <p:nvSpPr>
                <p:cNvPr id="147" name="Oval 146">
                  <a:extLst>
                    <a:ext uri="{FF2B5EF4-FFF2-40B4-BE49-F238E27FC236}">
                      <a16:creationId xmlns:a16="http://schemas.microsoft.com/office/drawing/2014/main" id="{A8EAC9BE-E595-9D13-E2B8-343F86D37CAD}"/>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65377507-7CF1-A02A-FD75-31E1BA4BD9F1}"/>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Oval 148">
                  <a:extLst>
                    <a:ext uri="{FF2B5EF4-FFF2-40B4-BE49-F238E27FC236}">
                      <a16:creationId xmlns:a16="http://schemas.microsoft.com/office/drawing/2014/main" id="{DB30C1B4-521B-C662-7EF2-37F34CCF07B1}"/>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A192123B-E601-26E3-CA36-F84353FE94CE}"/>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547F9799-B1C4-AEE6-ADD1-B4CE3245B8A2}"/>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Oval 151">
                  <a:extLst>
                    <a:ext uri="{FF2B5EF4-FFF2-40B4-BE49-F238E27FC236}">
                      <a16:creationId xmlns:a16="http://schemas.microsoft.com/office/drawing/2014/main" id="{D0BAC31D-6730-1344-41C8-CFFAC8E37AE9}"/>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17838841-DD3D-E5DD-6BED-3568A47E0776}"/>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9B928E6E-2EF4-B8F8-4ADC-F7D00CC8E525}"/>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a:extLst>
                  <a:ext uri="{FF2B5EF4-FFF2-40B4-BE49-F238E27FC236}">
                    <a16:creationId xmlns:a16="http://schemas.microsoft.com/office/drawing/2014/main" id="{5E44055B-3015-B164-A30A-6FB18E2BA7FD}"/>
                  </a:ext>
                </a:extLst>
              </p:cNvPr>
              <p:cNvGrpSpPr/>
              <p:nvPr/>
            </p:nvGrpSpPr>
            <p:grpSpPr>
              <a:xfrm>
                <a:off x="4737100" y="646430"/>
                <a:ext cx="1438740" cy="90000"/>
                <a:chOff x="4737100" y="463550"/>
                <a:chExt cx="1438740" cy="90000"/>
              </a:xfrm>
            </p:grpSpPr>
            <p:sp>
              <p:nvSpPr>
                <p:cNvPr id="139" name="Oval 138">
                  <a:extLst>
                    <a:ext uri="{FF2B5EF4-FFF2-40B4-BE49-F238E27FC236}">
                      <a16:creationId xmlns:a16="http://schemas.microsoft.com/office/drawing/2014/main" id="{D910EB30-20D6-A053-633D-29FCDE3FCFEE}"/>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667D64B9-CB2C-DC3B-DEBE-E9A91E6DEC67}"/>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F21C380E-1A45-EF2E-7726-C4D375595960}"/>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3E838889-2A35-B003-F285-DE5BDDCE2E8B}"/>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CA55E280-3088-BBCB-24BF-E49D9F8D07F6}"/>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3878DDD3-7C66-C14E-FC45-63AF43043CAB}"/>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a16="http://schemas.microsoft.com/office/drawing/2014/main" id="{1E3F18FD-6AB2-1226-AB0B-5FF96C54FB8D}"/>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Oval 145">
                  <a:extLst>
                    <a:ext uri="{FF2B5EF4-FFF2-40B4-BE49-F238E27FC236}">
                      <a16:creationId xmlns:a16="http://schemas.microsoft.com/office/drawing/2014/main" id="{68DDE30A-D4BA-44E9-64CA-1634A16FA9D7}"/>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1" name="Group 120">
                <a:extLst>
                  <a:ext uri="{FF2B5EF4-FFF2-40B4-BE49-F238E27FC236}">
                    <a16:creationId xmlns:a16="http://schemas.microsoft.com/office/drawing/2014/main" id="{730F03A8-B231-FB00-7A00-C42EBC6A78F5}"/>
                  </a:ext>
                </a:extLst>
              </p:cNvPr>
              <p:cNvGrpSpPr/>
              <p:nvPr/>
            </p:nvGrpSpPr>
            <p:grpSpPr>
              <a:xfrm>
                <a:off x="4737100" y="829310"/>
                <a:ext cx="1438740" cy="90000"/>
                <a:chOff x="4737100" y="463550"/>
                <a:chExt cx="1438740" cy="90000"/>
              </a:xfrm>
            </p:grpSpPr>
            <p:sp>
              <p:nvSpPr>
                <p:cNvPr id="131" name="Oval 130">
                  <a:extLst>
                    <a:ext uri="{FF2B5EF4-FFF2-40B4-BE49-F238E27FC236}">
                      <a16:creationId xmlns:a16="http://schemas.microsoft.com/office/drawing/2014/main" id="{E8BCE683-9FB1-28B6-DABA-A8CA49E8578A}"/>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BB6F0658-A08C-F931-C2FB-5BDBE9D49B50}"/>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D5AEC514-1999-CE5D-16D2-9BE576B86011}"/>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2E492CE7-2D1E-96AE-6400-1B4E30D91B8C}"/>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EAFDFE14-2848-9D9F-8845-700A821D9936}"/>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286AFE72-080A-5CA8-1C93-584FA0A05DDF}"/>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3B9AB33C-8F07-1E23-C353-AE8578A1FC9D}"/>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10B8570F-14C6-5EF7-01C9-2652CF85E987}"/>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2" name="Group 121">
                <a:extLst>
                  <a:ext uri="{FF2B5EF4-FFF2-40B4-BE49-F238E27FC236}">
                    <a16:creationId xmlns:a16="http://schemas.microsoft.com/office/drawing/2014/main" id="{DEE6EBDB-7BEB-4EFC-096F-6077360B4141}"/>
                  </a:ext>
                </a:extLst>
              </p:cNvPr>
              <p:cNvGrpSpPr/>
              <p:nvPr/>
            </p:nvGrpSpPr>
            <p:grpSpPr>
              <a:xfrm>
                <a:off x="4737100" y="1012190"/>
                <a:ext cx="1438740" cy="90000"/>
                <a:chOff x="4737100" y="463550"/>
                <a:chExt cx="1438740" cy="90000"/>
              </a:xfrm>
            </p:grpSpPr>
            <p:sp>
              <p:nvSpPr>
                <p:cNvPr id="123" name="Oval 122">
                  <a:extLst>
                    <a:ext uri="{FF2B5EF4-FFF2-40B4-BE49-F238E27FC236}">
                      <a16:creationId xmlns:a16="http://schemas.microsoft.com/office/drawing/2014/main" id="{8ADA7DFE-C737-9879-AB81-345A3A620DA7}"/>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FE5017F9-91F6-6603-C4A5-1E95068FABC9}"/>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2AB813A1-4EC8-351D-1334-3D0D7ECD420A}"/>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211B6D99-B1D2-6787-2D9B-651516BE65A8}"/>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017796E3-35D6-1724-BEB0-14E48D3F9569}"/>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82A860E8-387B-8FB5-8B59-18CA73C69E86}"/>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a16="http://schemas.microsoft.com/office/drawing/2014/main" id="{6CF6F54C-4113-0B78-BC2E-06E39A4E97E9}"/>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a16="http://schemas.microsoft.com/office/drawing/2014/main" id="{D2E096E6-EA55-9C3C-B3C9-FBB33E5E31B4}"/>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8" name="Group 7">
              <a:extLst>
                <a:ext uri="{FF2B5EF4-FFF2-40B4-BE49-F238E27FC236}">
                  <a16:creationId xmlns:a16="http://schemas.microsoft.com/office/drawing/2014/main" id="{EC45D34F-FD4A-1F4E-9E48-F846EABC133B}"/>
                </a:ext>
              </a:extLst>
            </p:cNvPr>
            <p:cNvGrpSpPr/>
            <p:nvPr userDrawn="1"/>
          </p:nvGrpSpPr>
          <p:grpSpPr>
            <a:xfrm>
              <a:off x="11372276" y="5253038"/>
              <a:ext cx="913013" cy="405276"/>
              <a:chOff x="4737100" y="463550"/>
              <a:chExt cx="1438740" cy="638640"/>
            </a:xfrm>
          </p:grpSpPr>
          <p:grpSp>
            <p:nvGrpSpPr>
              <p:cNvPr id="83" name="Group 82">
                <a:extLst>
                  <a:ext uri="{FF2B5EF4-FFF2-40B4-BE49-F238E27FC236}">
                    <a16:creationId xmlns:a16="http://schemas.microsoft.com/office/drawing/2014/main" id="{9FACE58C-B467-6B37-E345-15C6DD9FBC7B}"/>
                  </a:ext>
                </a:extLst>
              </p:cNvPr>
              <p:cNvGrpSpPr/>
              <p:nvPr/>
            </p:nvGrpSpPr>
            <p:grpSpPr>
              <a:xfrm>
                <a:off x="4737100" y="463550"/>
                <a:ext cx="1438740" cy="90000"/>
                <a:chOff x="4737100" y="463550"/>
                <a:chExt cx="1438740" cy="90000"/>
              </a:xfrm>
            </p:grpSpPr>
            <p:sp>
              <p:nvSpPr>
                <p:cNvPr id="111" name="Oval 110">
                  <a:extLst>
                    <a:ext uri="{FF2B5EF4-FFF2-40B4-BE49-F238E27FC236}">
                      <a16:creationId xmlns:a16="http://schemas.microsoft.com/office/drawing/2014/main" id="{2F7ACFDF-9CF1-5D99-1FD2-78597491DEFD}"/>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F4DCEC3A-22A6-2733-978D-0EF993D43EF1}"/>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96B606EB-DE7D-5F14-186B-A527412E794E}"/>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F15F70B4-CF82-ED4A-C320-8A725FB1ADB1}"/>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04DDE77B-AD2D-7141-0602-7BC2A875FEC9}"/>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C08482FD-A768-7995-5ACA-C712EF61B1DF}"/>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CDCE4280-53DF-63B5-B3E3-F2AB930753D8}"/>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FDB3FB99-F47A-6115-E2E7-5EEB00F8037F}"/>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EC6D7F74-FEE8-A3F6-AAEF-FBFEBF729BFC}"/>
                  </a:ext>
                </a:extLst>
              </p:cNvPr>
              <p:cNvGrpSpPr/>
              <p:nvPr/>
            </p:nvGrpSpPr>
            <p:grpSpPr>
              <a:xfrm>
                <a:off x="4737100" y="646430"/>
                <a:ext cx="1438740" cy="90000"/>
                <a:chOff x="4737100" y="463550"/>
                <a:chExt cx="1438740" cy="90000"/>
              </a:xfrm>
            </p:grpSpPr>
            <p:sp>
              <p:nvSpPr>
                <p:cNvPr id="103" name="Oval 102">
                  <a:extLst>
                    <a:ext uri="{FF2B5EF4-FFF2-40B4-BE49-F238E27FC236}">
                      <a16:creationId xmlns:a16="http://schemas.microsoft.com/office/drawing/2014/main" id="{6C9080AD-D5EF-C85A-07A4-414F62993229}"/>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544495B5-3595-4326-32F2-899C27F6C4FB}"/>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3584E271-D1BA-A3AA-7A9D-906124659C94}"/>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A7BA7C5F-A0B2-6C9D-B1A4-06AF3B24AA0A}"/>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BA057D6B-AB03-8B4A-0F0E-A27765D9F513}"/>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1DA89C06-077E-62EC-DF47-709CF8F49F73}"/>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CB421CA5-EA05-6526-A6F5-74AA171EA126}"/>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1E003602-F783-39DA-4181-AAD90A12BFEA}"/>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80431157-9A40-F378-9306-B3D0F8940640}"/>
                  </a:ext>
                </a:extLst>
              </p:cNvPr>
              <p:cNvGrpSpPr/>
              <p:nvPr/>
            </p:nvGrpSpPr>
            <p:grpSpPr>
              <a:xfrm>
                <a:off x="4737100" y="829310"/>
                <a:ext cx="1438740" cy="90000"/>
                <a:chOff x="4737100" y="463550"/>
                <a:chExt cx="1438740" cy="90000"/>
              </a:xfrm>
            </p:grpSpPr>
            <p:sp>
              <p:nvSpPr>
                <p:cNvPr id="95" name="Oval 94">
                  <a:extLst>
                    <a:ext uri="{FF2B5EF4-FFF2-40B4-BE49-F238E27FC236}">
                      <a16:creationId xmlns:a16="http://schemas.microsoft.com/office/drawing/2014/main" id="{558F3F44-9137-2BE7-3F7C-525D8FD2B9AC}"/>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D00EE475-82D3-399B-B2FE-C85FB3A7449E}"/>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8E82DBBF-ECE6-962C-D4C1-CD02B11F9170}"/>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90DE90FA-1A15-7947-163C-BEAC9E9325A6}"/>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814A4B01-AFD1-C2FA-4ECD-7C22FE304113}"/>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531EF88E-F0D2-C926-3938-B721AA83D7BD}"/>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23B57A43-C36A-ABA3-4E0E-3605A85EF73B}"/>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7D8A65AE-DE8C-8F63-244E-02A465EBA322}"/>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0734E5C7-4689-4DEA-6CF5-CBDCDBA231B5}"/>
                  </a:ext>
                </a:extLst>
              </p:cNvPr>
              <p:cNvGrpSpPr/>
              <p:nvPr/>
            </p:nvGrpSpPr>
            <p:grpSpPr>
              <a:xfrm>
                <a:off x="4737100" y="1012190"/>
                <a:ext cx="1438740" cy="90000"/>
                <a:chOff x="4737100" y="463550"/>
                <a:chExt cx="1438740" cy="90000"/>
              </a:xfrm>
            </p:grpSpPr>
            <p:sp>
              <p:nvSpPr>
                <p:cNvPr id="87" name="Oval 86">
                  <a:extLst>
                    <a:ext uri="{FF2B5EF4-FFF2-40B4-BE49-F238E27FC236}">
                      <a16:creationId xmlns:a16="http://schemas.microsoft.com/office/drawing/2014/main" id="{5DE6943A-20A1-CC62-DF7D-586B743D6D98}"/>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C5E2BEAF-EB75-391D-54FE-E81110355D16}"/>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E0D1DB36-7389-29D1-5A81-62B65AFB9D99}"/>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50A73615-EE0C-6180-14B1-1B49505675F9}"/>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C87BAA3D-1621-B17F-06F6-C5B56655B862}"/>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F5188EA7-7346-C296-7BC2-6348E61709B7}"/>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4A47F575-244D-9C28-C255-A73347E3A8A3}"/>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BB6EE7AD-B8F8-9A54-13F7-3E1E81DE61C5}"/>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9" name="Group 8">
              <a:extLst>
                <a:ext uri="{FF2B5EF4-FFF2-40B4-BE49-F238E27FC236}">
                  <a16:creationId xmlns:a16="http://schemas.microsoft.com/office/drawing/2014/main" id="{2531A5AB-3B51-4157-626B-7AAC351C2916}"/>
                </a:ext>
              </a:extLst>
            </p:cNvPr>
            <p:cNvGrpSpPr/>
            <p:nvPr userDrawn="1"/>
          </p:nvGrpSpPr>
          <p:grpSpPr>
            <a:xfrm>
              <a:off x="12347530" y="5253038"/>
              <a:ext cx="913013" cy="405276"/>
              <a:chOff x="4737100" y="463550"/>
              <a:chExt cx="1438740" cy="638640"/>
            </a:xfrm>
          </p:grpSpPr>
          <p:grpSp>
            <p:nvGrpSpPr>
              <p:cNvPr id="47" name="Group 46">
                <a:extLst>
                  <a:ext uri="{FF2B5EF4-FFF2-40B4-BE49-F238E27FC236}">
                    <a16:creationId xmlns:a16="http://schemas.microsoft.com/office/drawing/2014/main" id="{7A7DB963-CCFB-0021-C75B-1EBBBDE347A4}"/>
                  </a:ext>
                </a:extLst>
              </p:cNvPr>
              <p:cNvGrpSpPr/>
              <p:nvPr/>
            </p:nvGrpSpPr>
            <p:grpSpPr>
              <a:xfrm>
                <a:off x="4737100" y="463550"/>
                <a:ext cx="1438740" cy="90000"/>
                <a:chOff x="4737100" y="463550"/>
                <a:chExt cx="1438740" cy="90000"/>
              </a:xfrm>
            </p:grpSpPr>
            <p:sp>
              <p:nvSpPr>
                <p:cNvPr id="75" name="Oval 74">
                  <a:extLst>
                    <a:ext uri="{FF2B5EF4-FFF2-40B4-BE49-F238E27FC236}">
                      <a16:creationId xmlns:a16="http://schemas.microsoft.com/office/drawing/2014/main" id="{C6AC8392-2029-FB17-D6DA-813DE35AC106}"/>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3F3DE4F8-6DFF-DB2A-A523-402EF52E7C95}"/>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AE129FB8-2895-9898-8E15-6BDD66AFBC50}"/>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C2AF968F-8A27-B6CC-75F6-FE39A5B4657E}"/>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F2395D88-7E91-6A69-7DED-3688B78A9DCB}"/>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AA7E1AE1-0D2E-31ED-FA5A-AF99D203D9DA}"/>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1312333C-5EC4-F5C9-538B-61B3C9D44DF6}"/>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B28F8B9D-7A8A-41EE-2B24-2940115C1C49}"/>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08AC7DEE-A069-8941-1E59-6264990F73B2}"/>
                  </a:ext>
                </a:extLst>
              </p:cNvPr>
              <p:cNvGrpSpPr/>
              <p:nvPr/>
            </p:nvGrpSpPr>
            <p:grpSpPr>
              <a:xfrm>
                <a:off x="4737100" y="646430"/>
                <a:ext cx="1438740" cy="90000"/>
                <a:chOff x="4737100" y="463550"/>
                <a:chExt cx="1438740" cy="90000"/>
              </a:xfrm>
            </p:grpSpPr>
            <p:sp>
              <p:nvSpPr>
                <p:cNvPr id="67" name="Oval 66">
                  <a:extLst>
                    <a:ext uri="{FF2B5EF4-FFF2-40B4-BE49-F238E27FC236}">
                      <a16:creationId xmlns:a16="http://schemas.microsoft.com/office/drawing/2014/main" id="{1E4E12EE-31E6-484B-BAD7-F51BF297F9E1}"/>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FAB1052A-F07E-D8BA-353E-AC5A9AE06E00}"/>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3FD77FE1-60C2-4CD3-6B75-6CE83B476748}"/>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726870F4-48F9-0B18-87D2-F2320E2EC4F4}"/>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ED9CB595-AD0E-3401-BECF-B3C24DD19E1D}"/>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30441230-4233-3CF4-66A1-7E8764521744}"/>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6E2CDAAA-2809-6B8F-6BDF-6157232977CD}"/>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DEF4F0F8-C816-8949-29B9-CCA834A94188}"/>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BB6C853C-15FE-F4CD-7DAC-9FF580873D6C}"/>
                  </a:ext>
                </a:extLst>
              </p:cNvPr>
              <p:cNvGrpSpPr/>
              <p:nvPr/>
            </p:nvGrpSpPr>
            <p:grpSpPr>
              <a:xfrm>
                <a:off x="4737100" y="829310"/>
                <a:ext cx="1438740" cy="90000"/>
                <a:chOff x="4737100" y="463550"/>
                <a:chExt cx="1438740" cy="90000"/>
              </a:xfrm>
            </p:grpSpPr>
            <p:sp>
              <p:nvSpPr>
                <p:cNvPr id="59" name="Oval 58">
                  <a:extLst>
                    <a:ext uri="{FF2B5EF4-FFF2-40B4-BE49-F238E27FC236}">
                      <a16:creationId xmlns:a16="http://schemas.microsoft.com/office/drawing/2014/main" id="{0B00DEE5-1AFE-0A07-618A-1428547D6D44}"/>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ED9BCE74-6E0D-35E2-E90A-5FC11A5A36DB}"/>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B9C6A90-8909-2965-5134-AD5F56142462}"/>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2DE22649-C40F-8FC6-B345-FC8A6D8A77CF}"/>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038DA3EA-DC23-19B8-A536-22FAE0DD89AB}"/>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B1F0F3B2-B0CA-9B4B-5A3A-1938D4557264}"/>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CCEE231-7B6D-1A2F-C9CE-933D33A15AD7}"/>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974358FF-5696-6FA4-7638-43C12804F010}"/>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2510DF8E-A148-1639-E352-9C0B1C4DB3B9}"/>
                  </a:ext>
                </a:extLst>
              </p:cNvPr>
              <p:cNvGrpSpPr/>
              <p:nvPr/>
            </p:nvGrpSpPr>
            <p:grpSpPr>
              <a:xfrm>
                <a:off x="4737100" y="1012190"/>
                <a:ext cx="1438740" cy="90000"/>
                <a:chOff x="4737100" y="463550"/>
                <a:chExt cx="1438740" cy="90000"/>
              </a:xfrm>
            </p:grpSpPr>
            <p:sp>
              <p:nvSpPr>
                <p:cNvPr id="51" name="Oval 50">
                  <a:extLst>
                    <a:ext uri="{FF2B5EF4-FFF2-40B4-BE49-F238E27FC236}">
                      <a16:creationId xmlns:a16="http://schemas.microsoft.com/office/drawing/2014/main" id="{ABD84A05-2ACA-E729-5418-6424A0204820}"/>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63EAD867-3802-E343-7035-0C1E98C3A647}"/>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A5C73B0-6E62-B238-3977-EEC1899B8EA6}"/>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67A80FBA-CDE0-8F24-E1F7-86B88BDDC751}"/>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7CB4F76-C242-6D16-C8C6-7465905CFC55}"/>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B552D96C-5876-F27C-A653-669388896A99}"/>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CF3B574E-FCA2-416B-7020-005AB4BBA3DF}"/>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7C94C101-D0A4-621E-ACB3-A9E998A195C6}"/>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0" name="Group 9">
              <a:extLst>
                <a:ext uri="{FF2B5EF4-FFF2-40B4-BE49-F238E27FC236}">
                  <a16:creationId xmlns:a16="http://schemas.microsoft.com/office/drawing/2014/main" id="{16D82AA2-4CAB-4E66-59B0-B838EB07D8ED}"/>
                </a:ext>
              </a:extLst>
            </p:cNvPr>
            <p:cNvGrpSpPr/>
            <p:nvPr userDrawn="1"/>
          </p:nvGrpSpPr>
          <p:grpSpPr>
            <a:xfrm>
              <a:off x="13322784" y="5253038"/>
              <a:ext cx="913013" cy="405276"/>
              <a:chOff x="4737100" y="463550"/>
              <a:chExt cx="1438740" cy="638640"/>
            </a:xfrm>
          </p:grpSpPr>
          <p:grpSp>
            <p:nvGrpSpPr>
              <p:cNvPr id="11" name="Group 10">
                <a:extLst>
                  <a:ext uri="{FF2B5EF4-FFF2-40B4-BE49-F238E27FC236}">
                    <a16:creationId xmlns:a16="http://schemas.microsoft.com/office/drawing/2014/main" id="{C4A4A706-D6D2-271E-EBCB-28EA07E40909}"/>
                  </a:ext>
                </a:extLst>
              </p:cNvPr>
              <p:cNvGrpSpPr/>
              <p:nvPr/>
            </p:nvGrpSpPr>
            <p:grpSpPr>
              <a:xfrm>
                <a:off x="4737100" y="463550"/>
                <a:ext cx="1438740" cy="90000"/>
                <a:chOff x="4737100" y="463550"/>
                <a:chExt cx="1438740" cy="90000"/>
              </a:xfrm>
            </p:grpSpPr>
            <p:sp>
              <p:nvSpPr>
                <p:cNvPr id="39" name="Oval 38">
                  <a:extLst>
                    <a:ext uri="{FF2B5EF4-FFF2-40B4-BE49-F238E27FC236}">
                      <a16:creationId xmlns:a16="http://schemas.microsoft.com/office/drawing/2014/main" id="{C82D4261-7EFE-219B-031A-F04D99EB9A14}"/>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803A07D9-1C5E-810B-BEEB-B4013D43CAE4}"/>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9338004A-5DAD-9A1E-4118-63D3201DE410}"/>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6D943313-E172-09B3-F6A5-43631EB5B050}"/>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7E735121-792B-26AE-186B-C27BF99EEF7A}"/>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2DB0B774-BE86-6155-E56E-14A1CA1D205B}"/>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C39F3AD5-82C8-2382-D299-C773D5ED494E}"/>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F7ACEE18-1D74-EC2E-5CAA-E1BD561B0504}"/>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7463371-AD6D-C102-4A55-82F5A42EF945}"/>
                  </a:ext>
                </a:extLst>
              </p:cNvPr>
              <p:cNvGrpSpPr/>
              <p:nvPr/>
            </p:nvGrpSpPr>
            <p:grpSpPr>
              <a:xfrm>
                <a:off x="4737100" y="646430"/>
                <a:ext cx="1438740" cy="90000"/>
                <a:chOff x="4737100" y="463550"/>
                <a:chExt cx="1438740" cy="90000"/>
              </a:xfrm>
            </p:grpSpPr>
            <p:sp>
              <p:nvSpPr>
                <p:cNvPr id="31" name="Oval 30">
                  <a:extLst>
                    <a:ext uri="{FF2B5EF4-FFF2-40B4-BE49-F238E27FC236}">
                      <a16:creationId xmlns:a16="http://schemas.microsoft.com/office/drawing/2014/main" id="{E08715B6-F6E1-4AEB-45F4-2136830F35F3}"/>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1BAA6EA-6F40-2AB5-C70B-8CB3FED9CA32}"/>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DA2B508-A1F9-C713-2664-851F9C05559F}"/>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3B24781-F7C4-FD4A-FC03-A24991B6E459}"/>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7A0FDC38-71AD-7B58-71D3-22E4454C41EE}"/>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535D4DCF-B164-A419-73DD-3299F4AE011F}"/>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D8794B0-B9F7-2083-BE6B-0AA8A1A756F1}"/>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3301EDC2-41FA-05BD-BF56-294375A2981A}"/>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EEA61A2-CD49-B2CC-E1C9-89659C77D02F}"/>
                  </a:ext>
                </a:extLst>
              </p:cNvPr>
              <p:cNvGrpSpPr/>
              <p:nvPr/>
            </p:nvGrpSpPr>
            <p:grpSpPr>
              <a:xfrm>
                <a:off x="4737100" y="829310"/>
                <a:ext cx="1438740" cy="90000"/>
                <a:chOff x="4737100" y="463550"/>
                <a:chExt cx="1438740" cy="90000"/>
              </a:xfrm>
            </p:grpSpPr>
            <p:sp>
              <p:nvSpPr>
                <p:cNvPr id="23" name="Oval 22">
                  <a:extLst>
                    <a:ext uri="{FF2B5EF4-FFF2-40B4-BE49-F238E27FC236}">
                      <a16:creationId xmlns:a16="http://schemas.microsoft.com/office/drawing/2014/main" id="{CC877FE5-C590-C158-B4B6-2FEC232D2C8C}"/>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CFDF8FF-8F46-19EE-0499-5756BC55A438}"/>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9A617E7-FA3B-3C13-871A-E24FB5EAB1DF}"/>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2B859AF-52A8-029C-6FA8-3B55D6CA8702}"/>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E3B4F467-B1BC-E198-D663-3A990A311B41}"/>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0E7D24EB-79DD-9FAF-FC49-B86D6C31025D}"/>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1A1931-2C88-E182-03E0-899E56A9151E}"/>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64A2896-4E67-F3E3-8886-F279EA07CC9F}"/>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99D3EB9-DA4D-0497-DD3C-FE893BF2D9C6}"/>
                  </a:ext>
                </a:extLst>
              </p:cNvPr>
              <p:cNvGrpSpPr/>
              <p:nvPr/>
            </p:nvGrpSpPr>
            <p:grpSpPr>
              <a:xfrm>
                <a:off x="4737100" y="1012190"/>
                <a:ext cx="1438740" cy="90000"/>
                <a:chOff x="4737100" y="463550"/>
                <a:chExt cx="1438740" cy="90000"/>
              </a:xfrm>
            </p:grpSpPr>
            <p:sp>
              <p:nvSpPr>
                <p:cNvPr id="15" name="Oval 14">
                  <a:extLst>
                    <a:ext uri="{FF2B5EF4-FFF2-40B4-BE49-F238E27FC236}">
                      <a16:creationId xmlns:a16="http://schemas.microsoft.com/office/drawing/2014/main" id="{C536B4FC-1E10-A8DB-0DCF-71157C30CC2E}"/>
                    </a:ext>
                  </a:extLst>
                </p:cNvPr>
                <p:cNvSpPr/>
                <p:nvPr/>
              </p:nvSpPr>
              <p:spPr>
                <a:xfrm>
                  <a:off x="473710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4BD0222-31D8-4265-ECE2-F080DBB0302E}"/>
                    </a:ext>
                  </a:extLst>
                </p:cNvPr>
                <p:cNvSpPr/>
                <p:nvPr/>
              </p:nvSpPr>
              <p:spPr>
                <a:xfrm>
                  <a:off x="4929777"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54E03B5-DEE2-D8F6-354A-70388B3E2C1B}"/>
                    </a:ext>
                  </a:extLst>
                </p:cNvPr>
                <p:cNvSpPr/>
                <p:nvPr/>
              </p:nvSpPr>
              <p:spPr>
                <a:xfrm>
                  <a:off x="5122454"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E8111FD-6F56-31B9-93E2-92B9E859BD5D}"/>
                    </a:ext>
                  </a:extLst>
                </p:cNvPr>
                <p:cNvSpPr/>
                <p:nvPr/>
              </p:nvSpPr>
              <p:spPr>
                <a:xfrm>
                  <a:off x="5315131"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B9A3419-AFCF-12B0-D495-2F4C8DEC02F8}"/>
                    </a:ext>
                  </a:extLst>
                </p:cNvPr>
                <p:cNvSpPr/>
                <p:nvPr/>
              </p:nvSpPr>
              <p:spPr>
                <a:xfrm>
                  <a:off x="5507808"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535C50B9-24A0-DA3E-ABC9-2E8F7B99B026}"/>
                    </a:ext>
                  </a:extLst>
                </p:cNvPr>
                <p:cNvSpPr/>
                <p:nvPr/>
              </p:nvSpPr>
              <p:spPr>
                <a:xfrm>
                  <a:off x="5700485"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EC4EEBB-9CA1-1411-1303-60710356DC3D}"/>
                    </a:ext>
                  </a:extLst>
                </p:cNvPr>
                <p:cNvSpPr/>
                <p:nvPr/>
              </p:nvSpPr>
              <p:spPr>
                <a:xfrm>
                  <a:off x="5893162"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289191C-A901-EAB8-330D-2798BBF041FA}"/>
                    </a:ext>
                  </a:extLst>
                </p:cNvPr>
                <p:cNvSpPr/>
                <p:nvPr/>
              </p:nvSpPr>
              <p:spPr>
                <a:xfrm>
                  <a:off x="6085840" y="463550"/>
                  <a:ext cx="90000" cy="90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pic>
        <p:nvPicPr>
          <p:cNvPr id="5" name="Graphic 4">
            <a:extLst>
              <a:ext uri="{FF2B5EF4-FFF2-40B4-BE49-F238E27FC236}">
                <a16:creationId xmlns:a16="http://schemas.microsoft.com/office/drawing/2014/main" id="{312B59A1-F4FB-F842-18B5-6BAD6B51BE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5878" y="561977"/>
            <a:ext cx="5734050" cy="5734046"/>
          </a:xfrm>
          <a:prstGeom prst="rect">
            <a:avLst/>
          </a:prstGeom>
        </p:spPr>
      </p:pic>
      <p:pic>
        <p:nvPicPr>
          <p:cNvPr id="156" name="Picture 155" descr="A black background with blue letters&#10;&#10;AI-generated content may be incorrect.">
            <a:extLst>
              <a:ext uri="{FF2B5EF4-FFF2-40B4-BE49-F238E27FC236}">
                <a16:creationId xmlns:a16="http://schemas.microsoft.com/office/drawing/2014/main" id="{34DEECFD-564B-2D52-748D-1E075148E95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7221606" y="3053183"/>
            <a:ext cx="3522594" cy="751634"/>
          </a:xfrm>
          <a:prstGeom prst="rect">
            <a:avLst/>
          </a:prstGeom>
        </p:spPr>
      </p:pic>
      <p:sp>
        <p:nvSpPr>
          <p:cNvPr id="157" name="Oval 156">
            <a:extLst>
              <a:ext uri="{FF2B5EF4-FFF2-40B4-BE49-F238E27FC236}">
                <a16:creationId xmlns:a16="http://schemas.microsoft.com/office/drawing/2014/main" id="{A823A0E1-971A-E139-7192-80783C5BB797}"/>
              </a:ext>
            </a:extLst>
          </p:cNvPr>
          <p:cNvSpPr/>
          <p:nvPr userDrawn="1"/>
        </p:nvSpPr>
        <p:spPr>
          <a:xfrm>
            <a:off x="6843113" y="5240413"/>
            <a:ext cx="800100" cy="800100"/>
          </a:xfrm>
          <a:prstGeom prst="ellipse">
            <a:avLst/>
          </a:prstGeom>
          <a:noFill/>
          <a:ln w="889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DC825666-0760-7BE2-D5D5-0E71E896221B}"/>
              </a:ext>
            </a:extLst>
          </p:cNvPr>
          <p:cNvSpPr/>
          <p:nvPr userDrawn="1"/>
        </p:nvSpPr>
        <p:spPr>
          <a:xfrm>
            <a:off x="10584647" y="653190"/>
            <a:ext cx="644060" cy="644060"/>
          </a:xfrm>
          <a:prstGeom prst="rect">
            <a:avLst/>
          </a:prstGeom>
          <a:noFill/>
          <a:ln w="889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423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2"/>
        </a:solidFill>
        <a:effectLst/>
      </p:bgPr>
    </p:bg>
    <p:spTree>
      <p:nvGrpSpPr>
        <p:cNvPr id="1" name=""/>
        <p:cNvGrpSpPr/>
        <p:nvPr/>
      </p:nvGrpSpPr>
      <p:grpSpPr>
        <a:xfrm>
          <a:off x="0" y="0"/>
          <a:ext cx="0" cy="0"/>
          <a:chOff x="0" y="0"/>
          <a:chExt cx="0" cy="0"/>
        </a:xfrm>
      </p:grpSpPr>
      <p:sp>
        <p:nvSpPr>
          <p:cNvPr id="5" name="Text Placeholder 86">
            <a:extLst>
              <a:ext uri="{FF2B5EF4-FFF2-40B4-BE49-F238E27FC236}">
                <a16:creationId xmlns:a16="http://schemas.microsoft.com/office/drawing/2014/main" id="{47D8E806-69F1-874B-8656-8954F958BF68}"/>
              </a:ext>
            </a:extLst>
          </p:cNvPr>
          <p:cNvSpPr>
            <a:spLocks noGrp="1"/>
          </p:cNvSpPr>
          <p:nvPr>
            <p:ph type="body" sz="quarter" idx="10"/>
          </p:nvPr>
        </p:nvSpPr>
        <p:spPr>
          <a:xfrm>
            <a:off x="334963" y="1750637"/>
            <a:ext cx="5761037" cy="3046988"/>
          </a:xfrm>
          <a:prstGeom prst="rect">
            <a:avLst/>
          </a:prstGeom>
        </p:spPr>
        <p:txBody>
          <a:bodyPr lIns="0" tIns="0" rIns="0" bIns="0" anchor="ctr">
            <a:noAutofit/>
          </a:bodyPr>
          <a:lstStyle>
            <a:lvl1pPr marL="0" indent="0">
              <a:buNone/>
              <a:defRPr sz="6000" b="1">
                <a:solidFill>
                  <a:schemeClr val="bg1"/>
                </a:solidFill>
                <a:latin typeface="+mj-lt"/>
              </a:defRPr>
            </a:lvl1pPr>
          </a:lstStyle>
          <a:p>
            <a:pPr lvl="0"/>
            <a:r>
              <a:rPr lang="en-US" dirty="0"/>
              <a:t>Click to edit Master text styles</a:t>
            </a:r>
          </a:p>
        </p:txBody>
      </p:sp>
      <p:sp>
        <p:nvSpPr>
          <p:cNvPr id="6" name="Text Placeholder 86">
            <a:extLst>
              <a:ext uri="{FF2B5EF4-FFF2-40B4-BE49-F238E27FC236}">
                <a16:creationId xmlns:a16="http://schemas.microsoft.com/office/drawing/2014/main" id="{334519EC-0F2C-5591-000E-9036902EB51C}"/>
              </a:ext>
            </a:extLst>
          </p:cNvPr>
          <p:cNvSpPr>
            <a:spLocks noGrp="1"/>
          </p:cNvSpPr>
          <p:nvPr>
            <p:ph type="body" sz="quarter" idx="11"/>
          </p:nvPr>
        </p:nvSpPr>
        <p:spPr>
          <a:xfrm>
            <a:off x="334963" y="5760006"/>
            <a:ext cx="5761037" cy="369332"/>
          </a:xfrm>
          <a:prstGeom prst="rect">
            <a:avLst/>
          </a:prstGeom>
        </p:spPr>
        <p:txBody>
          <a:bodyPr lIns="0" tIns="0" rIns="0" bIns="0" anchor="t">
            <a:noAutofit/>
          </a:bodyPr>
          <a:lstStyle>
            <a:lvl1pPr marL="0" indent="0">
              <a:buNone/>
              <a:defRPr sz="2400" b="0">
                <a:solidFill>
                  <a:schemeClr val="bg1"/>
                </a:solidFill>
                <a:latin typeface="+mj-lt"/>
              </a:defRPr>
            </a:lvl1pPr>
          </a:lstStyle>
          <a:p>
            <a:pPr lvl="0"/>
            <a:r>
              <a:rPr lang="en-US" dirty="0"/>
              <a:t>Click to edit Master text styles</a:t>
            </a:r>
          </a:p>
        </p:txBody>
      </p:sp>
      <p:pic>
        <p:nvPicPr>
          <p:cNvPr id="7" name="Picture 6" descr="A black background with blue letters&#10;&#10;AI-generated content may be incorrect.">
            <a:extLst>
              <a:ext uri="{FF2B5EF4-FFF2-40B4-BE49-F238E27FC236}">
                <a16:creationId xmlns:a16="http://schemas.microsoft.com/office/drawing/2014/main" id="{E8E714EC-4C04-7D3C-82A2-42E62D0F769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334963" y="614536"/>
            <a:ext cx="2751137" cy="587027"/>
          </a:xfrm>
          <a:prstGeom prst="rect">
            <a:avLst/>
          </a:prstGeom>
        </p:spPr>
      </p:pic>
      <p:sp>
        <p:nvSpPr>
          <p:cNvPr id="3" name="Picture Placeholder 2">
            <a:extLst>
              <a:ext uri="{FF2B5EF4-FFF2-40B4-BE49-F238E27FC236}">
                <a16:creationId xmlns:a16="http://schemas.microsoft.com/office/drawing/2014/main" id="{6F469270-BB2A-B531-DBBA-0404E600072A}"/>
              </a:ext>
            </a:extLst>
          </p:cNvPr>
          <p:cNvSpPr>
            <a:spLocks noGrp="1"/>
          </p:cNvSpPr>
          <p:nvPr>
            <p:ph type="pic" sz="quarter" idx="12"/>
          </p:nvPr>
        </p:nvSpPr>
        <p:spPr>
          <a:xfrm>
            <a:off x="6096000" y="0"/>
            <a:ext cx="6096000" cy="6858000"/>
          </a:xfrm>
          <a:custGeom>
            <a:avLst/>
            <a:gdLst>
              <a:gd name="connsiteX0" fmla="*/ 2012272 w 6096000"/>
              <a:gd name="connsiteY0" fmla="*/ 0 h 6858000"/>
              <a:gd name="connsiteX1" fmla="*/ 6096000 w 6096000"/>
              <a:gd name="connsiteY1" fmla="*/ 0 h 6858000"/>
              <a:gd name="connsiteX2" fmla="*/ 6096000 w 6096000"/>
              <a:gd name="connsiteY2" fmla="*/ 1885950 h 6858000"/>
              <a:gd name="connsiteX3" fmla="*/ 6096000 w 6096000"/>
              <a:gd name="connsiteY3" fmla="*/ 2354075 h 6858000"/>
              <a:gd name="connsiteX4" fmla="*/ 6096000 w 6096000"/>
              <a:gd name="connsiteY4" fmla="*/ 3267886 h 6858000"/>
              <a:gd name="connsiteX5" fmla="*/ 6096000 w 6096000"/>
              <a:gd name="connsiteY5" fmla="*/ 4144543 h 6858000"/>
              <a:gd name="connsiteX6" fmla="*/ 6096000 w 6096000"/>
              <a:gd name="connsiteY6" fmla="*/ 5058354 h 6858000"/>
              <a:gd name="connsiteX7" fmla="*/ 6096000 w 6096000"/>
              <a:gd name="connsiteY7" fmla="*/ 5467350 h 6858000"/>
              <a:gd name="connsiteX8" fmla="*/ 6096000 w 6096000"/>
              <a:gd name="connsiteY8" fmla="*/ 6858000 h 6858000"/>
              <a:gd name="connsiteX9" fmla="*/ 1329088 w 6096000"/>
              <a:gd name="connsiteY9" fmla="*/ 6858000 h 6858000"/>
              <a:gd name="connsiteX10" fmla="*/ 1292687 w 6096000"/>
              <a:gd name="connsiteY10" fmla="*/ 6823295 h 6858000"/>
              <a:gd name="connsiteX11" fmla="*/ 0 w 6096000"/>
              <a:gd name="connsiteY11" fmla="*/ 3702394 h 6858000"/>
              <a:gd name="connsiteX12" fmla="*/ 1945883 w 6096000"/>
              <a:gd name="connsiteY12" fmla="*/ 425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2012272" y="0"/>
                </a:moveTo>
                <a:lnTo>
                  <a:pt x="6096000" y="0"/>
                </a:lnTo>
                <a:lnTo>
                  <a:pt x="6096000" y="1885950"/>
                </a:lnTo>
                <a:lnTo>
                  <a:pt x="6096000" y="2354075"/>
                </a:lnTo>
                <a:lnTo>
                  <a:pt x="6096000" y="3267886"/>
                </a:lnTo>
                <a:lnTo>
                  <a:pt x="6096000" y="4144543"/>
                </a:lnTo>
                <a:lnTo>
                  <a:pt x="6096000" y="5058354"/>
                </a:lnTo>
                <a:lnTo>
                  <a:pt x="6096000" y="5467350"/>
                </a:lnTo>
                <a:lnTo>
                  <a:pt x="6096000" y="6858000"/>
                </a:lnTo>
                <a:lnTo>
                  <a:pt x="1329088" y="6858000"/>
                </a:lnTo>
                <a:lnTo>
                  <a:pt x="1292687" y="6823295"/>
                </a:lnTo>
                <a:cubicBezTo>
                  <a:pt x="493993" y="6024600"/>
                  <a:pt x="0" y="4921203"/>
                  <a:pt x="0" y="3702394"/>
                </a:cubicBezTo>
                <a:cubicBezTo>
                  <a:pt x="0" y="2178882"/>
                  <a:pt x="771864" y="835702"/>
                  <a:pt x="1945883" y="42561"/>
                </a:cubicBezTo>
                <a:close/>
              </a:path>
            </a:pathLst>
          </a:custGeom>
          <a:solidFill>
            <a:schemeClr val="bg1"/>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218732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4461897-E751-1733-3ED6-A66C5DC5DFF2}"/>
              </a:ext>
            </a:extLst>
          </p:cNvPr>
          <p:cNvSpPr/>
          <p:nvPr userDrawn="1"/>
        </p:nvSpPr>
        <p:spPr>
          <a:xfrm>
            <a:off x="8860919" y="2589647"/>
            <a:ext cx="3331081" cy="4268352"/>
          </a:xfrm>
          <a:custGeom>
            <a:avLst/>
            <a:gdLst>
              <a:gd name="connsiteX0" fmla="*/ 3331080 w 3331081"/>
              <a:gd name="connsiteY0" fmla="*/ 0 h 4268352"/>
              <a:gd name="connsiteX1" fmla="*/ 3331081 w 3331081"/>
              <a:gd name="connsiteY1" fmla="*/ 4268352 h 4268352"/>
              <a:gd name="connsiteX2" fmla="*/ 370911 w 3331081"/>
              <a:gd name="connsiteY2" fmla="*/ 4268352 h 4268352"/>
              <a:gd name="connsiteX3" fmla="*/ 273212 w 3331081"/>
              <a:gd name="connsiteY3" fmla="*/ 4117278 h 4268352"/>
              <a:gd name="connsiteX4" fmla="*/ 1018706 w 3331081"/>
              <a:gd name="connsiteY4" fmla="*/ 1335049 h 4268352"/>
              <a:gd name="connsiteX5" fmla="*/ 3331080 w 3331081"/>
              <a:gd name="connsiteY5" fmla="*/ 0 h 42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1081" h="4268352">
                <a:moveTo>
                  <a:pt x="3331080" y="0"/>
                </a:moveTo>
                <a:lnTo>
                  <a:pt x="3331081" y="4268352"/>
                </a:lnTo>
                <a:lnTo>
                  <a:pt x="370911" y="4268352"/>
                </a:lnTo>
                <a:lnTo>
                  <a:pt x="273212" y="4117278"/>
                </a:lnTo>
                <a:cubicBezTo>
                  <a:pt x="-289218" y="3143123"/>
                  <a:pt x="44551" y="1897478"/>
                  <a:pt x="1018706" y="1335049"/>
                </a:cubicBezTo>
                <a:lnTo>
                  <a:pt x="3331080" y="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5" name="Text Placeholder 86">
            <a:extLst>
              <a:ext uri="{FF2B5EF4-FFF2-40B4-BE49-F238E27FC236}">
                <a16:creationId xmlns:a16="http://schemas.microsoft.com/office/drawing/2014/main" id="{47D8E806-69F1-874B-8656-8954F958BF68}"/>
              </a:ext>
            </a:extLst>
          </p:cNvPr>
          <p:cNvSpPr>
            <a:spLocks noGrp="1"/>
          </p:cNvSpPr>
          <p:nvPr>
            <p:ph type="body" sz="quarter" idx="10"/>
          </p:nvPr>
        </p:nvSpPr>
        <p:spPr>
          <a:xfrm>
            <a:off x="334963" y="2045573"/>
            <a:ext cx="5761037" cy="2128662"/>
          </a:xfrm>
          <a:prstGeom prst="rect">
            <a:avLst/>
          </a:prstGeom>
        </p:spPr>
        <p:txBody>
          <a:bodyPr lIns="0" tIns="0" rIns="0" bIns="0" anchor="ctr">
            <a:noAutofit/>
          </a:bodyPr>
          <a:lstStyle>
            <a:lvl1pPr marL="0" indent="0">
              <a:buNone/>
              <a:defRPr sz="6000" b="1">
                <a:solidFill>
                  <a:schemeClr val="tx2"/>
                </a:solidFill>
                <a:latin typeface="+mj-lt"/>
              </a:defRPr>
            </a:lvl1pPr>
          </a:lstStyle>
          <a:p>
            <a:pPr lvl="0"/>
            <a:r>
              <a:rPr lang="en-US" dirty="0"/>
              <a:t>Click to edit Master text</a:t>
            </a:r>
          </a:p>
        </p:txBody>
      </p:sp>
      <p:sp>
        <p:nvSpPr>
          <p:cNvPr id="6" name="Text Placeholder 86">
            <a:extLst>
              <a:ext uri="{FF2B5EF4-FFF2-40B4-BE49-F238E27FC236}">
                <a16:creationId xmlns:a16="http://schemas.microsoft.com/office/drawing/2014/main" id="{334519EC-0F2C-5591-000E-9036902EB51C}"/>
              </a:ext>
            </a:extLst>
          </p:cNvPr>
          <p:cNvSpPr>
            <a:spLocks noGrp="1"/>
          </p:cNvSpPr>
          <p:nvPr>
            <p:ph type="body" sz="quarter" idx="11"/>
          </p:nvPr>
        </p:nvSpPr>
        <p:spPr>
          <a:xfrm>
            <a:off x="334963" y="4387294"/>
            <a:ext cx="5761037" cy="369332"/>
          </a:xfrm>
          <a:prstGeom prst="rect">
            <a:avLst/>
          </a:prstGeom>
        </p:spPr>
        <p:txBody>
          <a:bodyPr lIns="0" tIns="0" rIns="0" bIns="0" anchor="t">
            <a:noAutofit/>
          </a:bodyPr>
          <a:lstStyle>
            <a:lvl1pPr marL="0" indent="0">
              <a:buNone/>
              <a:defRPr sz="2400" b="0">
                <a:solidFill>
                  <a:schemeClr val="tx2"/>
                </a:solidFill>
                <a:latin typeface="+mj-lt"/>
              </a:defRPr>
            </a:lvl1pPr>
          </a:lstStyle>
          <a:p>
            <a:pPr lvl="0"/>
            <a:r>
              <a:rPr lang="en-US" dirty="0"/>
              <a:t>Click to edit Master text styles</a:t>
            </a:r>
          </a:p>
        </p:txBody>
      </p:sp>
      <p:pic>
        <p:nvPicPr>
          <p:cNvPr id="7" name="Picture 6" descr="A black background with blue letters&#10;&#10;AI-generated content may be incorrect.">
            <a:extLst>
              <a:ext uri="{FF2B5EF4-FFF2-40B4-BE49-F238E27FC236}">
                <a16:creationId xmlns:a16="http://schemas.microsoft.com/office/drawing/2014/main" id="{E8E714EC-4C04-7D3C-82A2-42E62D0F769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334963" y="614536"/>
            <a:ext cx="2751137" cy="587027"/>
          </a:xfrm>
          <a:prstGeom prst="rect">
            <a:avLst/>
          </a:prstGeom>
        </p:spPr>
      </p:pic>
      <p:pic>
        <p:nvPicPr>
          <p:cNvPr id="4" name="Picture 3" descr="A black background with blue letters&#10;&#10;AI-generated content may be incorrect.">
            <a:extLst>
              <a:ext uri="{FF2B5EF4-FFF2-40B4-BE49-F238E27FC236}">
                <a16:creationId xmlns:a16="http://schemas.microsoft.com/office/drawing/2014/main" id="{5E7C0B39-F8CF-D931-33DF-52D42D13FED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767239" y="5683425"/>
            <a:ext cx="2089798" cy="445913"/>
          </a:xfrm>
          <a:prstGeom prst="rect">
            <a:avLst/>
          </a:prstGeom>
        </p:spPr>
      </p:pic>
      <p:cxnSp>
        <p:nvCxnSpPr>
          <p:cNvPr id="8" name="Straight Connector 7">
            <a:extLst>
              <a:ext uri="{FF2B5EF4-FFF2-40B4-BE49-F238E27FC236}">
                <a16:creationId xmlns:a16="http://schemas.microsoft.com/office/drawing/2014/main" id="{73E24580-22FE-1A84-F60C-A081470B6953}"/>
              </a:ext>
            </a:extLst>
          </p:cNvPr>
          <p:cNvCxnSpPr/>
          <p:nvPr userDrawn="1"/>
        </p:nvCxnSpPr>
        <p:spPr>
          <a:xfrm>
            <a:off x="363538" y="6001209"/>
            <a:ext cx="6884987" cy="0"/>
          </a:xfrm>
          <a:prstGeom prst="line">
            <a:avLst/>
          </a:prstGeom>
          <a:ln w="6350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75DE0A1-D04E-2A5B-5B73-B3B458A2A233}"/>
              </a:ext>
            </a:extLst>
          </p:cNvPr>
          <p:cNvCxnSpPr>
            <a:cxnSpLocks/>
          </p:cNvCxnSpPr>
          <p:nvPr userDrawn="1"/>
        </p:nvCxnSpPr>
        <p:spPr>
          <a:xfrm>
            <a:off x="2697163" y="6214269"/>
            <a:ext cx="8161337" cy="0"/>
          </a:xfrm>
          <a:prstGeom prst="line">
            <a:avLst/>
          </a:prstGeom>
          <a:ln w="63500" cap="rnd">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7181C7FB-9905-7DA6-164A-EC2A2E69EC51}"/>
              </a:ext>
            </a:extLst>
          </p:cNvPr>
          <p:cNvGrpSpPr/>
          <p:nvPr userDrawn="1"/>
        </p:nvGrpSpPr>
        <p:grpSpPr>
          <a:xfrm>
            <a:off x="1321911" y="955039"/>
            <a:ext cx="3787140" cy="213060"/>
            <a:chOff x="-4729162" y="692609"/>
            <a:chExt cx="9186862" cy="213060"/>
          </a:xfrm>
        </p:grpSpPr>
        <p:cxnSp>
          <p:nvCxnSpPr>
            <p:cNvPr id="10" name="Straight Connector 9">
              <a:extLst>
                <a:ext uri="{FF2B5EF4-FFF2-40B4-BE49-F238E27FC236}">
                  <a16:creationId xmlns:a16="http://schemas.microsoft.com/office/drawing/2014/main" id="{7EB8EC21-5018-8120-4162-C2A8C4717649}"/>
                </a:ext>
              </a:extLst>
            </p:cNvPr>
            <p:cNvCxnSpPr/>
            <p:nvPr userDrawn="1"/>
          </p:nvCxnSpPr>
          <p:spPr>
            <a:xfrm>
              <a:off x="-4729162" y="692609"/>
              <a:ext cx="6884987" cy="0"/>
            </a:xfrm>
            <a:prstGeom prst="line">
              <a:avLst/>
            </a:prstGeom>
            <a:ln w="6350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74897E5-B848-4AB8-D91A-F94E7E87FDBF}"/>
                </a:ext>
              </a:extLst>
            </p:cNvPr>
            <p:cNvCxnSpPr>
              <a:cxnSpLocks/>
            </p:cNvCxnSpPr>
            <p:nvPr userDrawn="1"/>
          </p:nvCxnSpPr>
          <p:spPr>
            <a:xfrm>
              <a:off x="-3703637" y="905669"/>
              <a:ext cx="8161337" cy="0"/>
            </a:xfrm>
            <a:prstGeom prst="line">
              <a:avLst/>
            </a:prstGeom>
            <a:ln w="63500" cap="rnd">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26" name="Picture Placeholder 25">
            <a:extLst>
              <a:ext uri="{FF2B5EF4-FFF2-40B4-BE49-F238E27FC236}">
                <a16:creationId xmlns:a16="http://schemas.microsoft.com/office/drawing/2014/main" id="{BAB4FEC7-C17A-F91C-E400-5EE3DA488D94}"/>
              </a:ext>
            </a:extLst>
          </p:cNvPr>
          <p:cNvSpPr>
            <a:spLocks noGrp="1"/>
          </p:cNvSpPr>
          <p:nvPr>
            <p:ph type="pic" sz="quarter" idx="12"/>
          </p:nvPr>
        </p:nvSpPr>
        <p:spPr>
          <a:xfrm>
            <a:off x="5837161" y="2"/>
            <a:ext cx="6354839" cy="4387295"/>
          </a:xfrm>
          <a:custGeom>
            <a:avLst/>
            <a:gdLst>
              <a:gd name="connsiteX0" fmla="*/ 1986969 w 6354839"/>
              <a:gd name="connsiteY0" fmla="*/ 0 h 4387295"/>
              <a:gd name="connsiteX1" fmla="*/ 6354839 w 6354839"/>
              <a:gd name="connsiteY1" fmla="*/ 0 h 4387295"/>
              <a:gd name="connsiteX2" fmla="*/ 6354839 w 6354839"/>
              <a:gd name="connsiteY2" fmla="*/ 2221858 h 4387295"/>
              <a:gd name="connsiteX3" fmla="*/ 3081433 w 6354839"/>
              <a:gd name="connsiteY3" fmla="*/ 4111761 h 4387295"/>
              <a:gd name="connsiteX4" fmla="*/ 275534 w 6354839"/>
              <a:gd name="connsiteY4" fmla="*/ 3359922 h 4387295"/>
              <a:gd name="connsiteX5" fmla="*/ 275536 w 6354839"/>
              <a:gd name="connsiteY5" fmla="*/ 3359923 h 4387295"/>
              <a:gd name="connsiteX6" fmla="*/ 1027373 w 6354839"/>
              <a:gd name="connsiteY6" fmla="*/ 554024 h 438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4839" h="4387295">
                <a:moveTo>
                  <a:pt x="1986969" y="0"/>
                </a:moveTo>
                <a:lnTo>
                  <a:pt x="6354839" y="0"/>
                </a:lnTo>
                <a:lnTo>
                  <a:pt x="6354839" y="2221858"/>
                </a:lnTo>
                <a:lnTo>
                  <a:pt x="3081433" y="4111761"/>
                </a:lnTo>
                <a:cubicBezTo>
                  <a:pt x="2098990" y="4678974"/>
                  <a:pt x="842749" y="4342364"/>
                  <a:pt x="275534" y="3359922"/>
                </a:cubicBezTo>
                <a:lnTo>
                  <a:pt x="275536" y="3359923"/>
                </a:lnTo>
                <a:cubicBezTo>
                  <a:pt x="-291679" y="2377481"/>
                  <a:pt x="44932" y="1121238"/>
                  <a:pt x="1027373" y="554024"/>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81494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1 Line">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01A79E-00EE-11DB-A3B6-C738412127F1}"/>
              </a:ext>
            </a:extLst>
          </p:cNvPr>
          <p:cNvSpPr/>
          <p:nvPr userDrawn="1"/>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Slide Number Placeholder 11">
            <a:extLst>
              <a:ext uri="{FF2B5EF4-FFF2-40B4-BE49-F238E27FC236}">
                <a16:creationId xmlns:a16="http://schemas.microsoft.com/office/drawing/2014/main" id="{025C2931-556A-A894-2A82-D335ED732E04}"/>
              </a:ext>
            </a:extLst>
          </p:cNvPr>
          <p:cNvSpPr>
            <a:spLocks noGrp="1"/>
          </p:cNvSpPr>
          <p:nvPr userDrawn="1">
            <p:ph type="sldNum" sz="quarter" idx="4"/>
          </p:nvPr>
        </p:nvSpPr>
        <p:spPr>
          <a:xfrm>
            <a:off x="11433426" y="6285371"/>
            <a:ext cx="402336" cy="366183"/>
          </a:xfrm>
          <a:prstGeom prst="rect">
            <a:avLst/>
          </a:prstGeom>
        </p:spPr>
        <p:txBody>
          <a:bodyPr vert="horz" lIns="91440" tIns="45720" rIns="91440" bIns="45720" rtlCol="0" anchor="ctr"/>
          <a:lstStyle>
            <a:lvl1pPr algn="ctr">
              <a:defRPr sz="1200" b="1">
                <a:solidFill>
                  <a:schemeClr val="bg1"/>
                </a:solidFill>
                <a:latin typeface="+mj-lt"/>
              </a:defRPr>
            </a:lvl1pPr>
          </a:lstStyle>
          <a:p>
            <a:fld id="{D8225FCD-C8BD-0A44-9961-FB1CAAEE0F5D}" type="slidenum">
              <a:rPr lang="en-US" smtClean="0"/>
              <a:pPr/>
              <a:t>‹#›</a:t>
            </a:fld>
            <a:endParaRPr lang="en-US" dirty="0"/>
          </a:p>
        </p:txBody>
      </p:sp>
      <p:sp>
        <p:nvSpPr>
          <p:cNvPr id="3" name="Text Placeholder 2">
            <a:extLst>
              <a:ext uri="{FF2B5EF4-FFF2-40B4-BE49-F238E27FC236}">
                <a16:creationId xmlns:a16="http://schemas.microsoft.com/office/drawing/2014/main" id="{4AA47D6A-AA99-A7B0-1304-5C3EBF3B546A}"/>
              </a:ext>
            </a:extLst>
          </p:cNvPr>
          <p:cNvSpPr>
            <a:spLocks noGrp="1"/>
          </p:cNvSpPr>
          <p:nvPr>
            <p:ph type="body" sz="quarter" idx="11"/>
          </p:nvPr>
        </p:nvSpPr>
        <p:spPr>
          <a:xfrm>
            <a:off x="334963" y="1449388"/>
            <a:ext cx="11530012" cy="4500562"/>
          </a:xfrm>
          <a:prstGeom prst="rect">
            <a:avLst/>
          </a:prstGeom>
        </p:spPr>
        <p:txBody>
          <a:bodyPr lIns="0" tIns="0" rIns="0" bIns="0"/>
          <a:lstStyle>
            <a:lvl1pPr marL="355600" indent="-355600">
              <a:spcBef>
                <a:spcPts val="0"/>
              </a:spcBef>
              <a:spcAft>
                <a:spcPts val="600"/>
              </a:spcAft>
              <a:defRPr lang="en-US" sz="1800" kern="1200" dirty="0" smtClean="0">
                <a:solidFill>
                  <a:schemeClr val="tx1"/>
                </a:solidFill>
                <a:latin typeface="+mn-lt"/>
                <a:ea typeface="+mn-ea"/>
                <a:cs typeface="+mn-cs"/>
              </a:defRPr>
            </a:lvl1pPr>
            <a:lvl2pPr marL="622300" indent="-266700">
              <a:spcBef>
                <a:spcPts val="0"/>
              </a:spcBef>
              <a:spcAft>
                <a:spcPts val="600"/>
              </a:spcAft>
              <a:buClr>
                <a:schemeClr val="bg2"/>
              </a:buClr>
              <a:buSzPct val="100000"/>
              <a:defRPr sz="1800"/>
            </a:lvl2pPr>
            <a:lvl3pPr>
              <a:defRPr sz="1800"/>
            </a:lvl3pPr>
            <a:lvl4pPr>
              <a:defRPr sz="1800"/>
            </a:lvl4pPr>
            <a:lvl5pPr>
              <a:defRPr sz="1800"/>
            </a:lvl5pPr>
          </a:lstStyle>
          <a:p>
            <a:pPr marL="355600" lvl="0" indent="-355600" algn="l" defTabSz="609448" rtl="0" eaLnBrk="1" latinLnBrk="0" hangingPunct="1">
              <a:spcBef>
                <a:spcPts val="0"/>
              </a:spcBef>
              <a:spcAft>
                <a:spcPts val="600"/>
              </a:spcAft>
              <a:buClr>
                <a:schemeClr val="bg2"/>
              </a:buClr>
              <a:buSzPct val="100000"/>
              <a:buFont typeface="Arial" panose="020B0604020202020204" pitchFamily="34" charset="0"/>
              <a:buChar char="•"/>
            </a:pPr>
            <a:r>
              <a:rPr lang="en-US" dirty="0"/>
              <a:t>Click to edit Master text styles</a:t>
            </a:r>
          </a:p>
          <a:p>
            <a:pPr lvl="1"/>
            <a:r>
              <a:rPr lang="en-US" dirty="0"/>
              <a:t>Second level</a:t>
            </a:r>
          </a:p>
        </p:txBody>
      </p:sp>
      <p:sp>
        <p:nvSpPr>
          <p:cNvPr id="6" name="Text Placeholder 4">
            <a:extLst>
              <a:ext uri="{FF2B5EF4-FFF2-40B4-BE49-F238E27FC236}">
                <a16:creationId xmlns:a16="http://schemas.microsoft.com/office/drawing/2014/main" id="{F2D96FCA-9A5B-4299-5CC1-734301EC96D5}"/>
              </a:ext>
            </a:extLst>
          </p:cNvPr>
          <p:cNvSpPr>
            <a:spLocks noGrp="1"/>
          </p:cNvSpPr>
          <p:nvPr>
            <p:ph type="body" sz="quarter" idx="10"/>
          </p:nvPr>
        </p:nvSpPr>
        <p:spPr>
          <a:xfrm>
            <a:off x="334963" y="286941"/>
            <a:ext cx="9246359" cy="606425"/>
          </a:xfrm>
          <a:prstGeom prst="rect">
            <a:avLst/>
          </a:prstGeom>
        </p:spPr>
        <p:txBody>
          <a:bodyPr wrap="none" lIns="0" tIns="0" rIns="0" bIns="0" anchor="ctr"/>
          <a:lstStyle>
            <a:lvl1pPr marL="0" indent="0">
              <a:buNone/>
              <a:defRPr sz="3200" b="1">
                <a:solidFill>
                  <a:schemeClr val="tx2"/>
                </a:solidFill>
                <a:latin typeface="+mj-lt"/>
              </a:defRPr>
            </a:lvl1pPr>
          </a:lstStyle>
          <a:p>
            <a:pPr lvl="0"/>
            <a:r>
              <a:rPr lang="en-US" dirty="0"/>
              <a:t>Click to edit Master text styles</a:t>
            </a:r>
          </a:p>
        </p:txBody>
      </p:sp>
      <p:pic>
        <p:nvPicPr>
          <p:cNvPr id="9" name="Picture 8" descr="A black background with blue letters&#10;&#10;AI-generated content may be incorrect.">
            <a:extLst>
              <a:ext uri="{FF2B5EF4-FFF2-40B4-BE49-F238E27FC236}">
                <a16:creationId xmlns:a16="http://schemas.microsoft.com/office/drawing/2014/main" id="{ED0439D8-9B7F-5B99-282D-B31E718249E3}"/>
              </a:ext>
            </a:extLst>
          </p:cNvPr>
          <p:cNvPicPr>
            <a:picLocks noChangeAspect="1"/>
          </p:cNvPicPr>
          <p:nvPr userDrawn="1"/>
        </p:nvPicPr>
        <p:blipFill>
          <a:blip r:embed="rId2"/>
          <a:stretch>
            <a:fillRect/>
          </a:stretch>
        </p:blipFill>
        <p:spPr>
          <a:xfrm>
            <a:off x="9805466" y="370451"/>
            <a:ext cx="2059299" cy="439405"/>
          </a:xfrm>
          <a:prstGeom prst="rect">
            <a:avLst/>
          </a:prstGeom>
        </p:spPr>
      </p:pic>
      <p:sp>
        <p:nvSpPr>
          <p:cNvPr id="10" name="TextBox 9">
            <a:extLst>
              <a:ext uri="{FF2B5EF4-FFF2-40B4-BE49-F238E27FC236}">
                <a16:creationId xmlns:a16="http://schemas.microsoft.com/office/drawing/2014/main" id="{9CDF1F7B-A54E-729D-3A33-921A34CEFD3B}"/>
              </a:ext>
            </a:extLst>
          </p:cNvPr>
          <p:cNvSpPr txBox="1"/>
          <p:nvPr userDrawn="1"/>
        </p:nvSpPr>
        <p:spPr>
          <a:xfrm>
            <a:off x="334963" y="6360740"/>
            <a:ext cx="2590800" cy="161583"/>
          </a:xfrm>
          <a:prstGeom prst="rect">
            <a:avLst/>
          </a:prstGeom>
          <a:noFill/>
        </p:spPr>
        <p:txBody>
          <a:bodyPr wrap="square" lIns="0" tIns="0" rIns="0" bIns="0" rtlCol="0">
            <a:spAutoFit/>
          </a:bodyPr>
          <a:lstStyle/>
          <a:p>
            <a:r>
              <a:rPr lang="en-US" sz="1050" b="0" dirty="0">
                <a:solidFill>
                  <a:schemeClr val="tx2"/>
                </a:solidFill>
                <a:latin typeface="+mn-lt"/>
                <a:ea typeface="Roboto" panose="02000000000000000000" pitchFamily="2" charset="0"/>
                <a:cs typeface="Roboto" panose="02000000000000000000" pitchFamily="2" charset="0"/>
              </a:rPr>
              <a:t>NASDAQ: ONFO  |  OTCQB: ONFO P</a:t>
            </a:r>
          </a:p>
        </p:txBody>
      </p:sp>
      <p:cxnSp>
        <p:nvCxnSpPr>
          <p:cNvPr id="11" name="Straight Connector 10">
            <a:extLst>
              <a:ext uri="{FF2B5EF4-FFF2-40B4-BE49-F238E27FC236}">
                <a16:creationId xmlns:a16="http://schemas.microsoft.com/office/drawing/2014/main" id="{F5EA63E2-95AF-74E0-FC02-51D73B179108}"/>
              </a:ext>
            </a:extLst>
          </p:cNvPr>
          <p:cNvCxnSpPr/>
          <p:nvPr userDrawn="1"/>
        </p:nvCxnSpPr>
        <p:spPr>
          <a:xfrm>
            <a:off x="363538" y="6242509"/>
            <a:ext cx="6884987"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DFE16AB-964D-CDB2-D047-7C98292BE9F4}"/>
              </a:ext>
            </a:extLst>
          </p:cNvPr>
          <p:cNvCxnSpPr>
            <a:cxnSpLocks/>
          </p:cNvCxnSpPr>
          <p:nvPr userDrawn="1"/>
        </p:nvCxnSpPr>
        <p:spPr>
          <a:xfrm>
            <a:off x="2809875" y="6455569"/>
            <a:ext cx="8048625"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8226860"/>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913" userDrawn="1">
          <p15:clr>
            <a:srgbClr val="FBAE40"/>
          </p15:clr>
        </p15:guide>
        <p15:guide id="5" orient="horz" pos="37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1 Line">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01A79E-00EE-11DB-A3B6-C738412127F1}"/>
              </a:ext>
            </a:extLst>
          </p:cNvPr>
          <p:cNvSpPr/>
          <p:nvPr userDrawn="1"/>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Slide Number Placeholder 11">
            <a:extLst>
              <a:ext uri="{FF2B5EF4-FFF2-40B4-BE49-F238E27FC236}">
                <a16:creationId xmlns:a16="http://schemas.microsoft.com/office/drawing/2014/main" id="{025C2931-556A-A894-2A82-D335ED732E04}"/>
              </a:ext>
            </a:extLst>
          </p:cNvPr>
          <p:cNvSpPr>
            <a:spLocks noGrp="1"/>
          </p:cNvSpPr>
          <p:nvPr userDrawn="1">
            <p:ph type="sldNum" sz="quarter" idx="4"/>
          </p:nvPr>
        </p:nvSpPr>
        <p:spPr>
          <a:xfrm>
            <a:off x="11433426" y="6285371"/>
            <a:ext cx="402336" cy="366183"/>
          </a:xfrm>
          <a:prstGeom prst="rect">
            <a:avLst/>
          </a:prstGeom>
        </p:spPr>
        <p:txBody>
          <a:bodyPr vert="horz" lIns="91440" tIns="45720" rIns="91440" bIns="45720" rtlCol="0" anchor="ctr"/>
          <a:lstStyle>
            <a:lvl1pPr algn="ctr">
              <a:defRPr sz="1200" b="1">
                <a:solidFill>
                  <a:schemeClr val="bg1"/>
                </a:solidFill>
                <a:latin typeface="+mj-lt"/>
              </a:defRPr>
            </a:lvl1pPr>
          </a:lstStyle>
          <a:p>
            <a:fld id="{D8225FCD-C8BD-0A44-9961-FB1CAAEE0F5D}" type="slidenum">
              <a:rPr lang="en-US" smtClean="0"/>
              <a:pPr/>
              <a:t>‹#›</a:t>
            </a:fld>
            <a:endParaRPr lang="en-US" dirty="0"/>
          </a:p>
        </p:txBody>
      </p:sp>
      <p:sp>
        <p:nvSpPr>
          <p:cNvPr id="2" name="TextBox 1">
            <a:extLst>
              <a:ext uri="{FF2B5EF4-FFF2-40B4-BE49-F238E27FC236}">
                <a16:creationId xmlns:a16="http://schemas.microsoft.com/office/drawing/2014/main" id="{6A6B1067-2B46-C412-AE08-445E1025129A}"/>
              </a:ext>
            </a:extLst>
          </p:cNvPr>
          <p:cNvSpPr txBox="1"/>
          <p:nvPr userDrawn="1"/>
        </p:nvSpPr>
        <p:spPr>
          <a:xfrm>
            <a:off x="334963" y="6360740"/>
            <a:ext cx="2590800" cy="161583"/>
          </a:xfrm>
          <a:prstGeom prst="rect">
            <a:avLst/>
          </a:prstGeom>
          <a:noFill/>
        </p:spPr>
        <p:txBody>
          <a:bodyPr wrap="square" lIns="0" tIns="0" rIns="0" bIns="0" rtlCol="0">
            <a:spAutoFit/>
          </a:bodyPr>
          <a:lstStyle/>
          <a:p>
            <a:r>
              <a:rPr lang="en-US" sz="1050" b="0" dirty="0">
                <a:solidFill>
                  <a:schemeClr val="tx2"/>
                </a:solidFill>
                <a:latin typeface="+mn-lt"/>
                <a:ea typeface="Roboto" panose="02000000000000000000" pitchFamily="2" charset="0"/>
                <a:cs typeface="Roboto" panose="02000000000000000000" pitchFamily="2" charset="0"/>
              </a:rPr>
              <a:t>NASDAQ: ONFO  |  OTCQB: ONFO P</a:t>
            </a:r>
          </a:p>
        </p:txBody>
      </p:sp>
      <p:cxnSp>
        <p:nvCxnSpPr>
          <p:cNvPr id="4" name="Straight Connector 3">
            <a:extLst>
              <a:ext uri="{FF2B5EF4-FFF2-40B4-BE49-F238E27FC236}">
                <a16:creationId xmlns:a16="http://schemas.microsoft.com/office/drawing/2014/main" id="{F7C17AC8-27A4-9E42-CA34-C936C36EFC2B}"/>
              </a:ext>
            </a:extLst>
          </p:cNvPr>
          <p:cNvCxnSpPr/>
          <p:nvPr userDrawn="1"/>
        </p:nvCxnSpPr>
        <p:spPr>
          <a:xfrm>
            <a:off x="363538" y="6242509"/>
            <a:ext cx="6884987"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19BB5FC-A5BB-7024-538C-43E1A3A7617E}"/>
              </a:ext>
            </a:extLst>
          </p:cNvPr>
          <p:cNvCxnSpPr>
            <a:cxnSpLocks/>
          </p:cNvCxnSpPr>
          <p:nvPr userDrawn="1"/>
        </p:nvCxnSpPr>
        <p:spPr>
          <a:xfrm>
            <a:off x="2809875" y="6455569"/>
            <a:ext cx="8048625"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a:extLst>
              <a:ext uri="{FF2B5EF4-FFF2-40B4-BE49-F238E27FC236}">
                <a16:creationId xmlns:a16="http://schemas.microsoft.com/office/drawing/2014/main" id="{F2D96FCA-9A5B-4299-5CC1-734301EC96D5}"/>
              </a:ext>
            </a:extLst>
          </p:cNvPr>
          <p:cNvSpPr>
            <a:spLocks noGrp="1"/>
          </p:cNvSpPr>
          <p:nvPr>
            <p:ph type="body" sz="quarter" idx="10"/>
          </p:nvPr>
        </p:nvSpPr>
        <p:spPr>
          <a:xfrm>
            <a:off x="334963" y="286941"/>
            <a:ext cx="9246359" cy="606425"/>
          </a:xfrm>
          <a:prstGeom prst="rect">
            <a:avLst/>
          </a:prstGeom>
        </p:spPr>
        <p:txBody>
          <a:bodyPr wrap="none" lIns="0" tIns="0" rIns="0" bIns="0" anchor="ctr"/>
          <a:lstStyle>
            <a:lvl1pPr marL="0" indent="0">
              <a:buNone/>
              <a:defRPr sz="3200" b="1">
                <a:solidFill>
                  <a:schemeClr val="tx2"/>
                </a:solidFill>
                <a:latin typeface="+mj-lt"/>
              </a:defRPr>
            </a:lvl1pPr>
          </a:lstStyle>
          <a:p>
            <a:pPr lvl="0"/>
            <a:r>
              <a:rPr lang="en-US" dirty="0"/>
              <a:t>Click to edit Master text styles</a:t>
            </a:r>
          </a:p>
        </p:txBody>
      </p:sp>
      <p:pic>
        <p:nvPicPr>
          <p:cNvPr id="9" name="Picture 8" descr="A black background with blue letters&#10;&#10;AI-generated content may be incorrect.">
            <a:extLst>
              <a:ext uri="{FF2B5EF4-FFF2-40B4-BE49-F238E27FC236}">
                <a16:creationId xmlns:a16="http://schemas.microsoft.com/office/drawing/2014/main" id="{ED0439D8-9B7F-5B99-282D-B31E718249E3}"/>
              </a:ext>
            </a:extLst>
          </p:cNvPr>
          <p:cNvPicPr>
            <a:picLocks noChangeAspect="1"/>
          </p:cNvPicPr>
          <p:nvPr userDrawn="1"/>
        </p:nvPicPr>
        <p:blipFill>
          <a:blip r:embed="rId2"/>
          <a:stretch>
            <a:fillRect/>
          </a:stretch>
        </p:blipFill>
        <p:spPr>
          <a:xfrm>
            <a:off x="9805466" y="370451"/>
            <a:ext cx="2059299" cy="439405"/>
          </a:xfrm>
          <a:prstGeom prst="rect">
            <a:avLst/>
          </a:prstGeom>
        </p:spPr>
      </p:pic>
    </p:spTree>
    <p:extLst>
      <p:ext uri="{BB962C8B-B14F-4D97-AF65-F5344CB8AC3E}">
        <p14:creationId xmlns:p14="http://schemas.microsoft.com/office/powerpoint/2010/main" val="810580878"/>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913" userDrawn="1">
          <p15:clr>
            <a:srgbClr val="FBAE40"/>
          </p15:clr>
        </p15:guide>
        <p15:guide id="5" orient="horz" pos="37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1 Lin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8A6BE3C-3AE1-FF0B-D56F-64AAD7E87A27}"/>
              </a:ext>
            </a:extLst>
          </p:cNvPr>
          <p:cNvSpPr>
            <a:spLocks noGrp="1"/>
          </p:cNvSpPr>
          <p:nvPr>
            <p:ph type="pic" sz="quarter" idx="13"/>
          </p:nvPr>
        </p:nvSpPr>
        <p:spPr>
          <a:xfrm>
            <a:off x="6096002" y="1449386"/>
            <a:ext cx="6096000" cy="4500564"/>
          </a:xfrm>
          <a:custGeom>
            <a:avLst/>
            <a:gdLst>
              <a:gd name="connsiteX0" fmla="*/ 470714 w 6096000"/>
              <a:gd name="connsiteY0" fmla="*/ 0 h 4500564"/>
              <a:gd name="connsiteX1" fmla="*/ 6096000 w 6096000"/>
              <a:gd name="connsiteY1" fmla="*/ 0 h 4500564"/>
              <a:gd name="connsiteX2" fmla="*/ 6096000 w 6096000"/>
              <a:gd name="connsiteY2" fmla="*/ 4500564 h 4500564"/>
              <a:gd name="connsiteX3" fmla="*/ 470714 w 6096000"/>
              <a:gd name="connsiteY3" fmla="*/ 4500564 h 4500564"/>
              <a:gd name="connsiteX4" fmla="*/ 0 w 6096000"/>
              <a:gd name="connsiteY4" fmla="*/ 4029850 h 4500564"/>
              <a:gd name="connsiteX5" fmla="*/ 0 w 6096000"/>
              <a:gd name="connsiteY5" fmla="*/ 470714 h 4500564"/>
              <a:gd name="connsiteX6" fmla="*/ 470714 w 6096000"/>
              <a:gd name="connsiteY6" fmla="*/ 0 h 45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4500564">
                <a:moveTo>
                  <a:pt x="470714" y="0"/>
                </a:moveTo>
                <a:lnTo>
                  <a:pt x="6096000" y="0"/>
                </a:lnTo>
                <a:lnTo>
                  <a:pt x="6096000" y="4500564"/>
                </a:lnTo>
                <a:lnTo>
                  <a:pt x="470714" y="4500564"/>
                </a:lnTo>
                <a:cubicBezTo>
                  <a:pt x="210746" y="4500564"/>
                  <a:pt x="0" y="4289818"/>
                  <a:pt x="0" y="4029850"/>
                </a:cubicBezTo>
                <a:lnTo>
                  <a:pt x="0" y="470714"/>
                </a:lnTo>
                <a:cubicBezTo>
                  <a:pt x="0" y="210746"/>
                  <a:pt x="210746" y="0"/>
                  <a:pt x="470714" y="0"/>
                </a:cubicBezTo>
                <a:close/>
              </a:path>
            </a:pathLst>
          </a:custGeom>
          <a:solidFill>
            <a:schemeClr val="bg1">
              <a:lumMod val="95000"/>
            </a:schemeClr>
          </a:solidFill>
        </p:spPr>
        <p:txBody>
          <a:bodyPr wrap="square" anchor="ctr">
            <a:noAutofit/>
          </a:bodyPr>
          <a:lstStyle>
            <a:lvl1pPr marL="0" indent="0" algn="ctr">
              <a:buNone/>
              <a:defRPr/>
            </a:lvl1pPr>
          </a:lstStyle>
          <a:p>
            <a:pPr marL="0" marR="0" lvl="0" indent="0" algn="ctr" defTabSz="609448" rtl="0" eaLnBrk="1" fontAlgn="auto" latinLnBrk="0" hangingPunct="1">
              <a:lnSpc>
                <a:spcPct val="100000"/>
              </a:lnSpc>
              <a:spcBef>
                <a:spcPts val="1024"/>
              </a:spcBef>
              <a:spcAft>
                <a:spcPts val="0"/>
              </a:spcAft>
              <a:buClr>
                <a:srgbClr val="538234"/>
              </a:buClr>
              <a:buSzPct val="100000"/>
              <a:buFont typeface="Arial" panose="020B0604020202020204" pitchFamily="34" charset="0"/>
              <a:buNone/>
              <a:tabLst/>
              <a:defRPr/>
            </a:pPr>
            <a:endParaRPr lang="en-US" sz="1800" dirty="0">
              <a:effectLst/>
              <a:latin typeface="Arial" panose="020B0604020202020204" pitchFamily="34" charset="0"/>
              <a:ea typeface="Arial" panose="020B0604020202020204" pitchFamily="34" charset="0"/>
            </a:endParaRPr>
          </a:p>
        </p:txBody>
      </p:sp>
      <p:sp>
        <p:nvSpPr>
          <p:cNvPr id="22" name="Oval 21">
            <a:extLst>
              <a:ext uri="{FF2B5EF4-FFF2-40B4-BE49-F238E27FC236}">
                <a16:creationId xmlns:a16="http://schemas.microsoft.com/office/drawing/2014/main" id="{C901A79E-00EE-11DB-A3B6-C738412127F1}"/>
              </a:ext>
            </a:extLst>
          </p:cNvPr>
          <p:cNvSpPr/>
          <p:nvPr userDrawn="1"/>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Slide Number Placeholder 11">
            <a:extLst>
              <a:ext uri="{FF2B5EF4-FFF2-40B4-BE49-F238E27FC236}">
                <a16:creationId xmlns:a16="http://schemas.microsoft.com/office/drawing/2014/main" id="{025C2931-556A-A894-2A82-D335ED732E04}"/>
              </a:ext>
            </a:extLst>
          </p:cNvPr>
          <p:cNvSpPr>
            <a:spLocks noGrp="1"/>
          </p:cNvSpPr>
          <p:nvPr userDrawn="1">
            <p:ph type="sldNum" sz="quarter" idx="4"/>
          </p:nvPr>
        </p:nvSpPr>
        <p:spPr>
          <a:xfrm>
            <a:off x="11433426" y="6285371"/>
            <a:ext cx="402336" cy="366183"/>
          </a:xfrm>
          <a:prstGeom prst="rect">
            <a:avLst/>
          </a:prstGeom>
        </p:spPr>
        <p:txBody>
          <a:bodyPr vert="horz" lIns="91440" tIns="45720" rIns="91440" bIns="45720" rtlCol="0" anchor="ctr"/>
          <a:lstStyle>
            <a:lvl1pPr algn="ctr">
              <a:defRPr sz="1200" b="1">
                <a:solidFill>
                  <a:schemeClr val="bg1"/>
                </a:solidFill>
                <a:latin typeface="+mj-lt"/>
              </a:defRPr>
            </a:lvl1pPr>
          </a:lstStyle>
          <a:p>
            <a:fld id="{D8225FCD-C8BD-0A44-9961-FB1CAAEE0F5D}" type="slidenum">
              <a:rPr lang="en-US" smtClean="0"/>
              <a:pPr/>
              <a:t>‹#›</a:t>
            </a:fld>
            <a:endParaRPr lang="en-US" dirty="0"/>
          </a:p>
        </p:txBody>
      </p:sp>
      <p:sp>
        <p:nvSpPr>
          <p:cNvPr id="2" name="TextBox 1">
            <a:extLst>
              <a:ext uri="{FF2B5EF4-FFF2-40B4-BE49-F238E27FC236}">
                <a16:creationId xmlns:a16="http://schemas.microsoft.com/office/drawing/2014/main" id="{6A6B1067-2B46-C412-AE08-445E1025129A}"/>
              </a:ext>
            </a:extLst>
          </p:cNvPr>
          <p:cNvSpPr txBox="1"/>
          <p:nvPr userDrawn="1"/>
        </p:nvSpPr>
        <p:spPr>
          <a:xfrm>
            <a:off x="334963" y="6360740"/>
            <a:ext cx="2590800" cy="161583"/>
          </a:xfrm>
          <a:prstGeom prst="rect">
            <a:avLst/>
          </a:prstGeom>
          <a:noFill/>
        </p:spPr>
        <p:txBody>
          <a:bodyPr wrap="square" lIns="0" tIns="0" rIns="0" bIns="0" rtlCol="0">
            <a:spAutoFit/>
          </a:bodyPr>
          <a:lstStyle/>
          <a:p>
            <a:r>
              <a:rPr lang="en-US" sz="1050" b="0" dirty="0">
                <a:solidFill>
                  <a:schemeClr val="tx2"/>
                </a:solidFill>
                <a:latin typeface="+mn-lt"/>
                <a:ea typeface="Roboto" panose="02000000000000000000" pitchFamily="2" charset="0"/>
                <a:cs typeface="Roboto" panose="02000000000000000000" pitchFamily="2" charset="0"/>
              </a:rPr>
              <a:t>NASDAQ: ONFO  |  OTCQB: ONFO P</a:t>
            </a:r>
          </a:p>
        </p:txBody>
      </p:sp>
      <p:cxnSp>
        <p:nvCxnSpPr>
          <p:cNvPr id="4" name="Straight Connector 3">
            <a:extLst>
              <a:ext uri="{FF2B5EF4-FFF2-40B4-BE49-F238E27FC236}">
                <a16:creationId xmlns:a16="http://schemas.microsoft.com/office/drawing/2014/main" id="{F7C17AC8-27A4-9E42-CA34-C936C36EFC2B}"/>
              </a:ext>
            </a:extLst>
          </p:cNvPr>
          <p:cNvCxnSpPr/>
          <p:nvPr userDrawn="1"/>
        </p:nvCxnSpPr>
        <p:spPr>
          <a:xfrm>
            <a:off x="363538" y="6242509"/>
            <a:ext cx="6884987"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19BB5FC-A5BB-7024-538C-43E1A3A7617E}"/>
              </a:ext>
            </a:extLst>
          </p:cNvPr>
          <p:cNvCxnSpPr>
            <a:cxnSpLocks/>
          </p:cNvCxnSpPr>
          <p:nvPr userDrawn="1"/>
        </p:nvCxnSpPr>
        <p:spPr>
          <a:xfrm>
            <a:off x="2809875" y="6455569"/>
            <a:ext cx="8048625"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a:extLst>
              <a:ext uri="{FF2B5EF4-FFF2-40B4-BE49-F238E27FC236}">
                <a16:creationId xmlns:a16="http://schemas.microsoft.com/office/drawing/2014/main" id="{F2D96FCA-9A5B-4299-5CC1-734301EC96D5}"/>
              </a:ext>
            </a:extLst>
          </p:cNvPr>
          <p:cNvSpPr>
            <a:spLocks noGrp="1"/>
          </p:cNvSpPr>
          <p:nvPr>
            <p:ph type="body" sz="quarter" idx="10"/>
          </p:nvPr>
        </p:nvSpPr>
        <p:spPr>
          <a:xfrm>
            <a:off x="334963" y="286941"/>
            <a:ext cx="9246359" cy="606425"/>
          </a:xfrm>
          <a:prstGeom prst="rect">
            <a:avLst/>
          </a:prstGeom>
        </p:spPr>
        <p:txBody>
          <a:bodyPr wrap="none" lIns="0" tIns="0" rIns="0" bIns="0" anchor="ctr"/>
          <a:lstStyle>
            <a:lvl1pPr marL="0" indent="0">
              <a:buNone/>
              <a:defRPr sz="3200" b="1">
                <a:solidFill>
                  <a:schemeClr val="tx2"/>
                </a:solidFill>
                <a:latin typeface="+mj-lt"/>
              </a:defRPr>
            </a:lvl1pPr>
          </a:lstStyle>
          <a:p>
            <a:pPr lvl="0"/>
            <a:r>
              <a:rPr lang="en-US" dirty="0"/>
              <a:t>Click to edit Master text styles</a:t>
            </a:r>
          </a:p>
        </p:txBody>
      </p:sp>
      <p:pic>
        <p:nvPicPr>
          <p:cNvPr id="9" name="Picture 8" descr="A black background with blue letters&#10;&#10;AI-generated content may be incorrect.">
            <a:extLst>
              <a:ext uri="{FF2B5EF4-FFF2-40B4-BE49-F238E27FC236}">
                <a16:creationId xmlns:a16="http://schemas.microsoft.com/office/drawing/2014/main" id="{ED0439D8-9B7F-5B99-282D-B31E718249E3}"/>
              </a:ext>
            </a:extLst>
          </p:cNvPr>
          <p:cNvPicPr>
            <a:picLocks noChangeAspect="1"/>
          </p:cNvPicPr>
          <p:nvPr userDrawn="1"/>
        </p:nvPicPr>
        <p:blipFill>
          <a:blip r:embed="rId2"/>
          <a:stretch>
            <a:fillRect/>
          </a:stretch>
        </p:blipFill>
        <p:spPr>
          <a:xfrm>
            <a:off x="9805466" y="370451"/>
            <a:ext cx="2059299" cy="439405"/>
          </a:xfrm>
          <a:prstGeom prst="rect">
            <a:avLst/>
          </a:prstGeom>
        </p:spPr>
      </p:pic>
    </p:spTree>
    <p:extLst>
      <p:ext uri="{BB962C8B-B14F-4D97-AF65-F5344CB8AC3E}">
        <p14:creationId xmlns:p14="http://schemas.microsoft.com/office/powerpoint/2010/main" val="1374533017"/>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913" userDrawn="1">
          <p15:clr>
            <a:srgbClr val="FBAE40"/>
          </p15:clr>
        </p15:guide>
        <p15:guide id="5" orient="horz" pos="37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1 Line">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01A79E-00EE-11DB-A3B6-C738412127F1}"/>
              </a:ext>
            </a:extLst>
          </p:cNvPr>
          <p:cNvSpPr/>
          <p:nvPr userDrawn="1"/>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Slide Number Placeholder 11">
            <a:extLst>
              <a:ext uri="{FF2B5EF4-FFF2-40B4-BE49-F238E27FC236}">
                <a16:creationId xmlns:a16="http://schemas.microsoft.com/office/drawing/2014/main" id="{025C2931-556A-A894-2A82-D335ED732E04}"/>
              </a:ext>
            </a:extLst>
          </p:cNvPr>
          <p:cNvSpPr>
            <a:spLocks noGrp="1"/>
          </p:cNvSpPr>
          <p:nvPr userDrawn="1">
            <p:ph type="sldNum" sz="quarter" idx="4"/>
          </p:nvPr>
        </p:nvSpPr>
        <p:spPr>
          <a:xfrm>
            <a:off x="11433426" y="6285371"/>
            <a:ext cx="402336" cy="366183"/>
          </a:xfrm>
          <a:prstGeom prst="rect">
            <a:avLst/>
          </a:prstGeom>
        </p:spPr>
        <p:txBody>
          <a:bodyPr vert="horz" lIns="91440" tIns="45720" rIns="91440" bIns="45720" rtlCol="0" anchor="ctr"/>
          <a:lstStyle>
            <a:lvl1pPr algn="ctr">
              <a:defRPr sz="1200" b="1">
                <a:solidFill>
                  <a:schemeClr val="bg1"/>
                </a:solidFill>
                <a:latin typeface="+mj-lt"/>
              </a:defRPr>
            </a:lvl1pPr>
          </a:lstStyle>
          <a:p>
            <a:fld id="{D8225FCD-C8BD-0A44-9961-FB1CAAEE0F5D}" type="slidenum">
              <a:rPr lang="en-US" smtClean="0"/>
              <a:pPr/>
              <a:t>‹#›</a:t>
            </a:fld>
            <a:endParaRPr lang="en-US" dirty="0"/>
          </a:p>
        </p:txBody>
      </p:sp>
      <p:sp>
        <p:nvSpPr>
          <p:cNvPr id="3" name="Text Placeholder 2">
            <a:extLst>
              <a:ext uri="{FF2B5EF4-FFF2-40B4-BE49-F238E27FC236}">
                <a16:creationId xmlns:a16="http://schemas.microsoft.com/office/drawing/2014/main" id="{4AA47D6A-AA99-A7B0-1304-5C3EBF3B546A}"/>
              </a:ext>
            </a:extLst>
          </p:cNvPr>
          <p:cNvSpPr>
            <a:spLocks noGrp="1"/>
          </p:cNvSpPr>
          <p:nvPr>
            <p:ph type="body" sz="quarter" idx="11"/>
          </p:nvPr>
        </p:nvSpPr>
        <p:spPr>
          <a:xfrm>
            <a:off x="334963" y="1808165"/>
            <a:ext cx="11530012" cy="4141785"/>
          </a:xfrm>
          <a:prstGeom prst="rect">
            <a:avLst/>
          </a:prstGeom>
        </p:spPr>
        <p:txBody>
          <a:bodyPr lIns="0" tIns="0" rIns="0" bIns="0"/>
          <a:lstStyle>
            <a:lvl1pPr marL="355600" indent="-355600">
              <a:spcBef>
                <a:spcPts val="0"/>
              </a:spcBef>
              <a:spcAft>
                <a:spcPts val="600"/>
              </a:spcAft>
              <a:defRPr lang="en-US" sz="1800" kern="1200" dirty="0" smtClean="0">
                <a:solidFill>
                  <a:schemeClr val="tx1"/>
                </a:solidFill>
                <a:latin typeface="+mn-lt"/>
                <a:ea typeface="+mn-ea"/>
                <a:cs typeface="+mn-cs"/>
              </a:defRPr>
            </a:lvl1pPr>
            <a:lvl2pPr marL="622300" indent="-266700">
              <a:spcBef>
                <a:spcPts val="0"/>
              </a:spcBef>
              <a:spcAft>
                <a:spcPts val="600"/>
              </a:spcAft>
              <a:buClr>
                <a:schemeClr val="bg2"/>
              </a:buClr>
              <a:buSzPct val="100000"/>
              <a:defRPr sz="1800"/>
            </a:lvl2pPr>
            <a:lvl3pPr>
              <a:defRPr sz="1800"/>
            </a:lvl3pPr>
            <a:lvl4pPr>
              <a:defRPr sz="1800"/>
            </a:lvl4pPr>
            <a:lvl5pPr>
              <a:defRPr sz="1800"/>
            </a:lvl5pPr>
          </a:lstStyle>
          <a:p>
            <a:pPr marL="355600" lvl="0" indent="-355600" algn="l" defTabSz="609448" rtl="0" eaLnBrk="1" latinLnBrk="0" hangingPunct="1">
              <a:spcBef>
                <a:spcPts val="0"/>
              </a:spcBef>
              <a:spcAft>
                <a:spcPts val="600"/>
              </a:spcAft>
              <a:buClr>
                <a:schemeClr val="bg2"/>
              </a:buClr>
              <a:buSzPct val="100000"/>
              <a:buFont typeface="Arial" panose="020B0604020202020204" pitchFamily="34" charset="0"/>
              <a:buChar char="•"/>
            </a:pPr>
            <a:r>
              <a:rPr lang="en-US" dirty="0"/>
              <a:t>Click to edit Master text styles</a:t>
            </a:r>
          </a:p>
          <a:p>
            <a:pPr lvl="1"/>
            <a:r>
              <a:rPr lang="en-US" dirty="0"/>
              <a:t>Second level</a:t>
            </a:r>
          </a:p>
        </p:txBody>
      </p:sp>
      <p:sp>
        <p:nvSpPr>
          <p:cNvPr id="6" name="Text Placeholder 4">
            <a:extLst>
              <a:ext uri="{FF2B5EF4-FFF2-40B4-BE49-F238E27FC236}">
                <a16:creationId xmlns:a16="http://schemas.microsoft.com/office/drawing/2014/main" id="{7977BB8E-75A2-6FE4-6982-343AB62AAFF0}"/>
              </a:ext>
            </a:extLst>
          </p:cNvPr>
          <p:cNvSpPr>
            <a:spLocks noGrp="1"/>
          </p:cNvSpPr>
          <p:nvPr>
            <p:ph type="body" sz="quarter" idx="10"/>
          </p:nvPr>
        </p:nvSpPr>
        <p:spPr>
          <a:xfrm>
            <a:off x="334963" y="286941"/>
            <a:ext cx="9246359" cy="606425"/>
          </a:xfrm>
          <a:prstGeom prst="rect">
            <a:avLst/>
          </a:prstGeom>
        </p:spPr>
        <p:txBody>
          <a:bodyPr wrap="none" lIns="0" tIns="0" rIns="0" bIns="0" anchor="ctr"/>
          <a:lstStyle>
            <a:lvl1pPr marL="0" indent="0">
              <a:buNone/>
              <a:defRPr sz="3200" b="1">
                <a:solidFill>
                  <a:schemeClr val="tx2"/>
                </a:solidFill>
                <a:latin typeface="+mj-lt"/>
              </a:defRPr>
            </a:lvl1pPr>
          </a:lstStyle>
          <a:p>
            <a:pPr lvl="0"/>
            <a:r>
              <a:rPr lang="en-US" dirty="0"/>
              <a:t>Click to edit Master text styles</a:t>
            </a:r>
          </a:p>
        </p:txBody>
      </p:sp>
      <p:pic>
        <p:nvPicPr>
          <p:cNvPr id="9" name="Picture 8" descr="A black background with blue letters&#10;&#10;AI-generated content may be incorrect.">
            <a:extLst>
              <a:ext uri="{FF2B5EF4-FFF2-40B4-BE49-F238E27FC236}">
                <a16:creationId xmlns:a16="http://schemas.microsoft.com/office/drawing/2014/main" id="{9EF0F7EC-B3E6-5FAE-00E7-FB53D4734B57}"/>
              </a:ext>
            </a:extLst>
          </p:cNvPr>
          <p:cNvPicPr>
            <a:picLocks noChangeAspect="1"/>
          </p:cNvPicPr>
          <p:nvPr userDrawn="1"/>
        </p:nvPicPr>
        <p:blipFill>
          <a:blip r:embed="rId2"/>
          <a:stretch>
            <a:fillRect/>
          </a:stretch>
        </p:blipFill>
        <p:spPr>
          <a:xfrm>
            <a:off x="9805466" y="370451"/>
            <a:ext cx="2059299" cy="439405"/>
          </a:xfrm>
          <a:prstGeom prst="rect">
            <a:avLst/>
          </a:prstGeom>
        </p:spPr>
      </p:pic>
      <p:sp>
        <p:nvSpPr>
          <p:cNvPr id="10" name="TextBox 9">
            <a:extLst>
              <a:ext uri="{FF2B5EF4-FFF2-40B4-BE49-F238E27FC236}">
                <a16:creationId xmlns:a16="http://schemas.microsoft.com/office/drawing/2014/main" id="{414CFDCE-8C4D-92AA-6C30-9AB4BD4EF0AF}"/>
              </a:ext>
            </a:extLst>
          </p:cNvPr>
          <p:cNvSpPr txBox="1"/>
          <p:nvPr userDrawn="1"/>
        </p:nvSpPr>
        <p:spPr>
          <a:xfrm>
            <a:off x="334963" y="6360740"/>
            <a:ext cx="2590800" cy="161583"/>
          </a:xfrm>
          <a:prstGeom prst="rect">
            <a:avLst/>
          </a:prstGeom>
          <a:noFill/>
        </p:spPr>
        <p:txBody>
          <a:bodyPr wrap="square" lIns="0" tIns="0" rIns="0" bIns="0" rtlCol="0">
            <a:spAutoFit/>
          </a:bodyPr>
          <a:lstStyle/>
          <a:p>
            <a:r>
              <a:rPr lang="en-US" sz="1050" b="0" dirty="0">
                <a:solidFill>
                  <a:schemeClr val="tx2"/>
                </a:solidFill>
                <a:latin typeface="+mn-lt"/>
                <a:ea typeface="Roboto" panose="02000000000000000000" pitchFamily="2" charset="0"/>
                <a:cs typeface="Roboto" panose="02000000000000000000" pitchFamily="2" charset="0"/>
              </a:rPr>
              <a:t>NASDAQ: ONFO  |  OTCQB: ONFO P</a:t>
            </a:r>
          </a:p>
        </p:txBody>
      </p:sp>
      <p:cxnSp>
        <p:nvCxnSpPr>
          <p:cNvPr id="11" name="Straight Connector 10">
            <a:extLst>
              <a:ext uri="{FF2B5EF4-FFF2-40B4-BE49-F238E27FC236}">
                <a16:creationId xmlns:a16="http://schemas.microsoft.com/office/drawing/2014/main" id="{4959AAD2-B2D5-7C09-A6BD-1C6ED1CD3417}"/>
              </a:ext>
            </a:extLst>
          </p:cNvPr>
          <p:cNvCxnSpPr/>
          <p:nvPr userDrawn="1"/>
        </p:nvCxnSpPr>
        <p:spPr>
          <a:xfrm>
            <a:off x="363538" y="6242509"/>
            <a:ext cx="6884987"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997641-B384-7B7C-2FB7-353F22B2B338}"/>
              </a:ext>
            </a:extLst>
          </p:cNvPr>
          <p:cNvCxnSpPr>
            <a:cxnSpLocks/>
          </p:cNvCxnSpPr>
          <p:nvPr userDrawn="1"/>
        </p:nvCxnSpPr>
        <p:spPr>
          <a:xfrm>
            <a:off x="2809875" y="6455569"/>
            <a:ext cx="8048625"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995338"/>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913">
          <p15:clr>
            <a:srgbClr val="FBAE40"/>
          </p15:clr>
        </p15:guide>
        <p15:guide id="5" orient="horz" pos="3748">
          <p15:clr>
            <a:srgbClr val="FBAE40"/>
          </p15:clr>
        </p15:guide>
        <p15:guide id="6" orient="horz" pos="11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2 Column">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01A79E-00EE-11DB-A3B6-C738412127F1}"/>
              </a:ext>
            </a:extLst>
          </p:cNvPr>
          <p:cNvSpPr/>
          <p:nvPr userDrawn="1"/>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Slide Number Placeholder 11">
            <a:extLst>
              <a:ext uri="{FF2B5EF4-FFF2-40B4-BE49-F238E27FC236}">
                <a16:creationId xmlns:a16="http://schemas.microsoft.com/office/drawing/2014/main" id="{025C2931-556A-A894-2A82-D335ED732E04}"/>
              </a:ext>
            </a:extLst>
          </p:cNvPr>
          <p:cNvSpPr>
            <a:spLocks noGrp="1"/>
          </p:cNvSpPr>
          <p:nvPr userDrawn="1">
            <p:ph type="sldNum" sz="quarter" idx="4"/>
          </p:nvPr>
        </p:nvSpPr>
        <p:spPr>
          <a:xfrm>
            <a:off x="11433426" y="6285371"/>
            <a:ext cx="402336" cy="366183"/>
          </a:xfrm>
          <a:prstGeom prst="rect">
            <a:avLst/>
          </a:prstGeom>
        </p:spPr>
        <p:txBody>
          <a:bodyPr vert="horz" lIns="91440" tIns="45720" rIns="91440" bIns="45720" rtlCol="0" anchor="ctr"/>
          <a:lstStyle>
            <a:lvl1pPr algn="ctr">
              <a:defRPr sz="1200" b="1">
                <a:solidFill>
                  <a:schemeClr val="bg1"/>
                </a:solidFill>
                <a:latin typeface="+mj-lt"/>
              </a:defRPr>
            </a:lvl1pPr>
          </a:lstStyle>
          <a:p>
            <a:fld id="{D8225FCD-C8BD-0A44-9961-FB1CAAEE0F5D}" type="slidenum">
              <a:rPr lang="en-US" smtClean="0"/>
              <a:pPr/>
              <a:t>‹#›</a:t>
            </a:fld>
            <a:endParaRPr lang="en-US" dirty="0"/>
          </a:p>
        </p:txBody>
      </p:sp>
      <p:sp>
        <p:nvSpPr>
          <p:cNvPr id="3" name="Text Placeholder 2">
            <a:extLst>
              <a:ext uri="{FF2B5EF4-FFF2-40B4-BE49-F238E27FC236}">
                <a16:creationId xmlns:a16="http://schemas.microsoft.com/office/drawing/2014/main" id="{4AA47D6A-AA99-A7B0-1304-5C3EBF3B546A}"/>
              </a:ext>
            </a:extLst>
          </p:cNvPr>
          <p:cNvSpPr>
            <a:spLocks noGrp="1"/>
          </p:cNvSpPr>
          <p:nvPr>
            <p:ph type="body" sz="quarter" idx="11"/>
          </p:nvPr>
        </p:nvSpPr>
        <p:spPr>
          <a:xfrm>
            <a:off x="334963" y="1449388"/>
            <a:ext cx="5570537" cy="4500562"/>
          </a:xfrm>
          <a:prstGeom prst="rect">
            <a:avLst/>
          </a:prstGeom>
        </p:spPr>
        <p:txBody>
          <a:bodyPr lIns="0" tIns="0" rIns="0" bIns="0"/>
          <a:lstStyle>
            <a:lvl1pPr marL="355600" indent="-355600">
              <a:spcBef>
                <a:spcPts val="0"/>
              </a:spcBef>
              <a:spcAft>
                <a:spcPts val="600"/>
              </a:spcAft>
              <a:buClr>
                <a:schemeClr val="bg2"/>
              </a:buClr>
              <a:defRPr sz="1800"/>
            </a:lvl1pPr>
            <a:lvl2pPr marL="622300" indent="-266700">
              <a:spcBef>
                <a:spcPts val="0"/>
              </a:spcBef>
              <a:spcAft>
                <a:spcPts val="600"/>
              </a:spcAft>
              <a:buClr>
                <a:schemeClr val="bg2"/>
              </a:buClr>
              <a:buSzPct val="100000"/>
              <a:defRPr sz="1800"/>
            </a:lvl2pPr>
            <a:lvl3pPr>
              <a:defRPr sz="1800"/>
            </a:lvl3pPr>
            <a:lvl4pPr>
              <a:defRPr sz="1800"/>
            </a:lvl4pPr>
            <a:lvl5pPr>
              <a:defRPr sz="1800"/>
            </a:lvl5pPr>
          </a:lstStyle>
          <a:p>
            <a:pPr lvl="0"/>
            <a:r>
              <a:rPr lang="en-US" dirty="0"/>
              <a:t>Click to edit Master text styles</a:t>
            </a:r>
          </a:p>
          <a:p>
            <a:pPr lvl="1"/>
            <a:r>
              <a:rPr lang="en-US" dirty="0"/>
              <a:t>Second level</a:t>
            </a:r>
          </a:p>
        </p:txBody>
      </p:sp>
      <p:sp>
        <p:nvSpPr>
          <p:cNvPr id="2" name="Text Placeholder 2">
            <a:extLst>
              <a:ext uri="{FF2B5EF4-FFF2-40B4-BE49-F238E27FC236}">
                <a16:creationId xmlns:a16="http://schemas.microsoft.com/office/drawing/2014/main" id="{40F9CFB4-DF9F-5318-9F72-2D8A05371B27}"/>
              </a:ext>
            </a:extLst>
          </p:cNvPr>
          <p:cNvSpPr>
            <a:spLocks noGrp="1"/>
          </p:cNvSpPr>
          <p:nvPr>
            <p:ph type="body" sz="quarter" idx="12"/>
          </p:nvPr>
        </p:nvSpPr>
        <p:spPr>
          <a:xfrm>
            <a:off x="6291263" y="1449388"/>
            <a:ext cx="5570537" cy="4500562"/>
          </a:xfrm>
          <a:prstGeom prst="rect">
            <a:avLst/>
          </a:prstGeom>
        </p:spPr>
        <p:txBody>
          <a:bodyPr lIns="0" tIns="0" rIns="0" bIns="0"/>
          <a:lstStyle>
            <a:lvl1pPr marL="355600" indent="-355600">
              <a:spcBef>
                <a:spcPts val="0"/>
              </a:spcBef>
              <a:spcAft>
                <a:spcPts val="600"/>
              </a:spcAft>
              <a:defRPr lang="en-US" sz="1800" kern="1200" dirty="0" smtClean="0">
                <a:solidFill>
                  <a:schemeClr val="tx1"/>
                </a:solidFill>
                <a:latin typeface="+mn-lt"/>
                <a:ea typeface="+mn-ea"/>
                <a:cs typeface="+mn-cs"/>
              </a:defRPr>
            </a:lvl1pPr>
            <a:lvl2pPr marL="622300" indent="-266700">
              <a:spcBef>
                <a:spcPts val="0"/>
              </a:spcBef>
              <a:spcAft>
                <a:spcPts val="600"/>
              </a:spcAft>
              <a:defRPr lang="en-US" sz="1800" kern="1200" dirty="0" smtClean="0">
                <a:solidFill>
                  <a:schemeClr val="tx1"/>
                </a:solidFill>
                <a:latin typeface="+mn-lt"/>
                <a:ea typeface="+mn-ea"/>
                <a:cs typeface="+mn-cs"/>
              </a:defRPr>
            </a:lvl2pPr>
            <a:lvl3pPr>
              <a:defRPr sz="1800"/>
            </a:lvl3pPr>
            <a:lvl4pPr>
              <a:defRPr sz="1800"/>
            </a:lvl4pPr>
            <a:lvl5pPr>
              <a:defRPr sz="1800"/>
            </a:lvl5pPr>
          </a:lstStyle>
          <a:p>
            <a:pPr marL="355600" lvl="0" indent="-355600" algn="l" defTabSz="609448" rtl="0" eaLnBrk="1" latinLnBrk="0" hangingPunct="1">
              <a:spcBef>
                <a:spcPts val="0"/>
              </a:spcBef>
              <a:spcAft>
                <a:spcPts val="600"/>
              </a:spcAft>
              <a:buClr>
                <a:schemeClr val="bg2"/>
              </a:buClr>
              <a:buSzPct val="100000"/>
              <a:buFont typeface="Arial" panose="020B0604020202020204" pitchFamily="34" charset="0"/>
              <a:buChar char="•"/>
            </a:pPr>
            <a:r>
              <a:rPr lang="en-US" dirty="0"/>
              <a:t>Click to edit Master text styles</a:t>
            </a:r>
          </a:p>
          <a:p>
            <a:pPr marL="622300" lvl="1" indent="-266700" algn="l" defTabSz="609448" rtl="0" eaLnBrk="1" latinLnBrk="0" hangingPunct="1">
              <a:spcBef>
                <a:spcPts val="0"/>
              </a:spcBef>
              <a:spcAft>
                <a:spcPts val="600"/>
              </a:spcAft>
              <a:buClr>
                <a:schemeClr val="bg2"/>
              </a:buClr>
              <a:buSzPct val="100000"/>
              <a:buFont typeface="System Font Regular"/>
              <a:buChar char="⎼"/>
            </a:pPr>
            <a:r>
              <a:rPr lang="en-US" dirty="0"/>
              <a:t>Second level</a:t>
            </a:r>
          </a:p>
        </p:txBody>
      </p:sp>
      <p:sp>
        <p:nvSpPr>
          <p:cNvPr id="7" name="Text Placeholder 4">
            <a:extLst>
              <a:ext uri="{FF2B5EF4-FFF2-40B4-BE49-F238E27FC236}">
                <a16:creationId xmlns:a16="http://schemas.microsoft.com/office/drawing/2014/main" id="{BC884448-1FAF-6330-0E63-3A9B0BB58F60}"/>
              </a:ext>
            </a:extLst>
          </p:cNvPr>
          <p:cNvSpPr>
            <a:spLocks noGrp="1"/>
          </p:cNvSpPr>
          <p:nvPr>
            <p:ph type="body" sz="quarter" idx="10"/>
          </p:nvPr>
        </p:nvSpPr>
        <p:spPr>
          <a:xfrm>
            <a:off x="334963" y="286941"/>
            <a:ext cx="9246359" cy="606425"/>
          </a:xfrm>
          <a:prstGeom prst="rect">
            <a:avLst/>
          </a:prstGeom>
        </p:spPr>
        <p:txBody>
          <a:bodyPr wrap="none" lIns="0" tIns="0" rIns="0" bIns="0" anchor="ctr"/>
          <a:lstStyle>
            <a:lvl1pPr marL="0" indent="0">
              <a:buNone/>
              <a:defRPr sz="3200" b="1">
                <a:solidFill>
                  <a:schemeClr val="tx2"/>
                </a:solidFill>
                <a:latin typeface="+mj-lt"/>
              </a:defRPr>
            </a:lvl1pPr>
          </a:lstStyle>
          <a:p>
            <a:pPr lvl="0"/>
            <a:r>
              <a:rPr lang="en-US" dirty="0"/>
              <a:t>Click to edit Master text styles</a:t>
            </a:r>
          </a:p>
        </p:txBody>
      </p:sp>
      <p:pic>
        <p:nvPicPr>
          <p:cNvPr id="8" name="Picture 7" descr="A black background with blue letters&#10;&#10;AI-generated content may be incorrect.">
            <a:extLst>
              <a:ext uri="{FF2B5EF4-FFF2-40B4-BE49-F238E27FC236}">
                <a16:creationId xmlns:a16="http://schemas.microsoft.com/office/drawing/2014/main" id="{55859AC1-D39F-28EE-5FA7-2C8C379ACC5E}"/>
              </a:ext>
            </a:extLst>
          </p:cNvPr>
          <p:cNvPicPr>
            <a:picLocks noChangeAspect="1"/>
          </p:cNvPicPr>
          <p:nvPr userDrawn="1"/>
        </p:nvPicPr>
        <p:blipFill>
          <a:blip r:embed="rId2"/>
          <a:stretch>
            <a:fillRect/>
          </a:stretch>
        </p:blipFill>
        <p:spPr>
          <a:xfrm>
            <a:off x="9805466" y="370451"/>
            <a:ext cx="2059299" cy="439405"/>
          </a:xfrm>
          <a:prstGeom prst="rect">
            <a:avLst/>
          </a:prstGeom>
        </p:spPr>
      </p:pic>
      <p:sp>
        <p:nvSpPr>
          <p:cNvPr id="4" name="TextBox 3">
            <a:extLst>
              <a:ext uri="{FF2B5EF4-FFF2-40B4-BE49-F238E27FC236}">
                <a16:creationId xmlns:a16="http://schemas.microsoft.com/office/drawing/2014/main" id="{5A30D3CB-ED32-D59D-6CC6-B394DE12DEB1}"/>
              </a:ext>
            </a:extLst>
          </p:cNvPr>
          <p:cNvSpPr txBox="1"/>
          <p:nvPr userDrawn="1"/>
        </p:nvSpPr>
        <p:spPr>
          <a:xfrm>
            <a:off x="334963" y="6360740"/>
            <a:ext cx="2590800" cy="161583"/>
          </a:xfrm>
          <a:prstGeom prst="rect">
            <a:avLst/>
          </a:prstGeom>
          <a:noFill/>
        </p:spPr>
        <p:txBody>
          <a:bodyPr wrap="square" lIns="0" tIns="0" rIns="0" bIns="0" rtlCol="0">
            <a:spAutoFit/>
          </a:bodyPr>
          <a:lstStyle/>
          <a:p>
            <a:r>
              <a:rPr lang="en-US" sz="1050" b="0" dirty="0">
                <a:solidFill>
                  <a:schemeClr val="tx2"/>
                </a:solidFill>
                <a:latin typeface="+mn-lt"/>
                <a:ea typeface="Roboto" panose="02000000000000000000" pitchFamily="2" charset="0"/>
                <a:cs typeface="Roboto" panose="02000000000000000000" pitchFamily="2" charset="0"/>
              </a:rPr>
              <a:t>NASDAQ: ONFO  |  OTCQB: ONFO P</a:t>
            </a:r>
          </a:p>
        </p:txBody>
      </p:sp>
      <p:cxnSp>
        <p:nvCxnSpPr>
          <p:cNvPr id="5" name="Straight Connector 4">
            <a:extLst>
              <a:ext uri="{FF2B5EF4-FFF2-40B4-BE49-F238E27FC236}">
                <a16:creationId xmlns:a16="http://schemas.microsoft.com/office/drawing/2014/main" id="{221354C6-841F-377E-8085-1DF0B1478E1E}"/>
              </a:ext>
            </a:extLst>
          </p:cNvPr>
          <p:cNvCxnSpPr/>
          <p:nvPr userDrawn="1"/>
        </p:nvCxnSpPr>
        <p:spPr>
          <a:xfrm>
            <a:off x="363538" y="6242509"/>
            <a:ext cx="6884987"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FA31304-92B9-7A85-D024-CB57D293FC4E}"/>
              </a:ext>
            </a:extLst>
          </p:cNvPr>
          <p:cNvCxnSpPr>
            <a:cxnSpLocks/>
          </p:cNvCxnSpPr>
          <p:nvPr userDrawn="1"/>
        </p:nvCxnSpPr>
        <p:spPr>
          <a:xfrm>
            <a:off x="2809875" y="6455569"/>
            <a:ext cx="8048625"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2581029"/>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913">
          <p15:clr>
            <a:srgbClr val="FBAE40"/>
          </p15:clr>
        </p15:guide>
        <p15:guide id="5" orient="horz" pos="37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2477C64-5792-3153-958C-B3BEDA7C3FCF}"/>
              </a:ext>
            </a:extLst>
          </p:cNvPr>
          <p:cNvSpPr>
            <a:spLocks noGrp="1"/>
          </p:cNvSpPr>
          <p:nvPr>
            <p:ph type="pic" sz="quarter" idx="13"/>
          </p:nvPr>
        </p:nvSpPr>
        <p:spPr>
          <a:xfrm>
            <a:off x="6291263" y="1449388"/>
            <a:ext cx="5573712" cy="4500562"/>
          </a:xfrm>
          <a:prstGeom prst="rect">
            <a:avLst/>
          </a:prstGeom>
          <a:solidFill>
            <a:schemeClr val="bg1">
              <a:lumMod val="95000"/>
            </a:schemeClr>
          </a:solidFill>
        </p:spPr>
        <p:txBody>
          <a:bodyPr anchor="ctr"/>
          <a:lstStyle>
            <a:lvl1pPr marL="0" indent="0" algn="ctr">
              <a:buNone/>
              <a:defRPr/>
            </a:lvl1pPr>
          </a:lstStyle>
          <a:p>
            <a:pPr marL="0" marR="0" lvl="0" indent="0" algn="ctr" defTabSz="609448" rtl="0" eaLnBrk="1" fontAlgn="auto" latinLnBrk="0" hangingPunct="1">
              <a:lnSpc>
                <a:spcPct val="100000"/>
              </a:lnSpc>
              <a:spcBef>
                <a:spcPts val="1024"/>
              </a:spcBef>
              <a:spcAft>
                <a:spcPts val="0"/>
              </a:spcAft>
              <a:buClr>
                <a:srgbClr val="538234"/>
              </a:buClr>
              <a:buSzPct val="100000"/>
              <a:buFont typeface="Arial" panose="020B0604020202020204" pitchFamily="34" charset="0"/>
              <a:buNone/>
              <a:tabLst/>
              <a:defRPr/>
            </a:pPr>
            <a:endParaRPr lang="en-US" sz="1800" dirty="0">
              <a:effectLst/>
              <a:latin typeface="Arial" panose="020B0604020202020204" pitchFamily="34" charset="0"/>
              <a:ea typeface="Arial" panose="020B0604020202020204" pitchFamily="34" charset="0"/>
            </a:endParaRPr>
          </a:p>
        </p:txBody>
      </p:sp>
      <p:sp>
        <p:nvSpPr>
          <p:cNvPr id="22" name="Oval 21">
            <a:extLst>
              <a:ext uri="{FF2B5EF4-FFF2-40B4-BE49-F238E27FC236}">
                <a16:creationId xmlns:a16="http://schemas.microsoft.com/office/drawing/2014/main" id="{C901A79E-00EE-11DB-A3B6-C738412127F1}"/>
              </a:ext>
            </a:extLst>
          </p:cNvPr>
          <p:cNvSpPr/>
          <p:nvPr userDrawn="1"/>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Slide Number Placeholder 11">
            <a:extLst>
              <a:ext uri="{FF2B5EF4-FFF2-40B4-BE49-F238E27FC236}">
                <a16:creationId xmlns:a16="http://schemas.microsoft.com/office/drawing/2014/main" id="{025C2931-556A-A894-2A82-D335ED732E04}"/>
              </a:ext>
            </a:extLst>
          </p:cNvPr>
          <p:cNvSpPr>
            <a:spLocks noGrp="1"/>
          </p:cNvSpPr>
          <p:nvPr userDrawn="1">
            <p:ph type="sldNum" sz="quarter" idx="4"/>
          </p:nvPr>
        </p:nvSpPr>
        <p:spPr>
          <a:xfrm>
            <a:off x="11433426" y="6285371"/>
            <a:ext cx="402336" cy="366183"/>
          </a:xfrm>
          <a:prstGeom prst="rect">
            <a:avLst/>
          </a:prstGeom>
        </p:spPr>
        <p:txBody>
          <a:bodyPr vert="horz" lIns="91440" tIns="45720" rIns="91440" bIns="45720" rtlCol="0" anchor="ctr"/>
          <a:lstStyle>
            <a:lvl1pPr algn="ctr">
              <a:defRPr sz="1200" b="1">
                <a:solidFill>
                  <a:schemeClr val="bg1"/>
                </a:solidFill>
                <a:latin typeface="+mj-lt"/>
              </a:defRPr>
            </a:lvl1pPr>
          </a:lstStyle>
          <a:p>
            <a:fld id="{D8225FCD-C8BD-0A44-9961-FB1CAAEE0F5D}" type="slidenum">
              <a:rPr lang="en-US" smtClean="0"/>
              <a:pPr/>
              <a:t>‹#›</a:t>
            </a:fld>
            <a:endParaRPr lang="en-US" dirty="0"/>
          </a:p>
        </p:txBody>
      </p:sp>
      <p:sp>
        <p:nvSpPr>
          <p:cNvPr id="18" name="Text Placeholder 2">
            <a:extLst>
              <a:ext uri="{FF2B5EF4-FFF2-40B4-BE49-F238E27FC236}">
                <a16:creationId xmlns:a16="http://schemas.microsoft.com/office/drawing/2014/main" id="{9D4C7CF2-E8C2-6BC3-AD6A-27A8DFD9EFCF}"/>
              </a:ext>
            </a:extLst>
          </p:cNvPr>
          <p:cNvSpPr>
            <a:spLocks noGrp="1"/>
          </p:cNvSpPr>
          <p:nvPr>
            <p:ph type="body" sz="quarter" idx="11"/>
          </p:nvPr>
        </p:nvSpPr>
        <p:spPr>
          <a:xfrm>
            <a:off x="334963" y="1449388"/>
            <a:ext cx="5570537" cy="4500562"/>
          </a:xfrm>
          <a:prstGeom prst="rect">
            <a:avLst/>
          </a:prstGeom>
        </p:spPr>
        <p:txBody>
          <a:bodyPr lIns="0" tIns="0" rIns="0" bIns="0"/>
          <a:lstStyle>
            <a:lvl1pPr marL="355600" indent="-355600">
              <a:spcBef>
                <a:spcPts val="0"/>
              </a:spcBef>
              <a:spcAft>
                <a:spcPts val="600"/>
              </a:spcAft>
              <a:buClr>
                <a:schemeClr val="bg2"/>
              </a:buClr>
              <a:defRPr sz="1800"/>
            </a:lvl1pPr>
            <a:lvl2pPr marL="622300" indent="-266700">
              <a:spcBef>
                <a:spcPts val="0"/>
              </a:spcBef>
              <a:spcAft>
                <a:spcPts val="600"/>
              </a:spcAft>
              <a:buClr>
                <a:schemeClr val="bg2"/>
              </a:buClr>
              <a:buSzPct val="100000"/>
              <a:defRPr sz="1800"/>
            </a:lvl2pPr>
            <a:lvl3pPr>
              <a:defRPr sz="1800"/>
            </a:lvl3pPr>
            <a:lvl4pPr>
              <a:defRPr sz="1800"/>
            </a:lvl4pPr>
            <a:lvl5pPr>
              <a:defRPr sz="1800"/>
            </a:lvl5p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FA4A275F-91F7-2F70-065B-FC1599429239}"/>
              </a:ext>
            </a:extLst>
          </p:cNvPr>
          <p:cNvSpPr>
            <a:spLocks noGrp="1"/>
          </p:cNvSpPr>
          <p:nvPr>
            <p:ph type="body" sz="quarter" idx="10"/>
          </p:nvPr>
        </p:nvSpPr>
        <p:spPr>
          <a:xfrm>
            <a:off x="334963" y="286941"/>
            <a:ext cx="9246359" cy="606425"/>
          </a:xfrm>
          <a:prstGeom prst="rect">
            <a:avLst/>
          </a:prstGeom>
        </p:spPr>
        <p:txBody>
          <a:bodyPr wrap="none" lIns="0" tIns="0" rIns="0" bIns="0" anchor="ctr"/>
          <a:lstStyle>
            <a:lvl1pPr marL="0" indent="0">
              <a:buNone/>
              <a:defRPr sz="3200" b="1">
                <a:solidFill>
                  <a:schemeClr val="tx2"/>
                </a:solidFill>
                <a:latin typeface="+mj-lt"/>
              </a:defRPr>
            </a:lvl1pPr>
          </a:lstStyle>
          <a:p>
            <a:pPr lvl="0"/>
            <a:r>
              <a:rPr lang="en-US" dirty="0"/>
              <a:t>Click to edit Master text styles</a:t>
            </a:r>
          </a:p>
        </p:txBody>
      </p:sp>
      <p:pic>
        <p:nvPicPr>
          <p:cNvPr id="7" name="Picture 6" descr="A black background with blue letters&#10;&#10;AI-generated content may be incorrect.">
            <a:extLst>
              <a:ext uri="{FF2B5EF4-FFF2-40B4-BE49-F238E27FC236}">
                <a16:creationId xmlns:a16="http://schemas.microsoft.com/office/drawing/2014/main" id="{5B2149A3-6399-3A13-0F67-9C6357AB461F}"/>
              </a:ext>
            </a:extLst>
          </p:cNvPr>
          <p:cNvPicPr>
            <a:picLocks noChangeAspect="1"/>
          </p:cNvPicPr>
          <p:nvPr userDrawn="1"/>
        </p:nvPicPr>
        <p:blipFill>
          <a:blip r:embed="rId2"/>
          <a:stretch>
            <a:fillRect/>
          </a:stretch>
        </p:blipFill>
        <p:spPr>
          <a:xfrm>
            <a:off x="9805466" y="370451"/>
            <a:ext cx="2059299" cy="439405"/>
          </a:xfrm>
          <a:prstGeom prst="rect">
            <a:avLst/>
          </a:prstGeom>
        </p:spPr>
      </p:pic>
      <p:sp>
        <p:nvSpPr>
          <p:cNvPr id="8" name="TextBox 7">
            <a:extLst>
              <a:ext uri="{FF2B5EF4-FFF2-40B4-BE49-F238E27FC236}">
                <a16:creationId xmlns:a16="http://schemas.microsoft.com/office/drawing/2014/main" id="{2A8AF180-ADD7-AC87-04CE-5867BF980DD6}"/>
              </a:ext>
            </a:extLst>
          </p:cNvPr>
          <p:cNvSpPr txBox="1"/>
          <p:nvPr userDrawn="1"/>
        </p:nvSpPr>
        <p:spPr>
          <a:xfrm>
            <a:off x="334963" y="6360740"/>
            <a:ext cx="2590800" cy="161583"/>
          </a:xfrm>
          <a:prstGeom prst="rect">
            <a:avLst/>
          </a:prstGeom>
          <a:noFill/>
        </p:spPr>
        <p:txBody>
          <a:bodyPr wrap="square" lIns="0" tIns="0" rIns="0" bIns="0" rtlCol="0">
            <a:spAutoFit/>
          </a:bodyPr>
          <a:lstStyle/>
          <a:p>
            <a:r>
              <a:rPr lang="en-US" sz="1050" b="0" dirty="0">
                <a:solidFill>
                  <a:schemeClr val="tx2"/>
                </a:solidFill>
                <a:latin typeface="+mn-lt"/>
                <a:ea typeface="Roboto" panose="02000000000000000000" pitchFamily="2" charset="0"/>
                <a:cs typeface="Roboto" panose="02000000000000000000" pitchFamily="2" charset="0"/>
              </a:rPr>
              <a:t>NASDAQ: ONFO  |  OTCQB: ONFO P</a:t>
            </a:r>
          </a:p>
        </p:txBody>
      </p:sp>
      <p:cxnSp>
        <p:nvCxnSpPr>
          <p:cNvPr id="11" name="Straight Connector 10">
            <a:extLst>
              <a:ext uri="{FF2B5EF4-FFF2-40B4-BE49-F238E27FC236}">
                <a16:creationId xmlns:a16="http://schemas.microsoft.com/office/drawing/2014/main" id="{8EDF06C0-D485-7F56-E604-9DA257A2340C}"/>
              </a:ext>
            </a:extLst>
          </p:cNvPr>
          <p:cNvCxnSpPr/>
          <p:nvPr userDrawn="1"/>
        </p:nvCxnSpPr>
        <p:spPr>
          <a:xfrm>
            <a:off x="363538" y="6242509"/>
            <a:ext cx="6884987"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C2221C6-73F6-F39F-BA9C-0A5513260461}"/>
              </a:ext>
            </a:extLst>
          </p:cNvPr>
          <p:cNvCxnSpPr>
            <a:cxnSpLocks/>
          </p:cNvCxnSpPr>
          <p:nvPr userDrawn="1"/>
        </p:nvCxnSpPr>
        <p:spPr>
          <a:xfrm>
            <a:off x="2809875" y="6455569"/>
            <a:ext cx="8048625"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728196"/>
      </p:ext>
    </p:extLst>
  </p:cSld>
  <p:clrMapOvr>
    <a:masterClrMapping/>
  </p:clrMapOvr>
  <p:extLst>
    <p:ext uri="{DCECCB84-F9BA-43D5-87BE-67443E8EF086}">
      <p15:sldGuideLst xmlns:p15="http://schemas.microsoft.com/office/powerpoint/2012/main">
        <p15:guide id="2" pos="3840">
          <p15:clr>
            <a:srgbClr val="FBAE40"/>
          </p15:clr>
        </p15:guide>
        <p15:guide id="3" orient="horz" pos="2160">
          <p15:clr>
            <a:srgbClr val="FBAE40"/>
          </p15:clr>
        </p15:guide>
        <p15:guide id="4" orient="horz" pos="913">
          <p15:clr>
            <a:srgbClr val="FBAE40"/>
          </p15:clr>
        </p15:guide>
        <p15:guide id="5" orient="horz" pos="37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0829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51" r:id="rId3"/>
    <p:sldLayoutId id="2147483844" r:id="rId4"/>
    <p:sldLayoutId id="2147483853" r:id="rId5"/>
    <p:sldLayoutId id="2147483855" r:id="rId6"/>
    <p:sldLayoutId id="2147483852" r:id="rId7"/>
    <p:sldLayoutId id="2147483845" r:id="rId8"/>
    <p:sldLayoutId id="2147483848" r:id="rId9"/>
    <p:sldLayoutId id="2147483849" r:id="rId10"/>
    <p:sldLayoutId id="2147483854" r:id="rId11"/>
    <p:sldLayoutId id="2147483856" r:id="rId12"/>
  </p:sldLayoutIdLst>
  <p:hf hdr="0" ftr="0" dt="0"/>
  <p:txStyles>
    <p:titleStyle>
      <a:lvl1pPr algn="l" defTabSz="609448" rtl="0" eaLnBrk="1" latinLnBrk="0" hangingPunct="1">
        <a:spcBef>
          <a:spcPct val="0"/>
        </a:spcBef>
        <a:buNone/>
        <a:defRPr sz="3600" b="0" i="0" u="none" kern="1200">
          <a:solidFill>
            <a:schemeClr val="tx1"/>
          </a:solidFill>
          <a:latin typeface="Calibre Regular" panose="020B0503030202060203" pitchFamily="34" charset="77"/>
          <a:ea typeface="+mj-ea"/>
          <a:cs typeface="Calibri Light" panose="020F0302020204030204" pitchFamily="34" charset="0"/>
        </a:defRPr>
      </a:lvl1pPr>
    </p:titleStyle>
    <p:bodyStyle>
      <a:lvl1pPr marL="457086" indent="-457086" algn="l" defTabSz="609448" rtl="0" eaLnBrk="1" latinLnBrk="0" hangingPunct="1">
        <a:spcBef>
          <a:spcPts val="1024"/>
        </a:spcBef>
        <a:buClr>
          <a:srgbClr val="538234"/>
        </a:buClr>
        <a:buSzPct val="100000"/>
        <a:buFont typeface="Arial" panose="020B0604020202020204" pitchFamily="34" charset="0"/>
        <a:buChar char="•"/>
        <a:defRPr sz="2399" kern="1200">
          <a:solidFill>
            <a:schemeClr val="tx1"/>
          </a:solidFill>
          <a:latin typeface="+mn-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14"/>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14"/>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73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investors@Onfolio.com"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hyperlink" Target="http://www.onfoli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567B29-AEED-D640-0FCE-2103F7B71196}"/>
              </a:ext>
            </a:extLst>
          </p:cNvPr>
          <p:cNvSpPr>
            <a:spLocks noGrp="1"/>
          </p:cNvSpPr>
          <p:nvPr>
            <p:ph type="body" sz="quarter" idx="10"/>
          </p:nvPr>
        </p:nvSpPr>
        <p:spPr>
          <a:xfrm>
            <a:off x="334963" y="1552110"/>
            <a:ext cx="5761037" cy="2336800"/>
          </a:xfrm>
        </p:spPr>
        <p:txBody>
          <a:bodyPr/>
          <a:lstStyle/>
          <a:p>
            <a:r>
              <a:rPr lang="en-US" sz="4400" dirty="0"/>
              <a:t>The Online Business Holding Company</a:t>
            </a:r>
          </a:p>
        </p:txBody>
      </p:sp>
      <p:sp>
        <p:nvSpPr>
          <p:cNvPr id="6" name="Text Placeholder 5">
            <a:extLst>
              <a:ext uri="{FF2B5EF4-FFF2-40B4-BE49-F238E27FC236}">
                <a16:creationId xmlns:a16="http://schemas.microsoft.com/office/drawing/2014/main" id="{81C1EE3B-5AC5-65AE-FDEA-53335D400FF3}"/>
              </a:ext>
            </a:extLst>
          </p:cNvPr>
          <p:cNvSpPr>
            <a:spLocks noGrp="1"/>
          </p:cNvSpPr>
          <p:nvPr>
            <p:ph type="body" sz="quarter" idx="11"/>
          </p:nvPr>
        </p:nvSpPr>
        <p:spPr>
          <a:xfrm>
            <a:off x="334963" y="4069064"/>
            <a:ext cx="5761037" cy="738664"/>
          </a:xfrm>
        </p:spPr>
        <p:txBody>
          <a:bodyPr>
            <a:noAutofit/>
          </a:bodyPr>
          <a:lstStyle/>
          <a:p>
            <a:r>
              <a:rPr lang="en-US" dirty="0"/>
              <a:t>We Acquire and Scale </a:t>
            </a:r>
            <a:br>
              <a:rPr lang="en-US" dirty="0"/>
            </a:br>
            <a:r>
              <a:rPr lang="en-US" dirty="0"/>
              <a:t>Profitable Online Businesses</a:t>
            </a:r>
          </a:p>
        </p:txBody>
      </p:sp>
      <p:sp>
        <p:nvSpPr>
          <p:cNvPr id="7" name="Oval 6">
            <a:extLst>
              <a:ext uri="{FF2B5EF4-FFF2-40B4-BE49-F238E27FC236}">
                <a16:creationId xmlns:a16="http://schemas.microsoft.com/office/drawing/2014/main" id="{10A1C7B2-9977-F002-0816-33E19DD48334}"/>
              </a:ext>
            </a:extLst>
          </p:cNvPr>
          <p:cNvSpPr/>
          <p:nvPr/>
        </p:nvSpPr>
        <p:spPr>
          <a:xfrm>
            <a:off x="5642440" y="4161325"/>
            <a:ext cx="800100" cy="800100"/>
          </a:xfrm>
          <a:prstGeom prst="ellipse">
            <a:avLst/>
          </a:prstGeom>
          <a:noFill/>
          <a:ln w="889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37F9F1C-3051-75B9-63C3-2880504459BF}"/>
              </a:ext>
            </a:extLst>
          </p:cNvPr>
          <p:cNvSpPr/>
          <p:nvPr/>
        </p:nvSpPr>
        <p:spPr>
          <a:xfrm>
            <a:off x="10588261" y="908050"/>
            <a:ext cx="644060" cy="644060"/>
          </a:xfrm>
          <a:prstGeom prst="rect">
            <a:avLst/>
          </a:prstGeom>
          <a:noFill/>
          <a:ln w="889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B81F0C4-5C2B-00DF-1C37-B7F0DF5F5628}"/>
              </a:ext>
            </a:extLst>
          </p:cNvPr>
          <p:cNvSpPr txBox="1"/>
          <p:nvPr/>
        </p:nvSpPr>
        <p:spPr>
          <a:xfrm>
            <a:off x="6828313" y="3657600"/>
            <a:ext cx="4762004" cy="1384995"/>
          </a:xfrm>
          <a:prstGeom prst="rect">
            <a:avLst/>
          </a:prstGeom>
          <a:noFill/>
        </p:spPr>
        <p:txBody>
          <a:bodyPr wrap="square" rtlCol="0">
            <a:spAutoFit/>
          </a:bodyPr>
          <a:lstStyle/>
          <a:p>
            <a:r>
              <a:rPr lang="en-US" sz="2800" b="1" dirty="0">
                <a:solidFill>
                  <a:schemeClr val="bg1"/>
                </a:solidFill>
              </a:rPr>
              <a:t>Investor Presentation</a:t>
            </a:r>
          </a:p>
          <a:p>
            <a:endParaRPr lang="en-US" sz="2800" b="1" dirty="0">
              <a:solidFill>
                <a:schemeClr val="bg1"/>
              </a:solidFill>
            </a:endParaRPr>
          </a:p>
          <a:p>
            <a:r>
              <a:rPr lang="en-US" sz="2800" b="1" dirty="0">
                <a:solidFill>
                  <a:schemeClr val="bg1"/>
                </a:solidFill>
              </a:rPr>
              <a:t>May 2025</a:t>
            </a:r>
          </a:p>
        </p:txBody>
      </p:sp>
    </p:spTree>
    <p:extLst>
      <p:ext uri="{BB962C8B-B14F-4D97-AF65-F5344CB8AC3E}">
        <p14:creationId xmlns:p14="http://schemas.microsoft.com/office/powerpoint/2010/main" val="158896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ECCCD-FECE-D882-38AA-7F9A75D1620A}"/>
              </a:ext>
            </a:extLst>
          </p:cNvPr>
          <p:cNvSpPr>
            <a:spLocks noGrp="1"/>
          </p:cNvSpPr>
          <p:nvPr>
            <p:ph type="sldNum" sz="quarter" idx="4"/>
          </p:nvPr>
        </p:nvSpPr>
        <p:spPr/>
        <p:txBody>
          <a:bodyPr/>
          <a:lstStyle/>
          <a:p>
            <a:fld id="{D8225FCD-C8BD-0A44-9961-FB1CAAEE0F5D}" type="slidenum">
              <a:rPr lang="en-US" smtClean="0"/>
              <a:pPr/>
              <a:t>10</a:t>
            </a:fld>
            <a:endParaRPr lang="en-US" dirty="0"/>
          </a:p>
        </p:txBody>
      </p:sp>
      <p:sp>
        <p:nvSpPr>
          <p:cNvPr id="3" name="Text Placeholder 2">
            <a:extLst>
              <a:ext uri="{FF2B5EF4-FFF2-40B4-BE49-F238E27FC236}">
                <a16:creationId xmlns:a16="http://schemas.microsoft.com/office/drawing/2014/main" id="{77E8D624-1B5E-660C-C7DB-919F8A17ABF8}"/>
              </a:ext>
            </a:extLst>
          </p:cNvPr>
          <p:cNvSpPr>
            <a:spLocks noGrp="1"/>
          </p:cNvSpPr>
          <p:nvPr>
            <p:ph type="body" sz="quarter" idx="10"/>
          </p:nvPr>
        </p:nvSpPr>
        <p:spPr/>
        <p:txBody>
          <a:bodyPr/>
          <a:lstStyle/>
          <a:p>
            <a:r>
              <a:rPr lang="en-US" dirty="0"/>
              <a:t>Acquisition &amp; Growth Strategy</a:t>
            </a:r>
          </a:p>
        </p:txBody>
      </p:sp>
      <p:grpSp>
        <p:nvGrpSpPr>
          <p:cNvPr id="36" name="Group 35">
            <a:extLst>
              <a:ext uri="{FF2B5EF4-FFF2-40B4-BE49-F238E27FC236}">
                <a16:creationId xmlns:a16="http://schemas.microsoft.com/office/drawing/2014/main" id="{084F1006-E1F9-81AD-B428-FFED0481C0C0}"/>
              </a:ext>
            </a:extLst>
          </p:cNvPr>
          <p:cNvGrpSpPr/>
          <p:nvPr/>
        </p:nvGrpSpPr>
        <p:grpSpPr>
          <a:xfrm>
            <a:off x="6413519" y="2885243"/>
            <a:ext cx="5443520" cy="897141"/>
            <a:chOff x="6413519" y="2885243"/>
            <a:chExt cx="5443520" cy="897141"/>
          </a:xfrm>
        </p:grpSpPr>
        <p:pic>
          <p:nvPicPr>
            <p:cNvPr id="7" name="Picture 6" descr="A black background with blue and red text&#10;&#10;AI-generated content may be incorrect.">
              <a:extLst>
                <a:ext uri="{FF2B5EF4-FFF2-40B4-BE49-F238E27FC236}">
                  <a16:creationId xmlns:a16="http://schemas.microsoft.com/office/drawing/2014/main" id="{98CFDF02-2A61-7B8C-0847-922B973A2111}"/>
                </a:ext>
              </a:extLst>
            </p:cNvPr>
            <p:cNvPicPr>
              <a:picLocks noChangeAspect="1"/>
            </p:cNvPicPr>
            <p:nvPr/>
          </p:nvPicPr>
          <p:blipFill>
            <a:blip r:embed="rId2"/>
            <a:stretch>
              <a:fillRect/>
            </a:stretch>
          </p:blipFill>
          <p:spPr>
            <a:xfrm>
              <a:off x="6551707" y="3136648"/>
              <a:ext cx="1447898" cy="552810"/>
            </a:xfrm>
            <a:prstGeom prst="rect">
              <a:avLst/>
            </a:prstGeom>
          </p:spPr>
        </p:pic>
        <p:sp>
          <p:nvSpPr>
            <p:cNvPr id="8" name="Text Placeholder 5">
              <a:extLst>
                <a:ext uri="{FF2B5EF4-FFF2-40B4-BE49-F238E27FC236}">
                  <a16:creationId xmlns:a16="http://schemas.microsoft.com/office/drawing/2014/main" id="{7E99ECA7-D88B-C6C3-B65D-648CBF12931A}"/>
                </a:ext>
              </a:extLst>
            </p:cNvPr>
            <p:cNvSpPr txBox="1">
              <a:spLocks/>
            </p:cNvSpPr>
            <p:nvPr/>
          </p:nvSpPr>
          <p:spPr>
            <a:xfrm>
              <a:off x="8481060" y="3043720"/>
              <a:ext cx="3354702" cy="738664"/>
            </a:xfrm>
            <a:prstGeom prst="rect">
              <a:avLst/>
            </a:prstGeom>
          </p:spPr>
          <p:txBody>
            <a:bodyPr wrap="square" lIns="0" tIns="0" rIns="0" bIns="0">
              <a:sp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Aft>
                  <a:spcPts val="4200"/>
                </a:spcAft>
                <a:buNone/>
              </a:pPr>
              <a:r>
                <a:rPr lang="en-US" sz="1600" dirty="0">
                  <a:latin typeface="+mj-lt"/>
                </a:rPr>
                <a:t>Proofread Anywhere – Leading </a:t>
              </a:r>
              <a:br>
                <a:rPr lang="en-US" sz="1600" dirty="0">
                  <a:latin typeface="+mj-lt"/>
                </a:rPr>
              </a:br>
              <a:r>
                <a:rPr lang="en-US" sz="1600" dirty="0">
                  <a:latin typeface="+mj-lt"/>
                </a:rPr>
                <a:t>e-learning platform for proofreaders</a:t>
              </a:r>
            </a:p>
          </p:txBody>
        </p:sp>
        <p:cxnSp>
          <p:nvCxnSpPr>
            <p:cNvPr id="10" name="Straight Connector 9">
              <a:extLst>
                <a:ext uri="{FF2B5EF4-FFF2-40B4-BE49-F238E27FC236}">
                  <a16:creationId xmlns:a16="http://schemas.microsoft.com/office/drawing/2014/main" id="{16945D6E-3119-BB91-FFC1-2866E96025C5}"/>
                </a:ext>
              </a:extLst>
            </p:cNvPr>
            <p:cNvCxnSpPr/>
            <p:nvPr/>
          </p:nvCxnSpPr>
          <p:spPr>
            <a:xfrm>
              <a:off x="6413519" y="2885243"/>
              <a:ext cx="544352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9DBABA91-549A-216B-06EB-4F880284064E}"/>
              </a:ext>
            </a:extLst>
          </p:cNvPr>
          <p:cNvGrpSpPr/>
          <p:nvPr/>
        </p:nvGrpSpPr>
        <p:grpSpPr>
          <a:xfrm>
            <a:off x="6413519" y="4957967"/>
            <a:ext cx="5443520" cy="802742"/>
            <a:chOff x="6413519" y="4957967"/>
            <a:chExt cx="5443520" cy="802742"/>
          </a:xfrm>
        </p:grpSpPr>
        <p:cxnSp>
          <p:nvCxnSpPr>
            <p:cNvPr id="12" name="Straight Connector 11">
              <a:extLst>
                <a:ext uri="{FF2B5EF4-FFF2-40B4-BE49-F238E27FC236}">
                  <a16:creationId xmlns:a16="http://schemas.microsoft.com/office/drawing/2014/main" id="{C18155F7-E3A8-E86F-F663-FD6EDE5F0B01}"/>
                </a:ext>
              </a:extLst>
            </p:cNvPr>
            <p:cNvCxnSpPr/>
            <p:nvPr/>
          </p:nvCxnSpPr>
          <p:spPr>
            <a:xfrm>
              <a:off x="6413519" y="4957967"/>
              <a:ext cx="544352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5">
              <a:extLst>
                <a:ext uri="{FF2B5EF4-FFF2-40B4-BE49-F238E27FC236}">
                  <a16:creationId xmlns:a16="http://schemas.microsoft.com/office/drawing/2014/main" id="{543516F7-74C6-E13A-00E3-FC568E9D1E6E}"/>
                </a:ext>
              </a:extLst>
            </p:cNvPr>
            <p:cNvSpPr txBox="1">
              <a:spLocks/>
            </p:cNvSpPr>
            <p:nvPr/>
          </p:nvSpPr>
          <p:spPr>
            <a:xfrm>
              <a:off x="8481060" y="5268266"/>
              <a:ext cx="3354702" cy="492443"/>
            </a:xfrm>
            <a:prstGeom prst="rect">
              <a:avLst/>
            </a:prstGeom>
          </p:spPr>
          <p:txBody>
            <a:bodyPr wrap="square" lIns="0" tIns="0" rIns="0" bIns="0">
              <a:sp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Aft>
                  <a:spcPts val="4200"/>
                </a:spcAft>
                <a:buNone/>
              </a:pPr>
              <a:r>
                <a:rPr lang="en-US" sz="1600" dirty="0" err="1">
                  <a:latin typeface="+mj-lt"/>
                </a:rPr>
                <a:t>Contentellect</a:t>
              </a:r>
              <a:r>
                <a:rPr lang="en-US" sz="1600" dirty="0">
                  <a:latin typeface="+mj-lt"/>
                </a:rPr>
                <a:t> – Scalable content creation software for SMBs</a:t>
              </a:r>
            </a:p>
          </p:txBody>
        </p:sp>
        <p:pic>
          <p:nvPicPr>
            <p:cNvPr id="14" name="Picture 13" descr="A blue text on a black background&#10;&#10;AI-generated content may be incorrect.">
              <a:extLst>
                <a:ext uri="{FF2B5EF4-FFF2-40B4-BE49-F238E27FC236}">
                  <a16:creationId xmlns:a16="http://schemas.microsoft.com/office/drawing/2014/main" id="{3DA6BA40-48F6-6BF8-8152-8414439C1349}"/>
                </a:ext>
              </a:extLst>
            </p:cNvPr>
            <p:cNvPicPr>
              <a:picLocks noChangeAspect="1"/>
            </p:cNvPicPr>
            <p:nvPr/>
          </p:nvPicPr>
          <p:blipFill>
            <a:blip r:embed="rId4"/>
            <a:stretch>
              <a:fillRect/>
            </a:stretch>
          </p:blipFill>
          <p:spPr>
            <a:xfrm>
              <a:off x="6511356" y="5263091"/>
              <a:ext cx="1528600" cy="474670"/>
            </a:xfrm>
            <a:prstGeom prst="rect">
              <a:avLst/>
            </a:prstGeom>
          </p:spPr>
        </p:pic>
      </p:grpSp>
      <p:grpSp>
        <p:nvGrpSpPr>
          <p:cNvPr id="34" name="Group 33">
            <a:extLst>
              <a:ext uri="{FF2B5EF4-FFF2-40B4-BE49-F238E27FC236}">
                <a16:creationId xmlns:a16="http://schemas.microsoft.com/office/drawing/2014/main" id="{C0B099FE-34C6-6FC5-51EF-727DF4532B89}"/>
              </a:ext>
            </a:extLst>
          </p:cNvPr>
          <p:cNvGrpSpPr/>
          <p:nvPr/>
        </p:nvGrpSpPr>
        <p:grpSpPr>
          <a:xfrm>
            <a:off x="-1" y="1449388"/>
            <a:ext cx="6096001" cy="4500562"/>
            <a:chOff x="-1" y="1449388"/>
            <a:chExt cx="6096001" cy="4500562"/>
          </a:xfrm>
        </p:grpSpPr>
        <p:sp>
          <p:nvSpPr>
            <p:cNvPr id="15" name="Rectangle: Rounded Corners 14">
              <a:extLst>
                <a:ext uri="{FF2B5EF4-FFF2-40B4-BE49-F238E27FC236}">
                  <a16:creationId xmlns:a16="http://schemas.microsoft.com/office/drawing/2014/main" id="{3F283615-9246-7E0F-5604-FE73188D8F0E}"/>
                </a:ext>
              </a:extLst>
            </p:cNvPr>
            <p:cNvSpPr/>
            <p:nvPr/>
          </p:nvSpPr>
          <p:spPr>
            <a:xfrm>
              <a:off x="334963" y="1449388"/>
              <a:ext cx="5761037" cy="4500562"/>
            </a:xfrm>
            <a:prstGeom prst="roundRect">
              <a:avLst>
                <a:gd name="adj" fmla="val 927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Top Corners Rounded 15">
              <a:extLst>
                <a:ext uri="{FF2B5EF4-FFF2-40B4-BE49-F238E27FC236}">
                  <a16:creationId xmlns:a16="http://schemas.microsoft.com/office/drawing/2014/main" id="{5E19CD03-C90F-A20C-D166-FFBD8EFC1405}"/>
                </a:ext>
              </a:extLst>
            </p:cNvPr>
            <p:cNvSpPr/>
            <p:nvPr/>
          </p:nvSpPr>
          <p:spPr>
            <a:xfrm rot="5400000" flipH="1">
              <a:off x="1330440" y="537794"/>
              <a:ext cx="852323" cy="3513205"/>
            </a:xfrm>
            <a:prstGeom prst="round2SameRect">
              <a:avLst>
                <a:gd name="adj1" fmla="val 5000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ffectLst/>
                <a:ea typeface="Arial" panose="020B0604020202020204" pitchFamily="34" charset="0"/>
              </a:endParaRPr>
            </a:p>
          </p:txBody>
        </p:sp>
        <p:sp>
          <p:nvSpPr>
            <p:cNvPr id="17" name="Text Placeholder 4">
              <a:extLst>
                <a:ext uri="{FF2B5EF4-FFF2-40B4-BE49-F238E27FC236}">
                  <a16:creationId xmlns:a16="http://schemas.microsoft.com/office/drawing/2014/main" id="{65E0DAAC-EA1B-5087-FA14-6EEF209D8166}"/>
                </a:ext>
              </a:extLst>
            </p:cNvPr>
            <p:cNvSpPr txBox="1">
              <a:spLocks/>
            </p:cNvSpPr>
            <p:nvPr/>
          </p:nvSpPr>
          <p:spPr>
            <a:xfrm>
              <a:off x="639763" y="1943533"/>
              <a:ext cx="2952731" cy="701731"/>
            </a:xfrm>
            <a:prstGeom prst="rect">
              <a:avLst/>
            </a:prstGeom>
          </p:spPr>
          <p:txBody>
            <a:bodyPr wrap="none" lIns="0" tIns="0" rIns="0" bIns="0" anchor="ctr">
              <a:noAutofit/>
            </a:bodyP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nSpc>
                  <a:spcPct val="95000"/>
                </a:lnSpc>
                <a:spcBef>
                  <a:spcPts val="0"/>
                </a:spcBef>
              </a:pPr>
              <a:r>
                <a:rPr lang="en-US" sz="2000" b="1" dirty="0">
                  <a:solidFill>
                    <a:schemeClr val="bg1"/>
                  </a:solidFill>
                  <a:latin typeface="+mj-lt"/>
                </a:rPr>
                <a:t>What We Look for</a:t>
              </a:r>
              <a:br>
                <a:rPr lang="en-US" sz="2000" b="1" dirty="0">
                  <a:solidFill>
                    <a:schemeClr val="bg1"/>
                  </a:solidFill>
                  <a:latin typeface="+mj-lt"/>
                </a:rPr>
              </a:br>
              <a:r>
                <a:rPr lang="en-US" sz="2000" b="1" dirty="0">
                  <a:solidFill>
                    <a:schemeClr val="bg1"/>
                  </a:solidFill>
                  <a:latin typeface="+mj-lt"/>
                </a:rPr>
                <a:t>in Acquisitions:</a:t>
              </a:r>
            </a:p>
          </p:txBody>
        </p:sp>
        <p:sp>
          <p:nvSpPr>
            <p:cNvPr id="18" name="Text Placeholder 5">
              <a:extLst>
                <a:ext uri="{FF2B5EF4-FFF2-40B4-BE49-F238E27FC236}">
                  <a16:creationId xmlns:a16="http://schemas.microsoft.com/office/drawing/2014/main" id="{F193F68C-A407-BFCC-9D67-3947D64E568F}"/>
                </a:ext>
              </a:extLst>
            </p:cNvPr>
            <p:cNvSpPr txBox="1">
              <a:spLocks/>
            </p:cNvSpPr>
            <p:nvPr/>
          </p:nvSpPr>
          <p:spPr>
            <a:xfrm>
              <a:off x="639762" y="3025797"/>
              <a:ext cx="5072900" cy="2616101"/>
            </a:xfrm>
            <a:prstGeom prst="rect">
              <a:avLst/>
            </a:prstGeom>
          </p:spPr>
          <p:txBody>
            <a:bodyPr lIns="0" tIns="0" rIns="0" bIns="0">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261938" indent="-261938">
                <a:spcAft>
                  <a:spcPts val="1200"/>
                </a:spcAft>
                <a:buClr>
                  <a:schemeClr val="bg2"/>
                </a:buClr>
              </a:pPr>
              <a:r>
                <a:rPr lang="en-US" dirty="0">
                  <a:latin typeface="+mj-lt"/>
                </a:rPr>
                <a:t>Digital Product or Service-Based Businesses</a:t>
              </a:r>
            </a:p>
            <a:p>
              <a:pPr marL="261938" indent="-261938">
                <a:spcAft>
                  <a:spcPts val="1200"/>
                </a:spcAft>
                <a:buClr>
                  <a:schemeClr val="bg2"/>
                </a:buClr>
              </a:pPr>
              <a:r>
                <a:rPr lang="en-US" dirty="0">
                  <a:latin typeface="+mj-lt"/>
                </a:rPr>
                <a:t>Proven Track Record of Profitability</a:t>
              </a:r>
            </a:p>
            <a:p>
              <a:pPr marL="261938" indent="-261938">
                <a:spcAft>
                  <a:spcPts val="1200"/>
                </a:spcAft>
                <a:buClr>
                  <a:schemeClr val="bg2"/>
                </a:buClr>
              </a:pPr>
              <a:r>
                <a:rPr lang="en-US" dirty="0">
                  <a:latin typeface="+mj-lt"/>
                </a:rPr>
                <a:t>Growth Potential with Operational Efficiencies</a:t>
              </a:r>
            </a:p>
            <a:p>
              <a:pPr marL="261938" indent="-261938">
                <a:spcAft>
                  <a:spcPts val="1200"/>
                </a:spcAft>
                <a:buClr>
                  <a:schemeClr val="bg2"/>
                </a:buClr>
              </a:pPr>
              <a:r>
                <a:rPr lang="en-US" dirty="0">
                  <a:latin typeface="+mj-lt"/>
                </a:rPr>
                <a:t>Strong Brand Equity and Customer Retention</a:t>
              </a:r>
            </a:p>
          </p:txBody>
        </p:sp>
        <p:grpSp>
          <p:nvGrpSpPr>
            <p:cNvPr id="19" name="Group 18">
              <a:extLst>
                <a:ext uri="{FF2B5EF4-FFF2-40B4-BE49-F238E27FC236}">
                  <a16:creationId xmlns:a16="http://schemas.microsoft.com/office/drawing/2014/main" id="{D6E2299F-D8D9-F55E-4184-B68E75B181EE}"/>
                </a:ext>
              </a:extLst>
            </p:cNvPr>
            <p:cNvGrpSpPr/>
            <p:nvPr/>
          </p:nvGrpSpPr>
          <p:grpSpPr>
            <a:xfrm>
              <a:off x="3872693" y="1946215"/>
              <a:ext cx="771530" cy="771530"/>
              <a:chOff x="3872693" y="1946215"/>
              <a:chExt cx="771530" cy="771530"/>
            </a:xfrm>
          </p:grpSpPr>
          <p:grpSp>
            <p:nvGrpSpPr>
              <p:cNvPr id="20" name="Graphic 38">
                <a:extLst>
                  <a:ext uri="{FF2B5EF4-FFF2-40B4-BE49-F238E27FC236}">
                    <a16:creationId xmlns:a16="http://schemas.microsoft.com/office/drawing/2014/main" id="{90B8F097-65EF-A006-2557-74AADD774788}"/>
                  </a:ext>
                </a:extLst>
              </p:cNvPr>
              <p:cNvGrpSpPr/>
              <p:nvPr/>
            </p:nvGrpSpPr>
            <p:grpSpPr>
              <a:xfrm>
                <a:off x="4161521" y="2178939"/>
                <a:ext cx="120570" cy="245257"/>
                <a:chOff x="4148493" y="2167951"/>
                <a:chExt cx="112103" cy="228035"/>
              </a:xfrm>
              <a:noFill/>
            </p:grpSpPr>
            <p:sp>
              <p:nvSpPr>
                <p:cNvPr id="30" name="Freeform: Shape 29">
                  <a:extLst>
                    <a:ext uri="{FF2B5EF4-FFF2-40B4-BE49-F238E27FC236}">
                      <a16:creationId xmlns:a16="http://schemas.microsoft.com/office/drawing/2014/main" id="{14C724F3-A5B5-61F0-3DDF-504756926AB5}"/>
                    </a:ext>
                  </a:extLst>
                </p:cNvPr>
                <p:cNvSpPr/>
                <p:nvPr/>
              </p:nvSpPr>
              <p:spPr>
                <a:xfrm>
                  <a:off x="4148493" y="2195641"/>
                  <a:ext cx="112103" cy="172647"/>
                </a:xfrm>
                <a:custGeom>
                  <a:avLst/>
                  <a:gdLst>
                    <a:gd name="connsiteX0" fmla="*/ 106383 w 112103"/>
                    <a:gd name="connsiteY0" fmla="*/ 17747 h 172647"/>
                    <a:gd name="connsiteX1" fmla="*/ 38874 w 112103"/>
                    <a:gd name="connsiteY1" fmla="*/ 2715 h 172647"/>
                    <a:gd name="connsiteX2" fmla="*/ 24914 w 112103"/>
                    <a:gd name="connsiteY2" fmla="*/ 67322 h 172647"/>
                    <a:gd name="connsiteX3" fmla="*/ 75144 w 112103"/>
                    <a:gd name="connsiteY3" fmla="*/ 87682 h 172647"/>
                    <a:gd name="connsiteX4" fmla="*/ 60156 w 112103"/>
                    <a:gd name="connsiteY4" fmla="*/ 172648 h 172647"/>
                    <a:gd name="connsiteX5" fmla="*/ 0 w 112103"/>
                    <a:gd name="connsiteY5" fmla="*/ 147049 h 17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03" h="172647">
                      <a:moveTo>
                        <a:pt x="106383" y="17747"/>
                      </a:moveTo>
                      <a:cubicBezTo>
                        <a:pt x="106383" y="17747"/>
                        <a:pt x="75397" y="-8298"/>
                        <a:pt x="38874" y="2715"/>
                      </a:cubicBezTo>
                      <a:cubicBezTo>
                        <a:pt x="5328" y="12821"/>
                        <a:pt x="640" y="51501"/>
                        <a:pt x="24914" y="67322"/>
                      </a:cubicBezTo>
                      <a:cubicBezTo>
                        <a:pt x="24914" y="67322"/>
                        <a:pt x="48726" y="77948"/>
                        <a:pt x="75144" y="87682"/>
                      </a:cubicBezTo>
                      <a:cubicBezTo>
                        <a:pt x="138723" y="111137"/>
                        <a:pt x="111339" y="172648"/>
                        <a:pt x="60156" y="172648"/>
                      </a:cubicBezTo>
                      <a:cubicBezTo>
                        <a:pt x="34528" y="172648"/>
                        <a:pt x="13008" y="161426"/>
                        <a:pt x="0" y="147049"/>
                      </a:cubicBezTo>
                    </a:path>
                  </a:pathLst>
                </a:custGeom>
                <a:noFill/>
                <a:ln w="50800" cap="rnd">
                  <a:solidFill>
                    <a:schemeClr val="tx2"/>
                  </a:solidFill>
                  <a:prstDash val="solid"/>
                  <a:round/>
                </a:ln>
              </p:spPr>
              <p:txBody>
                <a:bodyPr rtlCol="0" anchor="ctr"/>
                <a:lstStyle/>
                <a:p>
                  <a:endParaRPr lang="en-US"/>
                </a:p>
              </p:txBody>
            </p:sp>
            <p:sp>
              <p:nvSpPr>
                <p:cNvPr id="31" name="Freeform: Shape 30">
                  <a:extLst>
                    <a:ext uri="{FF2B5EF4-FFF2-40B4-BE49-F238E27FC236}">
                      <a16:creationId xmlns:a16="http://schemas.microsoft.com/office/drawing/2014/main" id="{AE189DF8-1C38-465D-7A7D-A03527AC0A6C}"/>
                    </a:ext>
                  </a:extLst>
                </p:cNvPr>
                <p:cNvSpPr/>
                <p:nvPr/>
              </p:nvSpPr>
              <p:spPr>
                <a:xfrm>
                  <a:off x="4204527" y="2167951"/>
                  <a:ext cx="1488" cy="22607"/>
                </a:xfrm>
                <a:custGeom>
                  <a:avLst/>
                  <a:gdLst>
                    <a:gd name="connsiteX0" fmla="*/ 0 w 1488"/>
                    <a:gd name="connsiteY0" fmla="*/ 0 h 22607"/>
                    <a:gd name="connsiteX1" fmla="*/ 0 w 1488"/>
                    <a:gd name="connsiteY1" fmla="*/ 22607 h 22607"/>
                  </a:gdLst>
                  <a:ahLst/>
                  <a:cxnLst>
                    <a:cxn ang="0">
                      <a:pos x="connsiteX0" y="connsiteY0"/>
                    </a:cxn>
                    <a:cxn ang="0">
                      <a:pos x="connsiteX1" y="connsiteY1"/>
                    </a:cxn>
                  </a:cxnLst>
                  <a:rect l="l" t="t" r="r" b="b"/>
                  <a:pathLst>
                    <a:path w="1488" h="22607">
                      <a:moveTo>
                        <a:pt x="0" y="0"/>
                      </a:moveTo>
                      <a:lnTo>
                        <a:pt x="0" y="22607"/>
                      </a:lnTo>
                    </a:path>
                  </a:pathLst>
                </a:custGeom>
                <a:ln w="50800" cap="rnd">
                  <a:solidFill>
                    <a:schemeClr val="tx2"/>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2E00E3CA-9370-46DA-C629-EFCE1C66D987}"/>
                    </a:ext>
                  </a:extLst>
                </p:cNvPr>
                <p:cNvSpPr/>
                <p:nvPr/>
              </p:nvSpPr>
              <p:spPr>
                <a:xfrm>
                  <a:off x="4204527" y="2373379"/>
                  <a:ext cx="1488" cy="22607"/>
                </a:xfrm>
                <a:custGeom>
                  <a:avLst/>
                  <a:gdLst>
                    <a:gd name="connsiteX0" fmla="*/ 0 w 1488"/>
                    <a:gd name="connsiteY0" fmla="*/ 22607 h 22607"/>
                    <a:gd name="connsiteX1" fmla="*/ 0 w 1488"/>
                    <a:gd name="connsiteY1" fmla="*/ 0 h 22607"/>
                  </a:gdLst>
                  <a:ahLst/>
                  <a:cxnLst>
                    <a:cxn ang="0">
                      <a:pos x="connsiteX0" y="connsiteY0"/>
                    </a:cxn>
                    <a:cxn ang="0">
                      <a:pos x="connsiteX1" y="connsiteY1"/>
                    </a:cxn>
                  </a:cxnLst>
                  <a:rect l="l" t="t" r="r" b="b"/>
                  <a:pathLst>
                    <a:path w="1488" h="22607">
                      <a:moveTo>
                        <a:pt x="0" y="22607"/>
                      </a:moveTo>
                      <a:lnTo>
                        <a:pt x="0" y="0"/>
                      </a:lnTo>
                    </a:path>
                  </a:pathLst>
                </a:custGeom>
                <a:ln w="50800" cap="rnd">
                  <a:solidFill>
                    <a:schemeClr val="tx2"/>
                  </a:solidFill>
                  <a:prstDash val="solid"/>
                  <a:round/>
                </a:ln>
              </p:spPr>
              <p:txBody>
                <a:bodyPr rtlCol="0" anchor="ctr"/>
                <a:lstStyle/>
                <a:p>
                  <a:endParaRPr lang="en-US"/>
                </a:p>
              </p:txBody>
            </p:sp>
          </p:grpSp>
          <p:grpSp>
            <p:nvGrpSpPr>
              <p:cNvPr id="21" name="Graphic 38">
                <a:extLst>
                  <a:ext uri="{FF2B5EF4-FFF2-40B4-BE49-F238E27FC236}">
                    <a16:creationId xmlns:a16="http://schemas.microsoft.com/office/drawing/2014/main" id="{1A2ABCB6-B94D-5E5E-E40A-D2F21F2F9E1F}"/>
                  </a:ext>
                </a:extLst>
              </p:cNvPr>
              <p:cNvGrpSpPr/>
              <p:nvPr/>
            </p:nvGrpSpPr>
            <p:grpSpPr>
              <a:xfrm>
                <a:off x="3872693" y="1946215"/>
                <a:ext cx="698188" cy="591214"/>
                <a:chOff x="3879947" y="1951569"/>
                <a:chExt cx="649160" cy="549698"/>
              </a:xfrm>
              <a:noFill/>
            </p:grpSpPr>
            <p:sp>
              <p:nvSpPr>
                <p:cNvPr id="27" name="Freeform: Shape 26">
                  <a:extLst>
                    <a:ext uri="{FF2B5EF4-FFF2-40B4-BE49-F238E27FC236}">
                      <a16:creationId xmlns:a16="http://schemas.microsoft.com/office/drawing/2014/main" id="{76ED2D84-D9BD-D5DE-68C4-FF9B54BC4833}"/>
                    </a:ext>
                  </a:extLst>
                </p:cNvPr>
                <p:cNvSpPr/>
                <p:nvPr/>
              </p:nvSpPr>
              <p:spPr>
                <a:xfrm>
                  <a:off x="3967011" y="2187283"/>
                  <a:ext cx="316186" cy="313983"/>
                </a:xfrm>
                <a:custGeom>
                  <a:avLst/>
                  <a:gdLst>
                    <a:gd name="connsiteX0" fmla="*/ 0 w 316186"/>
                    <a:gd name="connsiteY0" fmla="*/ 0 h 313983"/>
                    <a:gd name="connsiteX1" fmla="*/ 0 w 316186"/>
                    <a:gd name="connsiteY1" fmla="*/ 313984 h 313983"/>
                    <a:gd name="connsiteX2" fmla="*/ 316186 w 316186"/>
                    <a:gd name="connsiteY2" fmla="*/ 313984 h 313983"/>
                  </a:gdLst>
                  <a:ahLst/>
                  <a:cxnLst>
                    <a:cxn ang="0">
                      <a:pos x="connsiteX0" y="connsiteY0"/>
                    </a:cxn>
                    <a:cxn ang="0">
                      <a:pos x="connsiteX1" y="connsiteY1"/>
                    </a:cxn>
                    <a:cxn ang="0">
                      <a:pos x="connsiteX2" y="connsiteY2"/>
                    </a:cxn>
                  </a:cxnLst>
                  <a:rect l="l" t="t" r="r" b="b"/>
                  <a:pathLst>
                    <a:path w="316186" h="313983">
                      <a:moveTo>
                        <a:pt x="0" y="0"/>
                      </a:moveTo>
                      <a:lnTo>
                        <a:pt x="0" y="313984"/>
                      </a:lnTo>
                      <a:lnTo>
                        <a:pt x="316186" y="313984"/>
                      </a:lnTo>
                    </a:path>
                  </a:pathLst>
                </a:custGeom>
                <a:noFill/>
                <a:ln w="50800" cap="rnd">
                  <a:solidFill>
                    <a:schemeClr val="tx2"/>
                  </a:solidFill>
                  <a:prstDash val="solid"/>
                  <a:round/>
                </a:ln>
              </p:spPr>
              <p:txBody>
                <a:bodyPr rtlCol="0" anchor="ctr"/>
                <a:lstStyle/>
                <a:p>
                  <a:endParaRPr lang="en-US"/>
                </a:p>
              </p:txBody>
            </p:sp>
            <p:sp>
              <p:nvSpPr>
                <p:cNvPr id="28" name="Freeform: Shape 27">
                  <a:extLst>
                    <a:ext uri="{FF2B5EF4-FFF2-40B4-BE49-F238E27FC236}">
                      <a16:creationId xmlns:a16="http://schemas.microsoft.com/office/drawing/2014/main" id="{DB28B671-F057-E746-5703-C2D1312F3E1B}"/>
                    </a:ext>
                  </a:extLst>
                </p:cNvPr>
                <p:cNvSpPr/>
                <p:nvPr/>
              </p:nvSpPr>
              <p:spPr>
                <a:xfrm>
                  <a:off x="4442057" y="2187283"/>
                  <a:ext cx="1488" cy="166196"/>
                </a:xfrm>
                <a:custGeom>
                  <a:avLst/>
                  <a:gdLst>
                    <a:gd name="connsiteX0" fmla="*/ 0 w 1488"/>
                    <a:gd name="connsiteY0" fmla="*/ 166197 h 166196"/>
                    <a:gd name="connsiteX1" fmla="*/ 0 w 1488"/>
                    <a:gd name="connsiteY1" fmla="*/ 0 h 166196"/>
                  </a:gdLst>
                  <a:ahLst/>
                  <a:cxnLst>
                    <a:cxn ang="0">
                      <a:pos x="connsiteX0" y="connsiteY0"/>
                    </a:cxn>
                    <a:cxn ang="0">
                      <a:pos x="connsiteX1" y="connsiteY1"/>
                    </a:cxn>
                  </a:cxnLst>
                  <a:rect l="l" t="t" r="r" b="b"/>
                  <a:pathLst>
                    <a:path w="1488" h="166196">
                      <a:moveTo>
                        <a:pt x="0" y="166197"/>
                      </a:moveTo>
                      <a:lnTo>
                        <a:pt x="0" y="0"/>
                      </a:lnTo>
                    </a:path>
                  </a:pathLst>
                </a:custGeom>
                <a:ln w="50800" cap="rnd">
                  <a:solidFill>
                    <a:schemeClr val="tx2"/>
                  </a:solidFill>
                  <a:prstDash val="solid"/>
                  <a:round/>
                </a:ln>
              </p:spPr>
              <p:txBody>
                <a:bodyPr rtlCol="0" anchor="ctr"/>
                <a:lstStyle/>
                <a:p>
                  <a:endParaRPr lang="en-US"/>
                </a:p>
              </p:txBody>
            </p:sp>
            <p:sp>
              <p:nvSpPr>
                <p:cNvPr id="29" name="Freeform: Shape 28">
                  <a:extLst>
                    <a:ext uri="{FF2B5EF4-FFF2-40B4-BE49-F238E27FC236}">
                      <a16:creationId xmlns:a16="http://schemas.microsoft.com/office/drawing/2014/main" id="{36B14BEF-4267-4AF5-2474-7DC3C519A19C}"/>
                    </a:ext>
                  </a:extLst>
                </p:cNvPr>
                <p:cNvSpPr/>
                <p:nvPr/>
              </p:nvSpPr>
              <p:spPr>
                <a:xfrm>
                  <a:off x="3879947" y="1951569"/>
                  <a:ext cx="649160" cy="258604"/>
                </a:xfrm>
                <a:custGeom>
                  <a:avLst/>
                  <a:gdLst>
                    <a:gd name="connsiteX0" fmla="*/ 607473 w 649160"/>
                    <a:gd name="connsiteY0" fmla="*/ 258604 h 258604"/>
                    <a:gd name="connsiteX1" fmla="*/ 324580 w 649160"/>
                    <a:gd name="connsiteY1" fmla="*/ 100980 h 258604"/>
                    <a:gd name="connsiteX2" fmla="*/ 41687 w 649160"/>
                    <a:gd name="connsiteY2" fmla="*/ 258604 h 258604"/>
                    <a:gd name="connsiteX3" fmla="*/ 0 w 649160"/>
                    <a:gd name="connsiteY3" fmla="*/ 179636 h 258604"/>
                    <a:gd name="connsiteX4" fmla="*/ 324580 w 649160"/>
                    <a:gd name="connsiteY4" fmla="*/ 0 h 258604"/>
                    <a:gd name="connsiteX5" fmla="*/ 649160 w 649160"/>
                    <a:gd name="connsiteY5" fmla="*/ 179636 h 258604"/>
                    <a:gd name="connsiteX6" fmla="*/ 607473 w 649160"/>
                    <a:gd name="connsiteY6" fmla="*/ 258604 h 25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160" h="258604">
                      <a:moveTo>
                        <a:pt x="607473" y="258604"/>
                      </a:moveTo>
                      <a:lnTo>
                        <a:pt x="324580" y="100980"/>
                      </a:lnTo>
                      <a:lnTo>
                        <a:pt x="41687" y="258604"/>
                      </a:lnTo>
                      <a:lnTo>
                        <a:pt x="0" y="179636"/>
                      </a:lnTo>
                      <a:lnTo>
                        <a:pt x="324580" y="0"/>
                      </a:lnTo>
                      <a:lnTo>
                        <a:pt x="649160" y="179636"/>
                      </a:lnTo>
                      <a:lnTo>
                        <a:pt x="607473" y="258604"/>
                      </a:lnTo>
                      <a:close/>
                    </a:path>
                  </a:pathLst>
                </a:custGeom>
                <a:noFill/>
                <a:ln w="50800" cap="rnd">
                  <a:solidFill>
                    <a:schemeClr val="tx2"/>
                  </a:solidFill>
                  <a:prstDash val="solid"/>
                  <a:round/>
                </a:ln>
              </p:spPr>
              <p:txBody>
                <a:bodyPr rtlCol="0" anchor="ctr"/>
                <a:lstStyle/>
                <a:p>
                  <a:endParaRPr lang="en-US"/>
                </a:p>
              </p:txBody>
            </p:sp>
          </p:grpSp>
          <p:grpSp>
            <p:nvGrpSpPr>
              <p:cNvPr id="22" name="Graphic 38">
                <a:extLst>
                  <a:ext uri="{FF2B5EF4-FFF2-40B4-BE49-F238E27FC236}">
                    <a16:creationId xmlns:a16="http://schemas.microsoft.com/office/drawing/2014/main" id="{64474A01-4885-76E2-D3AF-DD652E88A225}"/>
                  </a:ext>
                </a:extLst>
              </p:cNvPr>
              <p:cNvGrpSpPr/>
              <p:nvPr/>
            </p:nvGrpSpPr>
            <p:grpSpPr>
              <a:xfrm>
                <a:off x="4309456" y="2382978"/>
                <a:ext cx="334767" cy="334767"/>
                <a:chOff x="4286040" y="2357662"/>
                <a:chExt cx="311259" cy="311259"/>
              </a:xfrm>
              <a:noFill/>
            </p:grpSpPr>
            <p:sp>
              <p:nvSpPr>
                <p:cNvPr id="25" name="Freeform: Shape 24">
                  <a:extLst>
                    <a:ext uri="{FF2B5EF4-FFF2-40B4-BE49-F238E27FC236}">
                      <a16:creationId xmlns:a16="http://schemas.microsoft.com/office/drawing/2014/main" id="{985438A2-7FC1-A67D-561E-1B90564A1436}"/>
                    </a:ext>
                  </a:extLst>
                </p:cNvPr>
                <p:cNvSpPr/>
                <p:nvPr/>
              </p:nvSpPr>
              <p:spPr>
                <a:xfrm>
                  <a:off x="4286040" y="2357662"/>
                  <a:ext cx="311259" cy="311259"/>
                </a:xfrm>
                <a:custGeom>
                  <a:avLst/>
                  <a:gdLst>
                    <a:gd name="connsiteX0" fmla="*/ 311260 w 311259"/>
                    <a:gd name="connsiteY0" fmla="*/ 155630 h 311259"/>
                    <a:gd name="connsiteX1" fmla="*/ 155630 w 311259"/>
                    <a:gd name="connsiteY1" fmla="*/ 311260 h 311259"/>
                    <a:gd name="connsiteX2" fmla="*/ 0 w 311259"/>
                    <a:gd name="connsiteY2" fmla="*/ 155630 h 311259"/>
                    <a:gd name="connsiteX3" fmla="*/ 155630 w 311259"/>
                    <a:gd name="connsiteY3" fmla="*/ 0 h 311259"/>
                    <a:gd name="connsiteX4" fmla="*/ 311260 w 311259"/>
                    <a:gd name="connsiteY4" fmla="*/ 155630 h 311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59" h="311259">
                      <a:moveTo>
                        <a:pt x="311260" y="155630"/>
                      </a:moveTo>
                      <a:cubicBezTo>
                        <a:pt x="311260" y="241582"/>
                        <a:pt x="241582" y="311260"/>
                        <a:pt x="155630" y="311260"/>
                      </a:cubicBezTo>
                      <a:cubicBezTo>
                        <a:pt x="69678" y="311260"/>
                        <a:pt x="0" y="241582"/>
                        <a:pt x="0" y="155630"/>
                      </a:cubicBezTo>
                      <a:cubicBezTo>
                        <a:pt x="0" y="69678"/>
                        <a:pt x="69678" y="0"/>
                        <a:pt x="155630" y="0"/>
                      </a:cubicBezTo>
                      <a:cubicBezTo>
                        <a:pt x="241582" y="0"/>
                        <a:pt x="311260" y="69678"/>
                        <a:pt x="311260" y="155630"/>
                      </a:cubicBezTo>
                      <a:close/>
                    </a:path>
                  </a:pathLst>
                </a:custGeom>
                <a:noFill/>
                <a:ln w="50800" cap="rnd">
                  <a:solidFill>
                    <a:schemeClr val="bg2"/>
                  </a:solidFill>
                  <a:prstDash val="solid"/>
                  <a:round/>
                </a:ln>
              </p:spPr>
              <p:txBody>
                <a:bodyPr rtlCol="0" anchor="ctr"/>
                <a:lstStyle/>
                <a:p>
                  <a:endParaRPr lang="en-US"/>
                </a:p>
              </p:txBody>
            </p:sp>
            <p:sp>
              <p:nvSpPr>
                <p:cNvPr id="26" name="Freeform: Shape 25">
                  <a:extLst>
                    <a:ext uri="{FF2B5EF4-FFF2-40B4-BE49-F238E27FC236}">
                      <a16:creationId xmlns:a16="http://schemas.microsoft.com/office/drawing/2014/main" id="{5DF22420-A884-5B68-ECCC-D587F3E452EF}"/>
                    </a:ext>
                  </a:extLst>
                </p:cNvPr>
                <p:cNvSpPr/>
                <p:nvPr/>
              </p:nvSpPr>
              <p:spPr>
                <a:xfrm>
                  <a:off x="4394759" y="2466381"/>
                  <a:ext cx="93821" cy="93821"/>
                </a:xfrm>
                <a:custGeom>
                  <a:avLst/>
                  <a:gdLst>
                    <a:gd name="connsiteX0" fmla="*/ 93822 w 93821"/>
                    <a:gd name="connsiteY0" fmla="*/ 0 h 93821"/>
                    <a:gd name="connsiteX1" fmla="*/ 0 w 93821"/>
                    <a:gd name="connsiteY1" fmla="*/ 93822 h 93821"/>
                  </a:gdLst>
                  <a:ahLst/>
                  <a:cxnLst>
                    <a:cxn ang="0">
                      <a:pos x="connsiteX0" y="connsiteY0"/>
                    </a:cxn>
                    <a:cxn ang="0">
                      <a:pos x="connsiteX1" y="connsiteY1"/>
                    </a:cxn>
                  </a:cxnLst>
                  <a:rect l="l" t="t" r="r" b="b"/>
                  <a:pathLst>
                    <a:path w="93821" h="93821">
                      <a:moveTo>
                        <a:pt x="93822" y="0"/>
                      </a:moveTo>
                      <a:lnTo>
                        <a:pt x="0" y="93822"/>
                      </a:lnTo>
                    </a:path>
                  </a:pathLst>
                </a:custGeom>
                <a:ln w="50800" cap="rnd">
                  <a:solidFill>
                    <a:schemeClr val="bg2"/>
                  </a:solidFill>
                  <a:prstDash val="solid"/>
                  <a:round/>
                </a:ln>
              </p:spPr>
              <p:txBody>
                <a:bodyPr rtlCol="0" anchor="ctr"/>
                <a:lstStyle/>
                <a:p>
                  <a:endParaRPr lang="en-US"/>
                </a:p>
              </p:txBody>
            </p:sp>
          </p:grpSp>
          <p:sp>
            <p:nvSpPr>
              <p:cNvPr id="23" name="Oval 22">
                <a:extLst>
                  <a:ext uri="{FF2B5EF4-FFF2-40B4-BE49-F238E27FC236}">
                    <a16:creationId xmlns:a16="http://schemas.microsoft.com/office/drawing/2014/main" id="{FD8E6071-4053-7040-1416-E68441EF38BB}"/>
                  </a:ext>
                </a:extLst>
              </p:cNvPr>
              <p:cNvSpPr/>
              <p:nvPr/>
            </p:nvSpPr>
            <p:spPr>
              <a:xfrm>
                <a:off x="4394709" y="2467765"/>
                <a:ext cx="63518" cy="6351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F30B730-4F26-C825-AB3F-89B65E0BF174}"/>
                  </a:ext>
                </a:extLst>
              </p:cNvPr>
              <p:cNvSpPr/>
              <p:nvPr/>
            </p:nvSpPr>
            <p:spPr>
              <a:xfrm>
                <a:off x="4499714" y="2571241"/>
                <a:ext cx="63518" cy="6351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6" name="Group 45">
            <a:extLst>
              <a:ext uri="{FF2B5EF4-FFF2-40B4-BE49-F238E27FC236}">
                <a16:creationId xmlns:a16="http://schemas.microsoft.com/office/drawing/2014/main" id="{C1599B08-5110-C733-0B82-E7B43131F2E8}"/>
              </a:ext>
            </a:extLst>
          </p:cNvPr>
          <p:cNvGrpSpPr/>
          <p:nvPr/>
        </p:nvGrpSpPr>
        <p:grpSpPr>
          <a:xfrm>
            <a:off x="6375417" y="1449389"/>
            <a:ext cx="5481622" cy="1213583"/>
            <a:chOff x="6375417" y="1449389"/>
            <a:chExt cx="5481622" cy="1213583"/>
          </a:xfrm>
        </p:grpSpPr>
        <p:grpSp>
          <p:nvGrpSpPr>
            <p:cNvPr id="35" name="Group 34">
              <a:extLst>
                <a:ext uri="{FF2B5EF4-FFF2-40B4-BE49-F238E27FC236}">
                  <a16:creationId xmlns:a16="http://schemas.microsoft.com/office/drawing/2014/main" id="{BE00F207-4381-3949-BF06-B0E74BDEC955}"/>
                </a:ext>
              </a:extLst>
            </p:cNvPr>
            <p:cNvGrpSpPr/>
            <p:nvPr/>
          </p:nvGrpSpPr>
          <p:grpSpPr>
            <a:xfrm>
              <a:off x="6375417" y="1449389"/>
              <a:ext cx="5481622" cy="1213583"/>
              <a:chOff x="6375417" y="1449389"/>
              <a:chExt cx="5481622" cy="1213583"/>
            </a:xfrm>
          </p:grpSpPr>
          <p:sp>
            <p:nvSpPr>
              <p:cNvPr id="4" name="Rectangle: Rounded Corners 3">
                <a:extLst>
                  <a:ext uri="{FF2B5EF4-FFF2-40B4-BE49-F238E27FC236}">
                    <a16:creationId xmlns:a16="http://schemas.microsoft.com/office/drawing/2014/main" id="{9D3E82CB-606C-39FA-D911-4C35C3957FDC}"/>
                  </a:ext>
                </a:extLst>
              </p:cNvPr>
              <p:cNvSpPr/>
              <p:nvPr/>
            </p:nvSpPr>
            <p:spPr>
              <a:xfrm>
                <a:off x="6375417" y="1449389"/>
                <a:ext cx="5481622" cy="481011"/>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mj-lt"/>
                  </a:rPr>
                  <a:t>Recent Acquisitions:</a:t>
                </a:r>
              </a:p>
            </p:txBody>
          </p:sp>
          <p:sp>
            <p:nvSpPr>
              <p:cNvPr id="5" name="Text Placeholder 5">
                <a:extLst>
                  <a:ext uri="{FF2B5EF4-FFF2-40B4-BE49-F238E27FC236}">
                    <a16:creationId xmlns:a16="http://schemas.microsoft.com/office/drawing/2014/main" id="{145AAC01-E628-FCBB-A008-C48EAF4BB4A6}"/>
                  </a:ext>
                </a:extLst>
              </p:cNvPr>
              <p:cNvSpPr txBox="1">
                <a:spLocks/>
              </p:cNvSpPr>
              <p:nvPr/>
            </p:nvSpPr>
            <p:spPr>
              <a:xfrm>
                <a:off x="8481060" y="2170529"/>
                <a:ext cx="3354702" cy="492443"/>
              </a:xfrm>
              <a:prstGeom prst="rect">
                <a:avLst/>
              </a:prstGeom>
            </p:spPr>
            <p:txBody>
              <a:bodyPr wrap="square" lIns="0" tIns="0" rIns="0" bIns="0">
                <a:sp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Aft>
                    <a:spcPts val="4200"/>
                  </a:spcAft>
                  <a:buNone/>
                </a:pPr>
                <a:r>
                  <a:rPr lang="en-US" sz="1600" dirty="0" err="1">
                    <a:latin typeface="+mj-lt"/>
                  </a:rPr>
                  <a:t>RevenueZen</a:t>
                </a:r>
                <a:r>
                  <a:rPr lang="en-US" sz="1600" dirty="0">
                    <a:latin typeface="+mj-lt"/>
                  </a:rPr>
                  <a:t>– Provider of SEO services and content marketing</a:t>
                </a:r>
              </a:p>
            </p:txBody>
          </p:sp>
        </p:grpSp>
        <p:pic>
          <p:nvPicPr>
            <p:cNvPr id="44" name="Picture 43" descr="A black background with blue letters&#10;&#10;AI-generated content may be incorrect.">
              <a:extLst>
                <a:ext uri="{FF2B5EF4-FFF2-40B4-BE49-F238E27FC236}">
                  <a16:creationId xmlns:a16="http://schemas.microsoft.com/office/drawing/2014/main" id="{423BC1E3-2092-5079-E734-323BAB88C009}"/>
                </a:ext>
              </a:extLst>
            </p:cNvPr>
            <p:cNvPicPr>
              <a:picLocks noChangeAspect="1"/>
            </p:cNvPicPr>
            <p:nvPr/>
          </p:nvPicPr>
          <p:blipFill>
            <a:blip r:embed="rId5"/>
            <a:stretch>
              <a:fillRect/>
            </a:stretch>
          </p:blipFill>
          <p:spPr>
            <a:xfrm>
              <a:off x="6483875" y="2313185"/>
              <a:ext cx="1783826" cy="265074"/>
            </a:xfrm>
            <a:prstGeom prst="rect">
              <a:avLst/>
            </a:prstGeom>
          </p:spPr>
        </p:pic>
      </p:grpSp>
      <p:grpSp>
        <p:nvGrpSpPr>
          <p:cNvPr id="51" name="Group 50">
            <a:extLst>
              <a:ext uri="{FF2B5EF4-FFF2-40B4-BE49-F238E27FC236}">
                <a16:creationId xmlns:a16="http://schemas.microsoft.com/office/drawing/2014/main" id="{167D89F7-88CF-A9BE-E9EB-D45B6D7CAD90}"/>
              </a:ext>
            </a:extLst>
          </p:cNvPr>
          <p:cNvGrpSpPr/>
          <p:nvPr/>
        </p:nvGrpSpPr>
        <p:grpSpPr>
          <a:xfrm>
            <a:off x="6413519" y="3940862"/>
            <a:ext cx="5443520" cy="783788"/>
            <a:chOff x="6413519" y="3940862"/>
            <a:chExt cx="5443520" cy="783788"/>
          </a:xfrm>
        </p:grpSpPr>
        <p:grpSp>
          <p:nvGrpSpPr>
            <p:cNvPr id="37" name="Group 36">
              <a:extLst>
                <a:ext uri="{FF2B5EF4-FFF2-40B4-BE49-F238E27FC236}">
                  <a16:creationId xmlns:a16="http://schemas.microsoft.com/office/drawing/2014/main" id="{F9085540-3040-208F-AA50-B9EE9BA0EE53}"/>
                </a:ext>
              </a:extLst>
            </p:cNvPr>
            <p:cNvGrpSpPr/>
            <p:nvPr/>
          </p:nvGrpSpPr>
          <p:grpSpPr>
            <a:xfrm>
              <a:off x="6413519" y="3940862"/>
              <a:ext cx="5443520" cy="783788"/>
              <a:chOff x="6413519" y="3940862"/>
              <a:chExt cx="5443520" cy="783788"/>
            </a:xfrm>
          </p:grpSpPr>
          <p:sp>
            <p:nvSpPr>
              <p:cNvPr id="9" name="Text Placeholder 5">
                <a:extLst>
                  <a:ext uri="{FF2B5EF4-FFF2-40B4-BE49-F238E27FC236}">
                    <a16:creationId xmlns:a16="http://schemas.microsoft.com/office/drawing/2014/main" id="{A23CF07B-83B4-451B-E0F6-5639DA754827}"/>
                  </a:ext>
                </a:extLst>
              </p:cNvPr>
              <p:cNvSpPr txBox="1">
                <a:spLocks/>
              </p:cNvSpPr>
              <p:nvPr/>
            </p:nvSpPr>
            <p:spPr>
              <a:xfrm>
                <a:off x="8481060" y="4232207"/>
                <a:ext cx="3354702" cy="492443"/>
              </a:xfrm>
              <a:prstGeom prst="rect">
                <a:avLst/>
              </a:prstGeom>
            </p:spPr>
            <p:txBody>
              <a:bodyPr wrap="square" lIns="0" tIns="0" rIns="0" bIns="0">
                <a:sp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Aft>
                    <a:spcPts val="4200"/>
                  </a:spcAft>
                  <a:buNone/>
                </a:pPr>
                <a:r>
                  <a:rPr lang="en-US" sz="1600" dirty="0">
                    <a:latin typeface="+mj-lt"/>
                  </a:rPr>
                  <a:t>Eastern Standard – Digital branding and marketing agency</a:t>
                </a:r>
              </a:p>
            </p:txBody>
          </p:sp>
          <p:cxnSp>
            <p:nvCxnSpPr>
              <p:cNvPr id="11" name="Straight Connector 10">
                <a:extLst>
                  <a:ext uri="{FF2B5EF4-FFF2-40B4-BE49-F238E27FC236}">
                    <a16:creationId xmlns:a16="http://schemas.microsoft.com/office/drawing/2014/main" id="{80CFCEEB-51B6-31A0-815B-D64504757D4B}"/>
                  </a:ext>
                </a:extLst>
              </p:cNvPr>
              <p:cNvCxnSpPr/>
              <p:nvPr/>
            </p:nvCxnSpPr>
            <p:spPr>
              <a:xfrm>
                <a:off x="6413519" y="3940862"/>
                <a:ext cx="544352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pic>
          <p:nvPicPr>
            <p:cNvPr id="50" name="Picture 49" descr="A black text on a white background&#10;&#10;AI-generated content may be incorrect.">
              <a:extLst>
                <a:ext uri="{FF2B5EF4-FFF2-40B4-BE49-F238E27FC236}">
                  <a16:creationId xmlns:a16="http://schemas.microsoft.com/office/drawing/2014/main" id="{EDD5043A-B47D-DA96-058C-B46305764BC0}"/>
                </a:ext>
              </a:extLst>
            </p:cNvPr>
            <p:cNvPicPr>
              <a:picLocks noChangeAspect="1"/>
            </p:cNvPicPr>
            <p:nvPr/>
          </p:nvPicPr>
          <p:blipFill>
            <a:blip r:embed="rId6"/>
            <a:srcRect l="12297" t="21289" r="15029" b="28714"/>
            <a:stretch/>
          </p:blipFill>
          <p:spPr>
            <a:xfrm>
              <a:off x="6424824" y="4310153"/>
              <a:ext cx="1842877" cy="349869"/>
            </a:xfrm>
            <a:prstGeom prst="rect">
              <a:avLst/>
            </a:prstGeom>
          </p:spPr>
        </p:pic>
      </p:grpSp>
    </p:spTree>
    <p:extLst>
      <p:ext uri="{BB962C8B-B14F-4D97-AF65-F5344CB8AC3E}">
        <p14:creationId xmlns:p14="http://schemas.microsoft.com/office/powerpoint/2010/main" val="22044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4191E5-E4A3-8ECA-1DA0-B538C8CC10E0}"/>
              </a:ext>
            </a:extLst>
          </p:cNvPr>
          <p:cNvSpPr>
            <a:spLocks noGrp="1"/>
          </p:cNvSpPr>
          <p:nvPr>
            <p:ph type="sldNum" sz="quarter" idx="4"/>
          </p:nvPr>
        </p:nvSpPr>
        <p:spPr/>
        <p:txBody>
          <a:bodyPr/>
          <a:lstStyle/>
          <a:p>
            <a:fld id="{D8225FCD-C8BD-0A44-9961-FB1CAAEE0F5D}" type="slidenum">
              <a:rPr lang="en-US" smtClean="0"/>
              <a:pPr/>
              <a:t>11</a:t>
            </a:fld>
            <a:endParaRPr lang="en-US" dirty="0"/>
          </a:p>
        </p:txBody>
      </p:sp>
      <p:sp>
        <p:nvSpPr>
          <p:cNvPr id="3" name="Text Placeholder 2">
            <a:extLst>
              <a:ext uri="{FF2B5EF4-FFF2-40B4-BE49-F238E27FC236}">
                <a16:creationId xmlns:a16="http://schemas.microsoft.com/office/drawing/2014/main" id="{60A82D7D-A232-F9ED-D40F-749EEF6E6C88}"/>
              </a:ext>
            </a:extLst>
          </p:cNvPr>
          <p:cNvSpPr>
            <a:spLocks noGrp="1"/>
          </p:cNvSpPr>
          <p:nvPr>
            <p:ph type="body" sz="quarter" idx="10"/>
          </p:nvPr>
        </p:nvSpPr>
        <p:spPr/>
        <p:txBody>
          <a:bodyPr/>
          <a:lstStyle/>
          <a:p>
            <a:r>
              <a:rPr lang="en-US" dirty="0"/>
              <a:t>Portfolio Revenue</a:t>
            </a:r>
          </a:p>
        </p:txBody>
      </p:sp>
      <p:graphicFrame>
        <p:nvGraphicFramePr>
          <p:cNvPr id="4" name="Chart 3">
            <a:extLst>
              <a:ext uri="{FF2B5EF4-FFF2-40B4-BE49-F238E27FC236}">
                <a16:creationId xmlns:a16="http://schemas.microsoft.com/office/drawing/2014/main" id="{6611282B-A3CC-C255-195A-0EB5B85D304B}"/>
              </a:ext>
            </a:extLst>
          </p:cNvPr>
          <p:cNvGraphicFramePr/>
          <p:nvPr>
            <p:extLst>
              <p:ext uri="{D42A27DB-BD31-4B8C-83A1-F6EECF244321}">
                <p14:modId xmlns:p14="http://schemas.microsoft.com/office/powerpoint/2010/main" val="3217820284"/>
              </p:ext>
            </p:extLst>
          </p:nvPr>
        </p:nvGraphicFramePr>
        <p:xfrm>
          <a:off x="3540126" y="1042779"/>
          <a:ext cx="8639173" cy="508285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Top Corners Rounded 7">
            <a:extLst>
              <a:ext uri="{FF2B5EF4-FFF2-40B4-BE49-F238E27FC236}">
                <a16:creationId xmlns:a16="http://schemas.microsoft.com/office/drawing/2014/main" id="{A5997172-2D5F-1988-CA41-CD879F59B383}"/>
              </a:ext>
            </a:extLst>
          </p:cNvPr>
          <p:cNvSpPr/>
          <p:nvPr/>
        </p:nvSpPr>
        <p:spPr>
          <a:xfrm rot="5400000" flipH="1">
            <a:off x="1858869" y="110965"/>
            <a:ext cx="1065465" cy="4783204"/>
          </a:xfrm>
          <a:prstGeom prst="round2SameRect">
            <a:avLst>
              <a:gd name="adj1" fmla="val 5000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ffectLst/>
              <a:ea typeface="Arial" panose="020B0604020202020204" pitchFamily="34" charset="0"/>
            </a:endParaRPr>
          </a:p>
        </p:txBody>
      </p:sp>
      <p:sp>
        <p:nvSpPr>
          <p:cNvPr id="7" name="Text Placeholder 2">
            <a:extLst>
              <a:ext uri="{FF2B5EF4-FFF2-40B4-BE49-F238E27FC236}">
                <a16:creationId xmlns:a16="http://schemas.microsoft.com/office/drawing/2014/main" id="{55D69A9A-820B-DC02-AE5C-C66093C6E341}"/>
              </a:ext>
            </a:extLst>
          </p:cNvPr>
          <p:cNvSpPr txBox="1">
            <a:spLocks/>
          </p:cNvSpPr>
          <p:nvPr/>
        </p:nvSpPr>
        <p:spPr>
          <a:xfrm>
            <a:off x="334963" y="2133235"/>
            <a:ext cx="4071937" cy="738664"/>
          </a:xfrm>
          <a:prstGeom prst="rect">
            <a:avLst/>
          </a:prstGeom>
        </p:spPr>
        <p:txBody>
          <a:bodyPr wrap="square" lIns="0" tIns="0" rIns="0" bIns="0" anchor="t">
            <a:spAutoFit/>
          </a:bodyP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r>
              <a:rPr lang="en-US" sz="2400" dirty="0">
                <a:solidFill>
                  <a:schemeClr val="bg1"/>
                </a:solidFill>
              </a:rPr>
              <a:t>2024 Revenue </a:t>
            </a:r>
            <a:br>
              <a:rPr lang="en-US" sz="2400" dirty="0">
                <a:solidFill>
                  <a:schemeClr val="bg1"/>
                </a:solidFill>
              </a:rPr>
            </a:br>
            <a:r>
              <a:rPr lang="en-US" sz="2400" dirty="0">
                <a:solidFill>
                  <a:schemeClr val="bg1"/>
                </a:solidFill>
              </a:rPr>
              <a:t>Weighting</a:t>
            </a:r>
          </a:p>
        </p:txBody>
      </p:sp>
      <p:grpSp>
        <p:nvGrpSpPr>
          <p:cNvPr id="13" name="Group 12">
            <a:extLst>
              <a:ext uri="{FF2B5EF4-FFF2-40B4-BE49-F238E27FC236}">
                <a16:creationId xmlns:a16="http://schemas.microsoft.com/office/drawing/2014/main" id="{64EDC437-C999-D046-B707-05588EDCC81D}"/>
              </a:ext>
            </a:extLst>
          </p:cNvPr>
          <p:cNvGrpSpPr/>
          <p:nvPr/>
        </p:nvGrpSpPr>
        <p:grpSpPr>
          <a:xfrm>
            <a:off x="336550" y="3436620"/>
            <a:ext cx="4493445" cy="223838"/>
            <a:chOff x="336550" y="3436620"/>
            <a:chExt cx="4493445" cy="223838"/>
          </a:xfrm>
        </p:grpSpPr>
        <p:sp>
          <p:nvSpPr>
            <p:cNvPr id="9" name="Oval 8">
              <a:extLst>
                <a:ext uri="{FF2B5EF4-FFF2-40B4-BE49-F238E27FC236}">
                  <a16:creationId xmlns:a16="http://schemas.microsoft.com/office/drawing/2014/main" id="{5C6395A5-14A9-05D6-0C8C-FEB6FA79272A}"/>
                </a:ext>
              </a:extLst>
            </p:cNvPr>
            <p:cNvSpPr/>
            <p:nvPr/>
          </p:nvSpPr>
          <p:spPr>
            <a:xfrm>
              <a:off x="336550" y="3436620"/>
              <a:ext cx="223838" cy="22383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ext Placeholder 2">
              <a:extLst>
                <a:ext uri="{FF2B5EF4-FFF2-40B4-BE49-F238E27FC236}">
                  <a16:creationId xmlns:a16="http://schemas.microsoft.com/office/drawing/2014/main" id="{92C7E89F-31CD-AED2-6876-5C0056C7AE41}"/>
                </a:ext>
              </a:extLst>
            </p:cNvPr>
            <p:cNvSpPr txBox="1">
              <a:spLocks/>
            </p:cNvSpPr>
            <p:nvPr/>
          </p:nvSpPr>
          <p:spPr>
            <a:xfrm>
              <a:off x="758058" y="3440817"/>
              <a:ext cx="4071937" cy="215444"/>
            </a:xfrm>
            <a:prstGeom prst="rect">
              <a:avLst/>
            </a:prstGeom>
          </p:spPr>
          <p:txBody>
            <a:bodyPr wrap="square" lIns="0" tIns="0" rIns="0" bIns="0" anchor="ctr">
              <a:spAutoFit/>
            </a:bodyP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r>
                <a:rPr lang="en-US" sz="1400" b="0" dirty="0">
                  <a:solidFill>
                    <a:schemeClr val="tx1"/>
                  </a:solidFill>
                </a:rPr>
                <a:t>Digital Services - 4.7M</a:t>
              </a:r>
            </a:p>
          </p:txBody>
        </p:sp>
      </p:grpSp>
      <p:grpSp>
        <p:nvGrpSpPr>
          <p:cNvPr id="14" name="Group 13">
            <a:extLst>
              <a:ext uri="{FF2B5EF4-FFF2-40B4-BE49-F238E27FC236}">
                <a16:creationId xmlns:a16="http://schemas.microsoft.com/office/drawing/2014/main" id="{770DBB74-3000-2447-4673-F3AF15EB2463}"/>
              </a:ext>
            </a:extLst>
          </p:cNvPr>
          <p:cNvGrpSpPr/>
          <p:nvPr/>
        </p:nvGrpSpPr>
        <p:grpSpPr>
          <a:xfrm>
            <a:off x="336550" y="3924643"/>
            <a:ext cx="4493445" cy="223838"/>
            <a:chOff x="336550" y="3436620"/>
            <a:chExt cx="4493445" cy="223838"/>
          </a:xfrm>
        </p:grpSpPr>
        <p:sp>
          <p:nvSpPr>
            <p:cNvPr id="15" name="Oval 14">
              <a:extLst>
                <a:ext uri="{FF2B5EF4-FFF2-40B4-BE49-F238E27FC236}">
                  <a16:creationId xmlns:a16="http://schemas.microsoft.com/office/drawing/2014/main" id="{BBD87C81-F1EA-7274-58F1-60D6A3344F1A}"/>
                </a:ext>
              </a:extLst>
            </p:cNvPr>
            <p:cNvSpPr/>
            <p:nvPr/>
          </p:nvSpPr>
          <p:spPr>
            <a:xfrm>
              <a:off x="336550" y="3436620"/>
              <a:ext cx="223838" cy="22383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6" name="Text Placeholder 2">
              <a:extLst>
                <a:ext uri="{FF2B5EF4-FFF2-40B4-BE49-F238E27FC236}">
                  <a16:creationId xmlns:a16="http://schemas.microsoft.com/office/drawing/2014/main" id="{009F6E93-70B2-2FFA-2E7E-EFC8EE346EB8}"/>
                </a:ext>
              </a:extLst>
            </p:cNvPr>
            <p:cNvSpPr txBox="1">
              <a:spLocks/>
            </p:cNvSpPr>
            <p:nvPr/>
          </p:nvSpPr>
          <p:spPr>
            <a:xfrm>
              <a:off x="758058" y="3440817"/>
              <a:ext cx="4071937" cy="215444"/>
            </a:xfrm>
            <a:prstGeom prst="rect">
              <a:avLst/>
            </a:prstGeom>
          </p:spPr>
          <p:txBody>
            <a:bodyPr wrap="square" lIns="0" tIns="0" rIns="0" bIns="0" anchor="ctr">
              <a:spAutoFit/>
            </a:bodyP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r>
                <a:rPr lang="en-US" sz="1400" b="0" dirty="0">
                  <a:solidFill>
                    <a:schemeClr val="tx1"/>
                  </a:solidFill>
                </a:rPr>
                <a:t>Info Products - 2.7M</a:t>
              </a:r>
            </a:p>
          </p:txBody>
        </p:sp>
      </p:grpSp>
      <p:grpSp>
        <p:nvGrpSpPr>
          <p:cNvPr id="17" name="Group 16">
            <a:extLst>
              <a:ext uri="{FF2B5EF4-FFF2-40B4-BE49-F238E27FC236}">
                <a16:creationId xmlns:a16="http://schemas.microsoft.com/office/drawing/2014/main" id="{9729A287-8534-A4D1-4B8F-26F2C3540293}"/>
              </a:ext>
            </a:extLst>
          </p:cNvPr>
          <p:cNvGrpSpPr/>
          <p:nvPr/>
        </p:nvGrpSpPr>
        <p:grpSpPr>
          <a:xfrm>
            <a:off x="336550" y="4412665"/>
            <a:ext cx="4493445" cy="223838"/>
            <a:chOff x="336550" y="3436620"/>
            <a:chExt cx="4493445" cy="223838"/>
          </a:xfrm>
        </p:grpSpPr>
        <p:sp>
          <p:nvSpPr>
            <p:cNvPr id="18" name="Oval 17">
              <a:extLst>
                <a:ext uri="{FF2B5EF4-FFF2-40B4-BE49-F238E27FC236}">
                  <a16:creationId xmlns:a16="http://schemas.microsoft.com/office/drawing/2014/main" id="{4C995A34-5511-CA77-54D8-3757D22EEC86}"/>
                </a:ext>
              </a:extLst>
            </p:cNvPr>
            <p:cNvSpPr/>
            <p:nvPr/>
          </p:nvSpPr>
          <p:spPr>
            <a:xfrm>
              <a:off x="336550" y="3436620"/>
              <a:ext cx="223838" cy="22383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Text Placeholder 2">
              <a:extLst>
                <a:ext uri="{FF2B5EF4-FFF2-40B4-BE49-F238E27FC236}">
                  <a16:creationId xmlns:a16="http://schemas.microsoft.com/office/drawing/2014/main" id="{82CC21CB-B88F-E68B-0FB2-3ECC1B0B0FB0}"/>
                </a:ext>
              </a:extLst>
            </p:cNvPr>
            <p:cNvSpPr txBox="1">
              <a:spLocks/>
            </p:cNvSpPr>
            <p:nvPr/>
          </p:nvSpPr>
          <p:spPr>
            <a:xfrm>
              <a:off x="758058" y="3440817"/>
              <a:ext cx="4071937" cy="215444"/>
            </a:xfrm>
            <a:prstGeom prst="rect">
              <a:avLst/>
            </a:prstGeom>
          </p:spPr>
          <p:txBody>
            <a:bodyPr wrap="square" lIns="0" tIns="0" rIns="0" bIns="0" anchor="ctr">
              <a:spAutoFit/>
            </a:bodyP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r>
                <a:rPr lang="en-US" sz="1400" b="0" dirty="0">
                  <a:solidFill>
                    <a:schemeClr val="tx1"/>
                  </a:solidFill>
                </a:rPr>
                <a:t>eCommerce - 0.5M	</a:t>
              </a:r>
            </a:p>
          </p:txBody>
        </p:sp>
      </p:grpSp>
      <p:sp>
        <p:nvSpPr>
          <p:cNvPr id="22" name="Text Placeholder 2">
            <a:extLst>
              <a:ext uri="{FF2B5EF4-FFF2-40B4-BE49-F238E27FC236}">
                <a16:creationId xmlns:a16="http://schemas.microsoft.com/office/drawing/2014/main" id="{0AC23250-3417-AA0C-15B8-23FFA6F21FDF}"/>
              </a:ext>
            </a:extLst>
          </p:cNvPr>
          <p:cNvSpPr txBox="1">
            <a:spLocks/>
          </p:cNvSpPr>
          <p:nvPr/>
        </p:nvSpPr>
        <p:spPr>
          <a:xfrm>
            <a:off x="7446963" y="2867660"/>
            <a:ext cx="620779" cy="369332"/>
          </a:xfrm>
          <a:prstGeom prst="rect">
            <a:avLst/>
          </a:prstGeom>
        </p:spPr>
        <p:txBody>
          <a:bodyPr wrap="square" lIns="0" tIns="0" rIns="0" bIns="0" anchor="t">
            <a:spAutoFit/>
          </a:bodyP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2400" dirty="0">
                <a:solidFill>
                  <a:schemeClr val="bg2"/>
                </a:solidFill>
              </a:rPr>
              <a:t>0.5</a:t>
            </a:r>
          </a:p>
        </p:txBody>
      </p:sp>
      <p:sp>
        <p:nvSpPr>
          <p:cNvPr id="23" name="Text Placeholder 2">
            <a:extLst>
              <a:ext uri="{FF2B5EF4-FFF2-40B4-BE49-F238E27FC236}">
                <a16:creationId xmlns:a16="http://schemas.microsoft.com/office/drawing/2014/main" id="{9ED01044-F6CB-C699-1796-B7DE5E35EF93}"/>
              </a:ext>
            </a:extLst>
          </p:cNvPr>
          <p:cNvSpPr txBox="1">
            <a:spLocks/>
          </p:cNvSpPr>
          <p:nvPr/>
        </p:nvSpPr>
        <p:spPr>
          <a:xfrm>
            <a:off x="7894632" y="3580711"/>
            <a:ext cx="620779" cy="369332"/>
          </a:xfrm>
          <a:prstGeom prst="rect">
            <a:avLst/>
          </a:prstGeom>
        </p:spPr>
        <p:txBody>
          <a:bodyPr wrap="square" lIns="0" tIns="0" rIns="0" bIns="0" anchor="t">
            <a:spAutoFit/>
          </a:bodyP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2400" dirty="0"/>
              <a:t>4.7</a:t>
            </a:r>
          </a:p>
        </p:txBody>
      </p:sp>
      <p:sp>
        <p:nvSpPr>
          <p:cNvPr id="24" name="Text Placeholder 2">
            <a:extLst>
              <a:ext uri="{FF2B5EF4-FFF2-40B4-BE49-F238E27FC236}">
                <a16:creationId xmlns:a16="http://schemas.microsoft.com/office/drawing/2014/main" id="{FF6C5E63-164C-FCE6-1DF0-7803BA85AF41}"/>
              </a:ext>
            </a:extLst>
          </p:cNvPr>
          <p:cNvSpPr txBox="1">
            <a:spLocks/>
          </p:cNvSpPr>
          <p:nvPr/>
        </p:nvSpPr>
        <p:spPr>
          <a:xfrm>
            <a:off x="7096067" y="3419687"/>
            <a:ext cx="620779" cy="369332"/>
          </a:xfrm>
          <a:prstGeom prst="rect">
            <a:avLst/>
          </a:prstGeom>
        </p:spPr>
        <p:txBody>
          <a:bodyPr wrap="square" lIns="0" tIns="0" rIns="0" bIns="0" anchor="t">
            <a:spAutoFit/>
          </a:bodyP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2400" dirty="0">
                <a:solidFill>
                  <a:schemeClr val="accent2"/>
                </a:solidFill>
              </a:rPr>
              <a:t>2.7</a:t>
            </a:r>
          </a:p>
        </p:txBody>
      </p:sp>
      <p:cxnSp>
        <p:nvCxnSpPr>
          <p:cNvPr id="26" name="Straight Connector 25">
            <a:extLst>
              <a:ext uri="{FF2B5EF4-FFF2-40B4-BE49-F238E27FC236}">
                <a16:creationId xmlns:a16="http://schemas.microsoft.com/office/drawing/2014/main" id="{ABD51CBA-62F0-24A5-24C5-07CAE229F0F9}"/>
              </a:ext>
            </a:extLst>
          </p:cNvPr>
          <p:cNvCxnSpPr>
            <a:cxnSpLocks/>
          </p:cNvCxnSpPr>
          <p:nvPr/>
        </p:nvCxnSpPr>
        <p:spPr>
          <a:xfrm flipH="1" flipV="1">
            <a:off x="7604760" y="2369820"/>
            <a:ext cx="68580" cy="43434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15F08B3-9252-C255-873D-9EB3ED001BC5}"/>
              </a:ext>
            </a:extLst>
          </p:cNvPr>
          <p:cNvCxnSpPr>
            <a:cxnSpLocks/>
          </p:cNvCxnSpPr>
          <p:nvPr/>
        </p:nvCxnSpPr>
        <p:spPr>
          <a:xfrm flipH="1" flipV="1">
            <a:off x="8466967" y="3877812"/>
            <a:ext cx="509393" cy="282708"/>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9A025AA-CC77-7626-1FE6-872F3733F327}"/>
              </a:ext>
            </a:extLst>
          </p:cNvPr>
          <p:cNvCxnSpPr>
            <a:cxnSpLocks/>
          </p:cNvCxnSpPr>
          <p:nvPr/>
        </p:nvCxnSpPr>
        <p:spPr>
          <a:xfrm flipH="1" flipV="1">
            <a:off x="6469380" y="3474720"/>
            <a:ext cx="601980" cy="7620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25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4EC813-8568-569D-95B3-951538A08F6C}"/>
              </a:ext>
            </a:extLst>
          </p:cNvPr>
          <p:cNvSpPr>
            <a:spLocks noGrp="1"/>
          </p:cNvSpPr>
          <p:nvPr>
            <p:ph type="sldNum" sz="quarter" idx="4"/>
          </p:nvPr>
        </p:nvSpPr>
        <p:spPr/>
        <p:txBody>
          <a:bodyPr/>
          <a:lstStyle/>
          <a:p>
            <a:fld id="{D8225FCD-C8BD-0A44-9961-FB1CAAEE0F5D}" type="slidenum">
              <a:rPr lang="en-US" smtClean="0"/>
              <a:pPr/>
              <a:t>12</a:t>
            </a:fld>
            <a:endParaRPr lang="en-US" dirty="0"/>
          </a:p>
        </p:txBody>
      </p:sp>
      <p:sp>
        <p:nvSpPr>
          <p:cNvPr id="4" name="Text Placeholder 3">
            <a:extLst>
              <a:ext uri="{FF2B5EF4-FFF2-40B4-BE49-F238E27FC236}">
                <a16:creationId xmlns:a16="http://schemas.microsoft.com/office/drawing/2014/main" id="{F2C3236D-8798-69FA-D264-FB48FC7BCDF6}"/>
              </a:ext>
            </a:extLst>
          </p:cNvPr>
          <p:cNvSpPr>
            <a:spLocks noGrp="1"/>
          </p:cNvSpPr>
          <p:nvPr>
            <p:ph type="body" sz="quarter" idx="10"/>
          </p:nvPr>
        </p:nvSpPr>
        <p:spPr/>
        <p:txBody>
          <a:bodyPr/>
          <a:lstStyle/>
          <a:p>
            <a:r>
              <a:rPr lang="en-US" dirty="0" err="1"/>
              <a:t>Onfolio’s</a:t>
            </a:r>
            <a:r>
              <a:rPr lang="en-US" dirty="0"/>
              <a:t> Business Model: </a:t>
            </a:r>
            <a:br>
              <a:rPr lang="en-US" dirty="0"/>
            </a:br>
            <a:r>
              <a:rPr lang="en-US" b="0" dirty="0"/>
              <a:t>The Flywheel Effect</a:t>
            </a:r>
          </a:p>
        </p:txBody>
      </p:sp>
      <p:grpSp>
        <p:nvGrpSpPr>
          <p:cNvPr id="11" name="Group 10">
            <a:extLst>
              <a:ext uri="{FF2B5EF4-FFF2-40B4-BE49-F238E27FC236}">
                <a16:creationId xmlns:a16="http://schemas.microsoft.com/office/drawing/2014/main" id="{FF0DC738-E114-CEAD-2EF9-1165CFDE871D}"/>
              </a:ext>
            </a:extLst>
          </p:cNvPr>
          <p:cNvGrpSpPr/>
          <p:nvPr/>
        </p:nvGrpSpPr>
        <p:grpSpPr>
          <a:xfrm>
            <a:off x="334963" y="1449388"/>
            <a:ext cx="3627557" cy="4500561"/>
            <a:chOff x="334963" y="1449388"/>
            <a:chExt cx="3627557" cy="4500561"/>
          </a:xfrm>
        </p:grpSpPr>
        <p:sp>
          <p:nvSpPr>
            <p:cNvPr id="8" name="Rectangle: Rounded Corners 7">
              <a:extLst>
                <a:ext uri="{FF2B5EF4-FFF2-40B4-BE49-F238E27FC236}">
                  <a16:creationId xmlns:a16="http://schemas.microsoft.com/office/drawing/2014/main" id="{6AFCC01C-0957-2267-4898-0F94E3F61E8E}"/>
                </a:ext>
              </a:extLst>
            </p:cNvPr>
            <p:cNvSpPr/>
            <p:nvPr/>
          </p:nvSpPr>
          <p:spPr>
            <a:xfrm>
              <a:off x="334963" y="2191656"/>
              <a:ext cx="3627557" cy="3758293"/>
            </a:xfrm>
            <a:prstGeom prst="roundRect">
              <a:avLst>
                <a:gd name="adj" fmla="val 1249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r>
                <a:rPr lang="en-US" b="1" u="none" strike="noStrike" dirty="0">
                  <a:solidFill>
                    <a:schemeClr val="bg2"/>
                  </a:solidFill>
                  <a:effectLst/>
                  <a:latin typeface="+mj-lt"/>
                  <a:ea typeface="Arial" panose="020B0604020202020204" pitchFamily="34" charset="0"/>
                </a:rPr>
                <a:t>Acquire Profitable Businesses</a:t>
              </a:r>
            </a:p>
            <a:p>
              <a:pPr lvl="0" algn="ctr">
                <a:lnSpc>
                  <a:spcPct val="110000"/>
                </a:lnSpc>
                <a:spcAft>
                  <a:spcPts val="1200"/>
                </a:spcAft>
              </a:pPr>
              <a:r>
                <a:rPr lang="en-US" sz="1400" u="none" strike="noStrike" dirty="0">
                  <a:solidFill>
                    <a:schemeClr val="tx1"/>
                  </a:solidFill>
                  <a:effectLst/>
                  <a:ea typeface="Arial" panose="020B0604020202020204" pitchFamily="34" charset="0"/>
                </a:rPr>
                <a:t>We buy profitable </a:t>
              </a:r>
              <a:br>
                <a:rPr lang="en-US" sz="1400" u="none" strike="noStrike" dirty="0">
                  <a:solidFill>
                    <a:schemeClr val="tx1"/>
                  </a:solidFill>
                  <a:effectLst/>
                  <a:ea typeface="Arial" panose="020B0604020202020204" pitchFamily="34" charset="0"/>
                </a:rPr>
              </a:br>
              <a:r>
                <a:rPr lang="en-US" sz="1400" u="none" strike="noStrike" dirty="0">
                  <a:solidFill>
                    <a:schemeClr val="tx1"/>
                  </a:solidFill>
                  <a:effectLst/>
                  <a:ea typeface="Arial" panose="020B0604020202020204" pitchFamily="34" charset="0"/>
                </a:rPr>
                <a:t>online businesses at </a:t>
              </a:r>
              <a:br>
                <a:rPr lang="en-US" sz="1400" u="none" strike="noStrike" dirty="0">
                  <a:solidFill>
                    <a:schemeClr val="tx1"/>
                  </a:solidFill>
                  <a:effectLst/>
                  <a:ea typeface="Arial" panose="020B0604020202020204" pitchFamily="34" charset="0"/>
                </a:rPr>
              </a:br>
              <a:r>
                <a:rPr lang="en-US" sz="1400" u="none" strike="noStrike" dirty="0">
                  <a:solidFill>
                    <a:schemeClr val="tx1"/>
                  </a:solidFill>
                  <a:effectLst/>
                  <a:ea typeface="Arial" panose="020B0604020202020204" pitchFamily="34" charset="0"/>
                </a:rPr>
                <a:t>attractive valuations</a:t>
              </a:r>
              <a:endParaRPr lang="en-US" sz="1600" u="none" strike="noStrike" dirty="0">
                <a:solidFill>
                  <a:schemeClr val="tx1"/>
                </a:solidFill>
                <a:effectLst/>
                <a:ea typeface="Arial" panose="020B0604020202020204" pitchFamily="34" charset="0"/>
              </a:endParaRPr>
            </a:p>
          </p:txBody>
        </p:sp>
        <p:grpSp>
          <p:nvGrpSpPr>
            <p:cNvPr id="2" name="Group 1">
              <a:extLst>
                <a:ext uri="{FF2B5EF4-FFF2-40B4-BE49-F238E27FC236}">
                  <a16:creationId xmlns:a16="http://schemas.microsoft.com/office/drawing/2014/main" id="{5C5AE27B-7BE5-2F0D-D428-36BA88647675}"/>
                </a:ext>
              </a:extLst>
            </p:cNvPr>
            <p:cNvGrpSpPr/>
            <p:nvPr/>
          </p:nvGrpSpPr>
          <p:grpSpPr>
            <a:xfrm>
              <a:off x="1146630" y="1449388"/>
              <a:ext cx="2004224" cy="2004222"/>
              <a:chOff x="1146630" y="1449388"/>
              <a:chExt cx="2004224" cy="2004222"/>
            </a:xfrm>
          </p:grpSpPr>
          <p:sp>
            <p:nvSpPr>
              <p:cNvPr id="6" name="Oval 5">
                <a:extLst>
                  <a:ext uri="{FF2B5EF4-FFF2-40B4-BE49-F238E27FC236}">
                    <a16:creationId xmlns:a16="http://schemas.microsoft.com/office/drawing/2014/main" id="{35F74E1C-53F2-2D8B-054F-1F67BEC3A6C4}"/>
                  </a:ext>
                </a:extLst>
              </p:cNvPr>
              <p:cNvSpPr/>
              <p:nvPr/>
            </p:nvSpPr>
            <p:spPr>
              <a:xfrm>
                <a:off x="1146630" y="1449388"/>
                <a:ext cx="2004224" cy="2004222"/>
              </a:xfrm>
              <a:prstGeom prst="ellipse">
                <a:avLst/>
              </a:prstGeom>
              <a:solidFill>
                <a:schemeClr val="bg2"/>
              </a:solidFill>
              <a:ln w="8255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b="1">
                  <a:solidFill>
                    <a:schemeClr val="bg2"/>
                  </a:solidFill>
                  <a:latin typeface="+mj-lt"/>
                </a:endParaRPr>
              </a:p>
            </p:txBody>
          </p:sp>
          <p:grpSp>
            <p:nvGrpSpPr>
              <p:cNvPr id="15" name="Group 14">
                <a:extLst>
                  <a:ext uri="{FF2B5EF4-FFF2-40B4-BE49-F238E27FC236}">
                    <a16:creationId xmlns:a16="http://schemas.microsoft.com/office/drawing/2014/main" id="{A2E6A1BC-5B56-5E21-258F-5A31BA9A3894}"/>
                  </a:ext>
                </a:extLst>
              </p:cNvPr>
              <p:cNvGrpSpPr/>
              <p:nvPr/>
            </p:nvGrpSpPr>
            <p:grpSpPr>
              <a:xfrm>
                <a:off x="1637819" y="1917700"/>
                <a:ext cx="1021846" cy="1067598"/>
                <a:chOff x="1450737" y="1937742"/>
                <a:chExt cx="1396007" cy="1458514"/>
              </a:xfrm>
            </p:grpSpPr>
            <p:grpSp>
              <p:nvGrpSpPr>
                <p:cNvPr id="18" name="Graphic 18">
                  <a:extLst>
                    <a:ext uri="{FF2B5EF4-FFF2-40B4-BE49-F238E27FC236}">
                      <a16:creationId xmlns:a16="http://schemas.microsoft.com/office/drawing/2014/main" id="{C6F30401-7CB8-0C2D-8A8D-7FAB615F76E8}"/>
                    </a:ext>
                  </a:extLst>
                </p:cNvPr>
                <p:cNvGrpSpPr/>
                <p:nvPr/>
              </p:nvGrpSpPr>
              <p:grpSpPr>
                <a:xfrm>
                  <a:off x="1450737" y="2068710"/>
                  <a:ext cx="1333492" cy="1327546"/>
                  <a:chOff x="1450737" y="2068710"/>
                  <a:chExt cx="1333492" cy="1327546"/>
                </a:xfrm>
                <a:noFill/>
              </p:grpSpPr>
              <p:grpSp>
                <p:nvGrpSpPr>
                  <p:cNvPr id="37" name="Graphic 18">
                    <a:extLst>
                      <a:ext uri="{FF2B5EF4-FFF2-40B4-BE49-F238E27FC236}">
                        <a16:creationId xmlns:a16="http://schemas.microsoft.com/office/drawing/2014/main" id="{E48CF8F0-1E69-9117-7CC3-4E7667DCE6DD}"/>
                      </a:ext>
                    </a:extLst>
                  </p:cNvPr>
                  <p:cNvGrpSpPr/>
                  <p:nvPr/>
                </p:nvGrpSpPr>
                <p:grpSpPr>
                  <a:xfrm>
                    <a:off x="1450737" y="2644768"/>
                    <a:ext cx="1333492" cy="751489"/>
                    <a:chOff x="1450737" y="2644768"/>
                    <a:chExt cx="1333492" cy="751489"/>
                  </a:xfrm>
                  <a:noFill/>
                </p:grpSpPr>
                <p:sp>
                  <p:nvSpPr>
                    <p:cNvPr id="53" name="Freeform: Shape 52">
                      <a:extLst>
                        <a:ext uri="{FF2B5EF4-FFF2-40B4-BE49-F238E27FC236}">
                          <a16:creationId xmlns:a16="http://schemas.microsoft.com/office/drawing/2014/main" id="{29CB9BA8-38FA-25E2-75DA-146835108096}"/>
                        </a:ext>
                      </a:extLst>
                    </p:cNvPr>
                    <p:cNvSpPr/>
                    <p:nvPr/>
                  </p:nvSpPr>
                  <p:spPr>
                    <a:xfrm>
                      <a:off x="1891536" y="2644768"/>
                      <a:ext cx="892693" cy="586796"/>
                    </a:xfrm>
                    <a:custGeom>
                      <a:avLst/>
                      <a:gdLst>
                        <a:gd name="connsiteX0" fmla="*/ 0 w 892693"/>
                        <a:gd name="connsiteY0" fmla="*/ 586796 h 586796"/>
                        <a:gd name="connsiteX1" fmla="*/ 14555 w 892693"/>
                        <a:gd name="connsiteY1" fmla="*/ 572241 h 586796"/>
                        <a:gd name="connsiteX2" fmla="*/ 93226 w 892693"/>
                        <a:gd name="connsiteY2" fmla="*/ 539647 h 586796"/>
                        <a:gd name="connsiteX3" fmla="*/ 385048 w 892693"/>
                        <a:gd name="connsiteY3" fmla="*/ 539647 h 586796"/>
                        <a:gd name="connsiteX4" fmla="*/ 539978 w 892693"/>
                        <a:gd name="connsiteY4" fmla="*/ 475651 h 586796"/>
                        <a:gd name="connsiteX5" fmla="*/ 866834 w 892693"/>
                        <a:gd name="connsiteY5" fmla="*/ 150134 h 586796"/>
                        <a:gd name="connsiteX6" fmla="*/ 866537 w 892693"/>
                        <a:gd name="connsiteY6" fmla="*/ 25327 h 586796"/>
                        <a:gd name="connsiteX7" fmla="*/ 866537 w 892693"/>
                        <a:gd name="connsiteY7" fmla="*/ 25327 h 586796"/>
                        <a:gd name="connsiteX8" fmla="*/ 742771 w 892693"/>
                        <a:gd name="connsiteY8" fmla="*/ 25684 h 586796"/>
                        <a:gd name="connsiteX9" fmla="*/ 483066 w 892693"/>
                        <a:gd name="connsiteY9" fmla="*/ 284824 h 5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693" h="586796">
                          <a:moveTo>
                            <a:pt x="0" y="586796"/>
                          </a:moveTo>
                          <a:lnTo>
                            <a:pt x="14555" y="572241"/>
                          </a:lnTo>
                          <a:cubicBezTo>
                            <a:pt x="35421" y="551375"/>
                            <a:pt x="63728" y="539647"/>
                            <a:pt x="93226" y="539647"/>
                          </a:cubicBezTo>
                          <a:lnTo>
                            <a:pt x="385048" y="539647"/>
                          </a:lnTo>
                          <a:cubicBezTo>
                            <a:pt x="443121" y="539647"/>
                            <a:pt x="498842" y="516639"/>
                            <a:pt x="539978" y="475651"/>
                          </a:cubicBezTo>
                          <a:lnTo>
                            <a:pt x="866834" y="150134"/>
                          </a:lnTo>
                          <a:cubicBezTo>
                            <a:pt x="901422" y="115666"/>
                            <a:pt x="901303" y="59617"/>
                            <a:pt x="866537" y="25327"/>
                          </a:cubicBezTo>
                          <a:lnTo>
                            <a:pt x="866537" y="25327"/>
                          </a:lnTo>
                          <a:cubicBezTo>
                            <a:pt x="832187" y="-8576"/>
                            <a:pt x="776913" y="-8427"/>
                            <a:pt x="742771" y="25684"/>
                          </a:cubicBezTo>
                          <a:lnTo>
                            <a:pt x="483066" y="284824"/>
                          </a:lnTo>
                        </a:path>
                      </a:pathLst>
                    </a:custGeom>
                    <a:noFill/>
                    <a:ln w="44450" cap="flat">
                      <a:solidFill>
                        <a:schemeClr val="bg1"/>
                      </a:solidFill>
                      <a:prstDash val="solid"/>
                      <a:round/>
                    </a:ln>
                  </p:spPr>
                  <p:txBody>
                    <a:bodyPr rtlCol="0" anchor="ctr"/>
                    <a:lstStyle/>
                    <a:p>
                      <a:endParaRPr lang="en-US" sz="1600"/>
                    </a:p>
                  </p:txBody>
                </p:sp>
                <p:sp>
                  <p:nvSpPr>
                    <p:cNvPr id="65" name="Freeform: Shape 64">
                      <a:extLst>
                        <a:ext uri="{FF2B5EF4-FFF2-40B4-BE49-F238E27FC236}">
                          <a16:creationId xmlns:a16="http://schemas.microsoft.com/office/drawing/2014/main" id="{F870A717-2336-1496-2C1C-BC7FF81D0A17}"/>
                        </a:ext>
                      </a:extLst>
                    </p:cNvPr>
                    <p:cNvSpPr/>
                    <p:nvPr/>
                  </p:nvSpPr>
                  <p:spPr>
                    <a:xfrm>
                      <a:off x="1615222" y="2754659"/>
                      <a:ext cx="760065" cy="249525"/>
                    </a:xfrm>
                    <a:custGeom>
                      <a:avLst/>
                      <a:gdLst>
                        <a:gd name="connsiteX0" fmla="*/ 439787 w 760065"/>
                        <a:gd name="connsiteY0" fmla="*/ 249525 h 249525"/>
                        <a:gd name="connsiteX1" fmla="*/ 672316 w 760065"/>
                        <a:gd name="connsiteY1" fmla="*/ 249525 h 249525"/>
                        <a:gd name="connsiteX2" fmla="*/ 760065 w 760065"/>
                        <a:gd name="connsiteY2" fmla="*/ 160675 h 249525"/>
                        <a:gd name="connsiteX3" fmla="*/ 669637 w 760065"/>
                        <a:gd name="connsiteY3" fmla="*/ 68669 h 249525"/>
                        <a:gd name="connsiteX4" fmla="*/ 564029 w 760065"/>
                        <a:gd name="connsiteY4" fmla="*/ 68669 h 249525"/>
                        <a:gd name="connsiteX5" fmla="*/ 441692 w 760065"/>
                        <a:gd name="connsiteY5" fmla="*/ 35034 h 249525"/>
                        <a:gd name="connsiteX6" fmla="*/ 314236 w 760065"/>
                        <a:gd name="connsiteY6" fmla="*/ 0 h 249525"/>
                        <a:gd name="connsiteX7" fmla="*/ 314236 w 760065"/>
                        <a:gd name="connsiteY7" fmla="*/ 0 h 249525"/>
                        <a:gd name="connsiteX8" fmla="*/ 119211 w 760065"/>
                        <a:gd name="connsiteY8" fmla="*/ 80962 h 249525"/>
                        <a:gd name="connsiteX9" fmla="*/ 0 w 760065"/>
                        <a:gd name="connsiteY9" fmla="*/ 200591 h 24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065" h="249525">
                          <a:moveTo>
                            <a:pt x="439787" y="249525"/>
                          </a:moveTo>
                          <a:lnTo>
                            <a:pt x="672316" y="249525"/>
                          </a:lnTo>
                          <a:cubicBezTo>
                            <a:pt x="720775" y="249555"/>
                            <a:pt x="760065" y="209133"/>
                            <a:pt x="760065" y="160675"/>
                          </a:cubicBezTo>
                          <a:cubicBezTo>
                            <a:pt x="760065" y="112216"/>
                            <a:pt x="719584" y="68669"/>
                            <a:pt x="669637" y="68669"/>
                          </a:cubicBezTo>
                          <a:cubicBezTo>
                            <a:pt x="634931" y="68669"/>
                            <a:pt x="595997" y="68669"/>
                            <a:pt x="564029" y="68669"/>
                          </a:cubicBezTo>
                          <a:cubicBezTo>
                            <a:pt x="521017" y="68669"/>
                            <a:pt x="478691" y="57001"/>
                            <a:pt x="441692" y="35034"/>
                          </a:cubicBezTo>
                          <a:cubicBezTo>
                            <a:pt x="403175" y="12174"/>
                            <a:pt x="359033" y="0"/>
                            <a:pt x="314236" y="0"/>
                          </a:cubicBezTo>
                          <a:lnTo>
                            <a:pt x="314236" y="0"/>
                          </a:lnTo>
                          <a:cubicBezTo>
                            <a:pt x="240804" y="0"/>
                            <a:pt x="170736" y="29140"/>
                            <a:pt x="119211" y="80962"/>
                          </a:cubicBezTo>
                          <a:cubicBezTo>
                            <a:pt x="83582" y="116770"/>
                            <a:pt x="40571" y="159931"/>
                            <a:pt x="0" y="200591"/>
                          </a:cubicBezTo>
                        </a:path>
                      </a:pathLst>
                    </a:custGeom>
                    <a:noFill/>
                    <a:ln w="44450" cap="rnd">
                      <a:solidFill>
                        <a:schemeClr val="bg1"/>
                      </a:solidFill>
                      <a:prstDash val="solid"/>
                      <a:round/>
                    </a:ln>
                  </p:spPr>
                  <p:txBody>
                    <a:bodyPr rtlCol="0" anchor="ctr"/>
                    <a:lstStyle/>
                    <a:p>
                      <a:endParaRPr lang="en-US" sz="1600"/>
                    </a:p>
                  </p:txBody>
                </p:sp>
                <p:sp>
                  <p:nvSpPr>
                    <p:cNvPr id="66" name="Freeform: Shape 65">
                      <a:extLst>
                        <a:ext uri="{FF2B5EF4-FFF2-40B4-BE49-F238E27FC236}">
                          <a16:creationId xmlns:a16="http://schemas.microsoft.com/office/drawing/2014/main" id="{59DEE487-B1AC-9E81-42B7-F72DB24E6B0F}"/>
                        </a:ext>
                      </a:extLst>
                    </p:cNvPr>
                    <p:cNvSpPr/>
                    <p:nvPr/>
                  </p:nvSpPr>
                  <p:spPr>
                    <a:xfrm>
                      <a:off x="1450737" y="2928878"/>
                      <a:ext cx="467379" cy="467379"/>
                    </a:xfrm>
                    <a:custGeom>
                      <a:avLst/>
                      <a:gdLst>
                        <a:gd name="connsiteX0" fmla="*/ 329267 w 467379"/>
                        <a:gd name="connsiteY0" fmla="*/ 467380 h 467379"/>
                        <a:gd name="connsiteX1" fmla="*/ 0 w 467379"/>
                        <a:gd name="connsiteY1" fmla="*/ 138112 h 467379"/>
                        <a:gd name="connsiteX2" fmla="*/ 138112 w 467379"/>
                        <a:gd name="connsiteY2" fmla="*/ 0 h 467379"/>
                        <a:gd name="connsiteX3" fmla="*/ 467380 w 467379"/>
                        <a:gd name="connsiteY3" fmla="*/ 329267 h 467379"/>
                        <a:gd name="connsiteX4" fmla="*/ 329267 w 467379"/>
                        <a:gd name="connsiteY4" fmla="*/ 467380 h 467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79" h="467379">
                          <a:moveTo>
                            <a:pt x="329267" y="467380"/>
                          </a:moveTo>
                          <a:lnTo>
                            <a:pt x="0" y="138112"/>
                          </a:lnTo>
                          <a:lnTo>
                            <a:pt x="138112" y="0"/>
                          </a:lnTo>
                          <a:lnTo>
                            <a:pt x="467380" y="329267"/>
                          </a:lnTo>
                          <a:lnTo>
                            <a:pt x="329267" y="467380"/>
                          </a:lnTo>
                          <a:close/>
                        </a:path>
                      </a:pathLst>
                    </a:custGeom>
                    <a:noFill/>
                    <a:ln w="44450" cap="rnd">
                      <a:solidFill>
                        <a:schemeClr val="bg1"/>
                      </a:solidFill>
                      <a:prstDash val="solid"/>
                      <a:round/>
                    </a:ln>
                  </p:spPr>
                  <p:txBody>
                    <a:bodyPr rtlCol="0" anchor="ctr"/>
                    <a:lstStyle/>
                    <a:p>
                      <a:endParaRPr lang="en-US" sz="1600"/>
                    </a:p>
                  </p:txBody>
                </p:sp>
              </p:grpSp>
              <p:grpSp>
                <p:nvGrpSpPr>
                  <p:cNvPr id="38" name="Graphic 18">
                    <a:extLst>
                      <a:ext uri="{FF2B5EF4-FFF2-40B4-BE49-F238E27FC236}">
                        <a16:creationId xmlns:a16="http://schemas.microsoft.com/office/drawing/2014/main" id="{D722F3FF-16A4-0F55-D132-CEF3C1622A07}"/>
                      </a:ext>
                    </a:extLst>
                  </p:cNvPr>
                  <p:cNvGrpSpPr/>
                  <p:nvPr/>
                </p:nvGrpSpPr>
                <p:grpSpPr>
                  <a:xfrm>
                    <a:off x="1810127" y="2068710"/>
                    <a:ext cx="145388" cy="345281"/>
                    <a:chOff x="1810127" y="2068710"/>
                    <a:chExt cx="145388" cy="345281"/>
                  </a:xfrm>
                  <a:noFill/>
                </p:grpSpPr>
                <p:sp>
                  <p:nvSpPr>
                    <p:cNvPr id="39" name="Freeform: Shape 38">
                      <a:extLst>
                        <a:ext uri="{FF2B5EF4-FFF2-40B4-BE49-F238E27FC236}">
                          <a16:creationId xmlns:a16="http://schemas.microsoft.com/office/drawing/2014/main" id="{8146C068-34B9-57E9-8E24-FA936C178DAC}"/>
                        </a:ext>
                      </a:extLst>
                    </p:cNvPr>
                    <p:cNvSpPr/>
                    <p:nvPr/>
                  </p:nvSpPr>
                  <p:spPr>
                    <a:xfrm>
                      <a:off x="1810127" y="2105076"/>
                      <a:ext cx="145388" cy="269728"/>
                    </a:xfrm>
                    <a:custGeom>
                      <a:avLst/>
                      <a:gdLst>
                        <a:gd name="connsiteX0" fmla="*/ 128647 w 145388"/>
                        <a:gd name="connsiteY0" fmla="*/ 14236 h 269728"/>
                        <a:gd name="connsiteX1" fmla="*/ 48845 w 145388"/>
                        <a:gd name="connsiteY1" fmla="*/ 3907 h 269728"/>
                        <a:gd name="connsiteX2" fmla="*/ 24378 w 145388"/>
                        <a:gd name="connsiteY2" fmla="*/ 98711 h 269728"/>
                        <a:gd name="connsiteX3" fmla="*/ 100489 w 145388"/>
                        <a:gd name="connsiteY3" fmla="*/ 134757 h 269728"/>
                        <a:gd name="connsiteX4" fmla="*/ 70991 w 145388"/>
                        <a:gd name="connsiteY4" fmla="*/ 269714 h 269728"/>
                        <a:gd name="connsiteX5" fmla="*/ 0 w 145388"/>
                        <a:gd name="connsiteY5" fmla="*/ 250605 h 26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88" h="269728">
                          <a:moveTo>
                            <a:pt x="128647" y="14236"/>
                          </a:moveTo>
                          <a:cubicBezTo>
                            <a:pt x="115223" y="6824"/>
                            <a:pt x="83999" y="-6689"/>
                            <a:pt x="48845" y="3907"/>
                          </a:cubicBezTo>
                          <a:cubicBezTo>
                            <a:pt x="5804" y="16885"/>
                            <a:pt x="-4882" y="75761"/>
                            <a:pt x="24378" y="98711"/>
                          </a:cubicBezTo>
                          <a:cubicBezTo>
                            <a:pt x="41166" y="111897"/>
                            <a:pt x="66437" y="122702"/>
                            <a:pt x="100489" y="134757"/>
                          </a:cubicBezTo>
                          <a:cubicBezTo>
                            <a:pt x="176718" y="161695"/>
                            <a:pt x="148530" y="269179"/>
                            <a:pt x="70991" y="269714"/>
                          </a:cubicBezTo>
                          <a:cubicBezTo>
                            <a:pt x="40749" y="269923"/>
                            <a:pt x="26581" y="267988"/>
                            <a:pt x="0" y="250605"/>
                          </a:cubicBezTo>
                        </a:path>
                      </a:pathLst>
                    </a:custGeom>
                    <a:noFill/>
                    <a:ln w="44450" cap="rnd">
                      <a:solidFill>
                        <a:schemeClr val="bg1"/>
                      </a:solidFill>
                      <a:prstDash val="solid"/>
                      <a:round/>
                    </a:ln>
                  </p:spPr>
                  <p:txBody>
                    <a:bodyPr rtlCol="0" anchor="ctr"/>
                    <a:lstStyle/>
                    <a:p>
                      <a:endParaRPr lang="en-US" sz="1600"/>
                    </a:p>
                  </p:txBody>
                </p:sp>
                <p:sp>
                  <p:nvSpPr>
                    <p:cNvPr id="51" name="Freeform: Shape 50">
                      <a:extLst>
                        <a:ext uri="{FF2B5EF4-FFF2-40B4-BE49-F238E27FC236}">
                          <a16:creationId xmlns:a16="http://schemas.microsoft.com/office/drawing/2014/main" id="{95F7E1C0-40F2-8549-C053-81C43757A633}"/>
                        </a:ext>
                      </a:extLst>
                    </p:cNvPr>
                    <p:cNvSpPr/>
                    <p:nvPr/>
                  </p:nvSpPr>
                  <p:spPr>
                    <a:xfrm>
                      <a:off x="1881148" y="2379761"/>
                      <a:ext cx="2976" cy="34230"/>
                    </a:xfrm>
                    <a:custGeom>
                      <a:avLst/>
                      <a:gdLst>
                        <a:gd name="connsiteX0" fmla="*/ 0 w 2976"/>
                        <a:gd name="connsiteY0" fmla="*/ 0 h 34230"/>
                        <a:gd name="connsiteX1" fmla="*/ 0 w 2976"/>
                        <a:gd name="connsiteY1" fmla="*/ 34230 h 34230"/>
                      </a:gdLst>
                      <a:ahLst/>
                      <a:cxnLst>
                        <a:cxn ang="0">
                          <a:pos x="connsiteX0" y="connsiteY0"/>
                        </a:cxn>
                        <a:cxn ang="0">
                          <a:pos x="connsiteX1" y="connsiteY1"/>
                        </a:cxn>
                      </a:cxnLst>
                      <a:rect l="l" t="t" r="r" b="b"/>
                      <a:pathLst>
                        <a:path w="2976" h="34230">
                          <a:moveTo>
                            <a:pt x="0" y="0"/>
                          </a:moveTo>
                          <a:lnTo>
                            <a:pt x="0" y="34230"/>
                          </a:lnTo>
                        </a:path>
                      </a:pathLst>
                    </a:custGeom>
                    <a:ln w="44450" cap="rnd">
                      <a:solidFill>
                        <a:schemeClr val="bg1"/>
                      </a:solidFill>
                      <a:prstDash val="solid"/>
                      <a:round/>
                    </a:ln>
                  </p:spPr>
                  <p:txBody>
                    <a:bodyPr rtlCol="0" anchor="ctr"/>
                    <a:lstStyle/>
                    <a:p>
                      <a:endParaRPr lang="en-US" sz="1600"/>
                    </a:p>
                  </p:txBody>
                </p:sp>
                <p:sp>
                  <p:nvSpPr>
                    <p:cNvPr id="52" name="Freeform: Shape 51">
                      <a:extLst>
                        <a:ext uri="{FF2B5EF4-FFF2-40B4-BE49-F238E27FC236}">
                          <a16:creationId xmlns:a16="http://schemas.microsoft.com/office/drawing/2014/main" id="{94677D30-BE6D-AFC0-A629-EAEB95C99F19}"/>
                        </a:ext>
                      </a:extLst>
                    </p:cNvPr>
                    <p:cNvSpPr/>
                    <p:nvPr/>
                  </p:nvSpPr>
                  <p:spPr>
                    <a:xfrm>
                      <a:off x="1881148" y="2068710"/>
                      <a:ext cx="2976" cy="33069"/>
                    </a:xfrm>
                    <a:custGeom>
                      <a:avLst/>
                      <a:gdLst>
                        <a:gd name="connsiteX0" fmla="*/ 0 w 2976"/>
                        <a:gd name="connsiteY0" fmla="*/ 0 h 33069"/>
                        <a:gd name="connsiteX1" fmla="*/ 0 w 2976"/>
                        <a:gd name="connsiteY1" fmla="*/ 33070 h 33069"/>
                      </a:gdLst>
                      <a:ahLst/>
                      <a:cxnLst>
                        <a:cxn ang="0">
                          <a:pos x="connsiteX0" y="connsiteY0"/>
                        </a:cxn>
                        <a:cxn ang="0">
                          <a:pos x="connsiteX1" y="connsiteY1"/>
                        </a:cxn>
                      </a:cxnLst>
                      <a:rect l="l" t="t" r="r" b="b"/>
                      <a:pathLst>
                        <a:path w="2976" h="33069">
                          <a:moveTo>
                            <a:pt x="0" y="0"/>
                          </a:moveTo>
                          <a:lnTo>
                            <a:pt x="0" y="33070"/>
                          </a:lnTo>
                        </a:path>
                      </a:pathLst>
                    </a:custGeom>
                    <a:ln w="44450" cap="rnd">
                      <a:solidFill>
                        <a:schemeClr val="bg1"/>
                      </a:solidFill>
                      <a:prstDash val="solid"/>
                      <a:round/>
                    </a:ln>
                  </p:spPr>
                  <p:txBody>
                    <a:bodyPr rtlCol="0" anchor="ctr"/>
                    <a:lstStyle/>
                    <a:p>
                      <a:endParaRPr lang="en-US" sz="1600"/>
                    </a:p>
                  </p:txBody>
                </p:sp>
              </p:grpSp>
            </p:grpSp>
            <p:sp>
              <p:nvSpPr>
                <p:cNvPr id="19" name="Freeform: Shape 18">
                  <a:extLst>
                    <a:ext uri="{FF2B5EF4-FFF2-40B4-BE49-F238E27FC236}">
                      <a16:creationId xmlns:a16="http://schemas.microsoft.com/office/drawing/2014/main" id="{67485E79-BA72-7564-A397-EDD541B31516}"/>
                    </a:ext>
                  </a:extLst>
                </p:cNvPr>
                <p:cNvSpPr/>
                <p:nvPr/>
              </p:nvSpPr>
              <p:spPr>
                <a:xfrm>
                  <a:off x="1579235" y="1937742"/>
                  <a:ext cx="607218" cy="607218"/>
                </a:xfrm>
                <a:custGeom>
                  <a:avLst/>
                  <a:gdLst>
                    <a:gd name="connsiteX0" fmla="*/ 607219 w 607218"/>
                    <a:gd name="connsiteY0" fmla="*/ 303609 h 607218"/>
                    <a:gd name="connsiteX1" fmla="*/ 303609 w 607218"/>
                    <a:gd name="connsiteY1" fmla="*/ 607219 h 607218"/>
                    <a:gd name="connsiteX2" fmla="*/ 0 w 607218"/>
                    <a:gd name="connsiteY2" fmla="*/ 303609 h 607218"/>
                    <a:gd name="connsiteX3" fmla="*/ 303609 w 607218"/>
                    <a:gd name="connsiteY3" fmla="*/ 0 h 607218"/>
                    <a:gd name="connsiteX4" fmla="*/ 607219 w 607218"/>
                    <a:gd name="connsiteY4" fmla="*/ 303609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218" h="607218">
                      <a:moveTo>
                        <a:pt x="607219" y="303609"/>
                      </a:moveTo>
                      <a:cubicBezTo>
                        <a:pt x="607219" y="471288"/>
                        <a:pt x="471288" y="607219"/>
                        <a:pt x="303609" y="607219"/>
                      </a:cubicBezTo>
                      <a:cubicBezTo>
                        <a:pt x="135931" y="607219"/>
                        <a:pt x="0" y="471288"/>
                        <a:pt x="0" y="303609"/>
                      </a:cubicBezTo>
                      <a:cubicBezTo>
                        <a:pt x="0" y="135931"/>
                        <a:pt x="135931" y="0"/>
                        <a:pt x="303609" y="0"/>
                      </a:cubicBezTo>
                      <a:cubicBezTo>
                        <a:pt x="471288" y="0"/>
                        <a:pt x="607219" y="135931"/>
                        <a:pt x="607219" y="303609"/>
                      </a:cubicBezTo>
                      <a:close/>
                    </a:path>
                  </a:pathLst>
                </a:custGeom>
                <a:noFill/>
                <a:ln w="44450" cap="rnd">
                  <a:solidFill>
                    <a:schemeClr val="bg1"/>
                  </a:solidFill>
                  <a:prstDash val="solid"/>
                  <a:round/>
                </a:ln>
              </p:spPr>
              <p:txBody>
                <a:bodyPr rtlCol="0" anchor="ctr"/>
                <a:lstStyle/>
                <a:p>
                  <a:endParaRPr lang="en-US" sz="1600"/>
                </a:p>
              </p:txBody>
            </p:sp>
            <p:grpSp>
              <p:nvGrpSpPr>
                <p:cNvPr id="20" name="Graphic 18">
                  <a:extLst>
                    <a:ext uri="{FF2B5EF4-FFF2-40B4-BE49-F238E27FC236}">
                      <a16:creationId xmlns:a16="http://schemas.microsoft.com/office/drawing/2014/main" id="{501843C2-11EC-F773-F881-D2801316157F}"/>
                    </a:ext>
                  </a:extLst>
                </p:cNvPr>
                <p:cNvGrpSpPr/>
                <p:nvPr/>
              </p:nvGrpSpPr>
              <p:grpSpPr>
                <a:xfrm>
                  <a:off x="2137519" y="2234416"/>
                  <a:ext cx="709225" cy="432970"/>
                  <a:chOff x="2137519" y="2234416"/>
                  <a:chExt cx="709225" cy="432970"/>
                </a:xfrm>
                <a:noFill/>
              </p:grpSpPr>
              <p:sp>
                <p:nvSpPr>
                  <p:cNvPr id="30" name="Freeform: Shape 29">
                    <a:extLst>
                      <a:ext uri="{FF2B5EF4-FFF2-40B4-BE49-F238E27FC236}">
                        <a16:creationId xmlns:a16="http://schemas.microsoft.com/office/drawing/2014/main" id="{06BAD998-5AA6-B5DA-AA47-8D8F241E7240}"/>
                      </a:ext>
                    </a:extLst>
                  </p:cNvPr>
                  <p:cNvSpPr/>
                  <p:nvPr/>
                </p:nvSpPr>
                <p:spPr>
                  <a:xfrm>
                    <a:off x="2137519" y="2241292"/>
                    <a:ext cx="702349" cy="426094"/>
                  </a:xfrm>
                  <a:custGeom>
                    <a:avLst/>
                    <a:gdLst>
                      <a:gd name="connsiteX0" fmla="*/ 0 w 702349"/>
                      <a:gd name="connsiteY0" fmla="*/ 426095 h 426094"/>
                      <a:gd name="connsiteX1" fmla="*/ 334685 w 702349"/>
                      <a:gd name="connsiteY1" fmla="*/ 91410 h 426094"/>
                      <a:gd name="connsiteX2" fmla="*/ 472797 w 702349"/>
                      <a:gd name="connsiteY2" fmla="*/ 229553 h 426094"/>
                      <a:gd name="connsiteX3" fmla="*/ 702350 w 702349"/>
                      <a:gd name="connsiteY3" fmla="*/ 0 h 426094"/>
                    </a:gdLst>
                    <a:ahLst/>
                    <a:cxnLst>
                      <a:cxn ang="0">
                        <a:pos x="connsiteX0" y="connsiteY0"/>
                      </a:cxn>
                      <a:cxn ang="0">
                        <a:pos x="connsiteX1" y="connsiteY1"/>
                      </a:cxn>
                      <a:cxn ang="0">
                        <a:pos x="connsiteX2" y="connsiteY2"/>
                      </a:cxn>
                      <a:cxn ang="0">
                        <a:pos x="connsiteX3" y="connsiteY3"/>
                      </a:cxn>
                    </a:cxnLst>
                    <a:rect l="l" t="t" r="r" b="b"/>
                    <a:pathLst>
                      <a:path w="702349" h="426094">
                        <a:moveTo>
                          <a:pt x="0" y="426095"/>
                        </a:moveTo>
                        <a:lnTo>
                          <a:pt x="334685" y="91410"/>
                        </a:lnTo>
                        <a:lnTo>
                          <a:pt x="472797" y="229553"/>
                        </a:lnTo>
                        <a:lnTo>
                          <a:pt x="702350" y="0"/>
                        </a:lnTo>
                      </a:path>
                    </a:pathLst>
                  </a:custGeom>
                  <a:noFill/>
                  <a:ln w="44450" cap="rnd">
                    <a:solidFill>
                      <a:schemeClr val="tx2"/>
                    </a:solidFill>
                    <a:prstDash val="solid"/>
                    <a:round/>
                  </a:ln>
                </p:spPr>
                <p:txBody>
                  <a:bodyPr rtlCol="0" anchor="ctr"/>
                  <a:lstStyle/>
                  <a:p>
                    <a:endParaRPr lang="en-US" sz="1600"/>
                  </a:p>
                </p:txBody>
              </p:sp>
              <p:sp>
                <p:nvSpPr>
                  <p:cNvPr id="36" name="Freeform: Shape 35">
                    <a:extLst>
                      <a:ext uri="{FF2B5EF4-FFF2-40B4-BE49-F238E27FC236}">
                        <a16:creationId xmlns:a16="http://schemas.microsoft.com/office/drawing/2014/main" id="{6F8B8D0F-92A6-152E-AE37-AE684D446DD9}"/>
                      </a:ext>
                    </a:extLst>
                  </p:cNvPr>
                  <p:cNvSpPr/>
                  <p:nvPr/>
                </p:nvSpPr>
                <p:spPr>
                  <a:xfrm>
                    <a:off x="2753191" y="2234416"/>
                    <a:ext cx="93553" cy="93553"/>
                  </a:xfrm>
                  <a:custGeom>
                    <a:avLst/>
                    <a:gdLst>
                      <a:gd name="connsiteX0" fmla="*/ 93553 w 93553"/>
                      <a:gd name="connsiteY0" fmla="*/ 93553 h 93553"/>
                      <a:gd name="connsiteX1" fmla="*/ 93553 w 93553"/>
                      <a:gd name="connsiteY1" fmla="*/ 0 h 93553"/>
                      <a:gd name="connsiteX2" fmla="*/ 0 w 93553"/>
                      <a:gd name="connsiteY2" fmla="*/ 0 h 93553"/>
                    </a:gdLst>
                    <a:ahLst/>
                    <a:cxnLst>
                      <a:cxn ang="0">
                        <a:pos x="connsiteX0" y="connsiteY0"/>
                      </a:cxn>
                      <a:cxn ang="0">
                        <a:pos x="connsiteX1" y="connsiteY1"/>
                      </a:cxn>
                      <a:cxn ang="0">
                        <a:pos x="connsiteX2" y="connsiteY2"/>
                      </a:cxn>
                    </a:cxnLst>
                    <a:rect l="l" t="t" r="r" b="b"/>
                    <a:pathLst>
                      <a:path w="93553" h="93553">
                        <a:moveTo>
                          <a:pt x="93553" y="93553"/>
                        </a:moveTo>
                        <a:lnTo>
                          <a:pt x="93553" y="0"/>
                        </a:lnTo>
                        <a:lnTo>
                          <a:pt x="0" y="0"/>
                        </a:lnTo>
                      </a:path>
                    </a:pathLst>
                  </a:custGeom>
                  <a:noFill/>
                  <a:ln w="44450" cap="rnd">
                    <a:solidFill>
                      <a:schemeClr val="tx2"/>
                    </a:solidFill>
                    <a:prstDash val="solid"/>
                    <a:round/>
                  </a:ln>
                </p:spPr>
                <p:txBody>
                  <a:bodyPr rtlCol="0" anchor="ctr"/>
                  <a:lstStyle/>
                  <a:p>
                    <a:endParaRPr lang="en-US" sz="1600"/>
                  </a:p>
                </p:txBody>
              </p:sp>
            </p:grpSp>
          </p:grpSp>
        </p:grpSp>
      </p:grpSp>
      <p:grpSp>
        <p:nvGrpSpPr>
          <p:cNvPr id="12" name="Group 11">
            <a:extLst>
              <a:ext uri="{FF2B5EF4-FFF2-40B4-BE49-F238E27FC236}">
                <a16:creationId xmlns:a16="http://schemas.microsoft.com/office/drawing/2014/main" id="{06451A6C-FD5C-1E15-C267-5B67066DCA55}"/>
              </a:ext>
            </a:extLst>
          </p:cNvPr>
          <p:cNvGrpSpPr/>
          <p:nvPr/>
        </p:nvGrpSpPr>
        <p:grpSpPr>
          <a:xfrm>
            <a:off x="4282222" y="1449388"/>
            <a:ext cx="3627557" cy="4500561"/>
            <a:chOff x="4282222" y="1449388"/>
            <a:chExt cx="3627557" cy="4500561"/>
          </a:xfrm>
        </p:grpSpPr>
        <p:sp>
          <p:nvSpPr>
            <p:cNvPr id="9" name="Rectangle: Rounded Corners 8">
              <a:extLst>
                <a:ext uri="{FF2B5EF4-FFF2-40B4-BE49-F238E27FC236}">
                  <a16:creationId xmlns:a16="http://schemas.microsoft.com/office/drawing/2014/main" id="{D9F94CA3-18E5-8F18-6A87-61973012BD15}"/>
                </a:ext>
              </a:extLst>
            </p:cNvPr>
            <p:cNvSpPr/>
            <p:nvPr/>
          </p:nvSpPr>
          <p:spPr>
            <a:xfrm>
              <a:off x="4282222" y="2191656"/>
              <a:ext cx="3627557" cy="3758293"/>
            </a:xfrm>
            <a:prstGeom prst="roundRect">
              <a:avLst>
                <a:gd name="adj" fmla="val 11425"/>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r>
                <a:rPr lang="en-US" b="1" u="none" strike="noStrike" dirty="0">
                  <a:solidFill>
                    <a:schemeClr val="bg2"/>
                  </a:solidFill>
                  <a:effectLst/>
                  <a:latin typeface="+mj-lt"/>
                  <a:ea typeface="Arial" panose="020B0604020202020204" pitchFamily="34" charset="0"/>
                </a:rPr>
                <a:t>Optimize </a:t>
              </a:r>
              <a:br>
                <a:rPr lang="en-US" b="1" u="none" strike="noStrike" dirty="0">
                  <a:solidFill>
                    <a:schemeClr val="bg2"/>
                  </a:solidFill>
                  <a:effectLst/>
                  <a:latin typeface="+mj-lt"/>
                  <a:ea typeface="Arial" panose="020B0604020202020204" pitchFamily="34" charset="0"/>
                </a:rPr>
              </a:br>
              <a:r>
                <a:rPr lang="en-US" b="1" u="none" strike="noStrike" dirty="0">
                  <a:solidFill>
                    <a:schemeClr val="bg2"/>
                  </a:solidFill>
                  <a:effectLst/>
                  <a:latin typeface="+mj-lt"/>
                  <a:ea typeface="Arial" panose="020B0604020202020204" pitchFamily="34" charset="0"/>
                </a:rPr>
                <a:t>&amp; Grow</a:t>
              </a:r>
            </a:p>
            <a:p>
              <a:pPr lvl="0" algn="ctr">
                <a:lnSpc>
                  <a:spcPct val="110000"/>
                </a:lnSpc>
                <a:spcAft>
                  <a:spcPts val="1200"/>
                </a:spcAft>
              </a:pPr>
              <a:r>
                <a:rPr lang="en-US" sz="1400" u="none" strike="noStrike" dirty="0">
                  <a:solidFill>
                    <a:schemeClr val="tx1"/>
                  </a:solidFill>
                  <a:effectLst/>
                  <a:ea typeface="Arial" panose="020B0604020202020204" pitchFamily="34" charset="0"/>
                </a:rPr>
                <a:t>We improve operations, </a:t>
              </a:r>
              <a:br>
                <a:rPr lang="en-US" sz="1400" u="none" strike="noStrike" dirty="0">
                  <a:solidFill>
                    <a:schemeClr val="tx1"/>
                  </a:solidFill>
                  <a:effectLst/>
                  <a:ea typeface="Arial" panose="020B0604020202020204" pitchFamily="34" charset="0"/>
                </a:rPr>
              </a:br>
              <a:r>
                <a:rPr lang="en-US" sz="1400" u="none" strike="noStrike" dirty="0">
                  <a:solidFill>
                    <a:schemeClr val="tx1"/>
                  </a:solidFill>
                  <a:effectLst/>
                  <a:ea typeface="Arial" panose="020B0604020202020204" pitchFamily="34" charset="0"/>
                </a:rPr>
                <a:t>marketing, and product offerings</a:t>
              </a:r>
              <a:br>
                <a:rPr lang="en-US" sz="1400" u="none" strike="noStrike" dirty="0">
                  <a:solidFill>
                    <a:schemeClr val="tx1"/>
                  </a:solidFill>
                  <a:effectLst/>
                  <a:ea typeface="Arial" panose="020B0604020202020204" pitchFamily="34" charset="0"/>
                </a:rPr>
              </a:br>
              <a:r>
                <a:rPr lang="en-US" sz="1400" u="none" strike="noStrike" dirty="0">
                  <a:solidFill>
                    <a:schemeClr val="tx1"/>
                  </a:solidFill>
                  <a:effectLst/>
                  <a:ea typeface="Arial" panose="020B0604020202020204" pitchFamily="34" charset="0"/>
                </a:rPr>
                <a:t>to maximize profitability</a:t>
              </a:r>
              <a:endParaRPr lang="en-US" sz="1600" u="none" strike="noStrike" dirty="0">
                <a:solidFill>
                  <a:schemeClr val="tx1"/>
                </a:solidFill>
                <a:effectLst/>
                <a:ea typeface="Arial" panose="020B0604020202020204" pitchFamily="34" charset="0"/>
              </a:endParaRPr>
            </a:p>
          </p:txBody>
        </p:sp>
        <p:grpSp>
          <p:nvGrpSpPr>
            <p:cNvPr id="5" name="Group 4">
              <a:extLst>
                <a:ext uri="{FF2B5EF4-FFF2-40B4-BE49-F238E27FC236}">
                  <a16:creationId xmlns:a16="http://schemas.microsoft.com/office/drawing/2014/main" id="{AD76CE90-FFD8-49AE-1CC6-DC9888050BCB}"/>
                </a:ext>
              </a:extLst>
            </p:cNvPr>
            <p:cNvGrpSpPr/>
            <p:nvPr/>
          </p:nvGrpSpPr>
          <p:grpSpPr>
            <a:xfrm>
              <a:off x="5093889" y="1449388"/>
              <a:ext cx="2004224" cy="2004222"/>
              <a:chOff x="5093889" y="1449388"/>
              <a:chExt cx="2004224" cy="2004222"/>
            </a:xfrm>
          </p:grpSpPr>
          <p:sp>
            <p:nvSpPr>
              <p:cNvPr id="10" name="Oval 9">
                <a:extLst>
                  <a:ext uri="{FF2B5EF4-FFF2-40B4-BE49-F238E27FC236}">
                    <a16:creationId xmlns:a16="http://schemas.microsoft.com/office/drawing/2014/main" id="{AA4E9B6E-144B-B0F6-8B0B-9920FB8D893A}"/>
                  </a:ext>
                </a:extLst>
              </p:cNvPr>
              <p:cNvSpPr/>
              <p:nvPr/>
            </p:nvSpPr>
            <p:spPr>
              <a:xfrm>
                <a:off x="5093889" y="1449388"/>
                <a:ext cx="2004224" cy="2004222"/>
              </a:xfrm>
              <a:prstGeom prst="ellipse">
                <a:avLst/>
              </a:prstGeom>
              <a:solidFill>
                <a:schemeClr val="bg2"/>
              </a:solidFill>
              <a:ln w="8255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b="1">
                  <a:solidFill>
                    <a:schemeClr val="bg2"/>
                  </a:solidFill>
                  <a:latin typeface="+mj-lt"/>
                </a:endParaRPr>
              </a:p>
            </p:txBody>
          </p:sp>
          <p:grpSp>
            <p:nvGrpSpPr>
              <p:cNvPr id="67" name="Group 66">
                <a:extLst>
                  <a:ext uri="{FF2B5EF4-FFF2-40B4-BE49-F238E27FC236}">
                    <a16:creationId xmlns:a16="http://schemas.microsoft.com/office/drawing/2014/main" id="{0CE044AD-DB64-A0BB-2F3B-5B35DAD91499}"/>
                  </a:ext>
                </a:extLst>
              </p:cNvPr>
              <p:cNvGrpSpPr/>
              <p:nvPr/>
            </p:nvGrpSpPr>
            <p:grpSpPr>
              <a:xfrm>
                <a:off x="5534025" y="1961238"/>
                <a:ext cx="1123952" cy="980522"/>
                <a:chOff x="5476130" y="2381163"/>
                <a:chExt cx="1239738" cy="1081533"/>
              </a:xfrm>
            </p:grpSpPr>
            <p:grpSp>
              <p:nvGrpSpPr>
                <p:cNvPr id="68" name="Graphic 37">
                  <a:extLst>
                    <a:ext uri="{FF2B5EF4-FFF2-40B4-BE49-F238E27FC236}">
                      <a16:creationId xmlns:a16="http://schemas.microsoft.com/office/drawing/2014/main" id="{C9F416B5-9663-DED5-7630-E34E7212E052}"/>
                    </a:ext>
                  </a:extLst>
                </p:cNvPr>
                <p:cNvGrpSpPr/>
                <p:nvPr/>
              </p:nvGrpSpPr>
              <p:grpSpPr>
                <a:xfrm>
                  <a:off x="5476130" y="2700611"/>
                  <a:ext cx="1239738" cy="762085"/>
                  <a:chOff x="5476130" y="2700611"/>
                  <a:chExt cx="1239738" cy="762085"/>
                </a:xfrm>
                <a:noFill/>
              </p:grpSpPr>
              <p:grpSp>
                <p:nvGrpSpPr>
                  <p:cNvPr id="72" name="Graphic 37">
                    <a:extLst>
                      <a:ext uri="{FF2B5EF4-FFF2-40B4-BE49-F238E27FC236}">
                        <a16:creationId xmlns:a16="http://schemas.microsoft.com/office/drawing/2014/main" id="{DA451E89-9B50-DAC0-E2AA-2BCA3113CADA}"/>
                      </a:ext>
                    </a:extLst>
                  </p:cNvPr>
                  <p:cNvGrpSpPr/>
                  <p:nvPr/>
                </p:nvGrpSpPr>
                <p:grpSpPr>
                  <a:xfrm>
                    <a:off x="5533234" y="2700611"/>
                    <a:ext cx="1125530" cy="754874"/>
                    <a:chOff x="5533234" y="2700611"/>
                    <a:chExt cx="1125530" cy="754874"/>
                  </a:xfrm>
                  <a:noFill/>
                </p:grpSpPr>
                <p:sp>
                  <p:nvSpPr>
                    <p:cNvPr id="74" name="Freeform: Shape 73">
                      <a:extLst>
                        <a:ext uri="{FF2B5EF4-FFF2-40B4-BE49-F238E27FC236}">
                          <a16:creationId xmlns:a16="http://schemas.microsoft.com/office/drawing/2014/main" id="{CD7CDC2A-A005-4E94-1AB1-6868B26BEB64}"/>
                        </a:ext>
                      </a:extLst>
                    </p:cNvPr>
                    <p:cNvSpPr/>
                    <p:nvPr/>
                  </p:nvSpPr>
                  <p:spPr>
                    <a:xfrm>
                      <a:off x="5533234" y="3249133"/>
                      <a:ext cx="178825" cy="206353"/>
                    </a:xfrm>
                    <a:custGeom>
                      <a:avLst/>
                      <a:gdLst>
                        <a:gd name="connsiteX0" fmla="*/ 0 w 178825"/>
                        <a:gd name="connsiteY0" fmla="*/ 205240 h 206353"/>
                        <a:gd name="connsiteX1" fmla="*/ 0 w 178825"/>
                        <a:gd name="connsiteY1" fmla="*/ 25301 h 206353"/>
                        <a:gd name="connsiteX2" fmla="*/ 25301 w 178825"/>
                        <a:gd name="connsiteY2" fmla="*/ 0 h 206353"/>
                        <a:gd name="connsiteX3" fmla="*/ 153525 w 178825"/>
                        <a:gd name="connsiteY3" fmla="*/ 0 h 206353"/>
                        <a:gd name="connsiteX4" fmla="*/ 178826 w 178825"/>
                        <a:gd name="connsiteY4" fmla="*/ 25301 h 206353"/>
                        <a:gd name="connsiteX5" fmla="*/ 178826 w 178825"/>
                        <a:gd name="connsiteY5" fmla="*/ 206353 h 20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25" h="206353">
                          <a:moveTo>
                            <a:pt x="0" y="205240"/>
                          </a:moveTo>
                          <a:lnTo>
                            <a:pt x="0" y="25301"/>
                          </a:lnTo>
                          <a:cubicBezTo>
                            <a:pt x="0" y="11335"/>
                            <a:pt x="11335" y="0"/>
                            <a:pt x="25301" y="0"/>
                          </a:cubicBezTo>
                          <a:lnTo>
                            <a:pt x="153525" y="0"/>
                          </a:lnTo>
                          <a:cubicBezTo>
                            <a:pt x="167491" y="0"/>
                            <a:pt x="178826" y="11335"/>
                            <a:pt x="178826" y="25301"/>
                          </a:cubicBezTo>
                          <a:lnTo>
                            <a:pt x="178826" y="206353"/>
                          </a:lnTo>
                        </a:path>
                      </a:pathLst>
                    </a:custGeom>
                    <a:noFill/>
                    <a:ln w="44450" cap="rnd">
                      <a:solidFill>
                        <a:schemeClr val="bg1"/>
                      </a:solidFill>
                      <a:prstDash val="solid"/>
                      <a:round/>
                    </a:ln>
                  </p:spPr>
                  <p:txBody>
                    <a:bodyPr rtlCol="0" anchor="ctr"/>
                    <a:lstStyle/>
                    <a:p>
                      <a:endParaRPr lang="en-US" sz="1600"/>
                    </a:p>
                  </p:txBody>
                </p:sp>
                <p:sp>
                  <p:nvSpPr>
                    <p:cNvPr id="75" name="Freeform: Shape 74">
                      <a:extLst>
                        <a:ext uri="{FF2B5EF4-FFF2-40B4-BE49-F238E27FC236}">
                          <a16:creationId xmlns:a16="http://schemas.microsoft.com/office/drawing/2014/main" id="{07FF0272-81CB-028D-FD98-CB396A7889B0}"/>
                        </a:ext>
                      </a:extLst>
                    </p:cNvPr>
                    <p:cNvSpPr/>
                    <p:nvPr/>
                  </p:nvSpPr>
                  <p:spPr>
                    <a:xfrm>
                      <a:off x="5848811" y="3066284"/>
                      <a:ext cx="178825" cy="389202"/>
                    </a:xfrm>
                    <a:custGeom>
                      <a:avLst/>
                      <a:gdLst>
                        <a:gd name="connsiteX0" fmla="*/ 0 w 178825"/>
                        <a:gd name="connsiteY0" fmla="*/ 389202 h 389202"/>
                        <a:gd name="connsiteX1" fmla="*/ 0 w 178825"/>
                        <a:gd name="connsiteY1" fmla="*/ 25301 h 389202"/>
                        <a:gd name="connsiteX2" fmla="*/ 25301 w 178825"/>
                        <a:gd name="connsiteY2" fmla="*/ 0 h 389202"/>
                        <a:gd name="connsiteX3" fmla="*/ 153525 w 178825"/>
                        <a:gd name="connsiteY3" fmla="*/ 0 h 389202"/>
                        <a:gd name="connsiteX4" fmla="*/ 178826 w 178825"/>
                        <a:gd name="connsiteY4" fmla="*/ 25301 h 389202"/>
                        <a:gd name="connsiteX5" fmla="*/ 178826 w 178825"/>
                        <a:gd name="connsiteY5" fmla="*/ 384749 h 38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25" h="389202">
                          <a:moveTo>
                            <a:pt x="0" y="389202"/>
                          </a:moveTo>
                          <a:lnTo>
                            <a:pt x="0" y="25301"/>
                          </a:lnTo>
                          <a:cubicBezTo>
                            <a:pt x="0" y="11335"/>
                            <a:pt x="11335" y="0"/>
                            <a:pt x="25301" y="0"/>
                          </a:cubicBezTo>
                          <a:lnTo>
                            <a:pt x="153525" y="0"/>
                          </a:lnTo>
                          <a:cubicBezTo>
                            <a:pt x="167491" y="0"/>
                            <a:pt x="178826" y="11335"/>
                            <a:pt x="178826" y="25301"/>
                          </a:cubicBezTo>
                          <a:lnTo>
                            <a:pt x="178826" y="384749"/>
                          </a:lnTo>
                        </a:path>
                      </a:pathLst>
                    </a:custGeom>
                    <a:noFill/>
                    <a:ln w="44450" cap="rnd">
                      <a:solidFill>
                        <a:schemeClr val="bg1"/>
                      </a:solidFill>
                      <a:prstDash val="solid"/>
                      <a:round/>
                    </a:ln>
                  </p:spPr>
                  <p:txBody>
                    <a:bodyPr rtlCol="0" anchor="ctr"/>
                    <a:lstStyle/>
                    <a:p>
                      <a:endParaRPr lang="en-US" sz="1600"/>
                    </a:p>
                  </p:txBody>
                </p:sp>
                <p:sp>
                  <p:nvSpPr>
                    <p:cNvPr id="76" name="Freeform: Shape 75">
                      <a:extLst>
                        <a:ext uri="{FF2B5EF4-FFF2-40B4-BE49-F238E27FC236}">
                          <a16:creationId xmlns:a16="http://schemas.microsoft.com/office/drawing/2014/main" id="{2049C724-EABF-A7F4-44D1-988E1E95B5D5}"/>
                        </a:ext>
                      </a:extLst>
                    </p:cNvPr>
                    <p:cNvSpPr/>
                    <p:nvPr/>
                  </p:nvSpPr>
                  <p:spPr>
                    <a:xfrm>
                      <a:off x="6164362" y="2883435"/>
                      <a:ext cx="178825" cy="569268"/>
                    </a:xfrm>
                    <a:custGeom>
                      <a:avLst/>
                      <a:gdLst>
                        <a:gd name="connsiteX0" fmla="*/ 0 w 178825"/>
                        <a:gd name="connsiteY0" fmla="*/ 569268 h 569268"/>
                        <a:gd name="connsiteX1" fmla="*/ 0 w 178825"/>
                        <a:gd name="connsiteY1" fmla="*/ 25301 h 569268"/>
                        <a:gd name="connsiteX2" fmla="*/ 25301 w 178825"/>
                        <a:gd name="connsiteY2" fmla="*/ 0 h 569268"/>
                        <a:gd name="connsiteX3" fmla="*/ 153525 w 178825"/>
                        <a:gd name="connsiteY3" fmla="*/ 0 h 569268"/>
                        <a:gd name="connsiteX4" fmla="*/ 178826 w 178825"/>
                        <a:gd name="connsiteY4" fmla="*/ 25301 h 569268"/>
                        <a:gd name="connsiteX5" fmla="*/ 178826 w 178825"/>
                        <a:gd name="connsiteY5" fmla="*/ 568155 h 56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25" h="569268">
                          <a:moveTo>
                            <a:pt x="0" y="569268"/>
                          </a:moveTo>
                          <a:lnTo>
                            <a:pt x="0" y="25301"/>
                          </a:lnTo>
                          <a:cubicBezTo>
                            <a:pt x="0" y="11335"/>
                            <a:pt x="11335" y="0"/>
                            <a:pt x="25301" y="0"/>
                          </a:cubicBezTo>
                          <a:lnTo>
                            <a:pt x="153525" y="0"/>
                          </a:lnTo>
                          <a:cubicBezTo>
                            <a:pt x="167491" y="0"/>
                            <a:pt x="178826" y="11335"/>
                            <a:pt x="178826" y="25301"/>
                          </a:cubicBezTo>
                          <a:lnTo>
                            <a:pt x="178826" y="568155"/>
                          </a:lnTo>
                        </a:path>
                      </a:pathLst>
                    </a:custGeom>
                    <a:noFill/>
                    <a:ln w="44450" cap="rnd">
                      <a:solidFill>
                        <a:schemeClr val="bg1"/>
                      </a:solidFill>
                      <a:prstDash val="solid"/>
                      <a:round/>
                    </a:ln>
                  </p:spPr>
                  <p:txBody>
                    <a:bodyPr rtlCol="0" anchor="ctr"/>
                    <a:lstStyle/>
                    <a:p>
                      <a:endParaRPr lang="en-US" sz="1600"/>
                    </a:p>
                  </p:txBody>
                </p:sp>
                <p:sp>
                  <p:nvSpPr>
                    <p:cNvPr id="77" name="Freeform: Shape 76">
                      <a:extLst>
                        <a:ext uri="{FF2B5EF4-FFF2-40B4-BE49-F238E27FC236}">
                          <a16:creationId xmlns:a16="http://schemas.microsoft.com/office/drawing/2014/main" id="{6248451E-6FF9-5B63-71E7-1725285EA935}"/>
                        </a:ext>
                      </a:extLst>
                    </p:cNvPr>
                    <p:cNvSpPr/>
                    <p:nvPr/>
                  </p:nvSpPr>
                  <p:spPr>
                    <a:xfrm>
                      <a:off x="6479939" y="2700611"/>
                      <a:ext cx="178825" cy="752116"/>
                    </a:xfrm>
                    <a:custGeom>
                      <a:avLst/>
                      <a:gdLst>
                        <a:gd name="connsiteX0" fmla="*/ 0 w 178825"/>
                        <a:gd name="connsiteY0" fmla="*/ 752092 h 752116"/>
                        <a:gd name="connsiteX1" fmla="*/ 0 w 178825"/>
                        <a:gd name="connsiteY1" fmla="*/ 25301 h 752116"/>
                        <a:gd name="connsiteX2" fmla="*/ 25301 w 178825"/>
                        <a:gd name="connsiteY2" fmla="*/ 0 h 752116"/>
                        <a:gd name="connsiteX3" fmla="*/ 153525 w 178825"/>
                        <a:gd name="connsiteY3" fmla="*/ 0 h 752116"/>
                        <a:gd name="connsiteX4" fmla="*/ 178826 w 178825"/>
                        <a:gd name="connsiteY4" fmla="*/ 25301 h 752116"/>
                        <a:gd name="connsiteX5" fmla="*/ 178826 w 178825"/>
                        <a:gd name="connsiteY5" fmla="*/ 752117 h 75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25" h="752116">
                          <a:moveTo>
                            <a:pt x="0" y="752092"/>
                          </a:moveTo>
                          <a:lnTo>
                            <a:pt x="0" y="25301"/>
                          </a:lnTo>
                          <a:cubicBezTo>
                            <a:pt x="0" y="11335"/>
                            <a:pt x="11335" y="0"/>
                            <a:pt x="25301" y="0"/>
                          </a:cubicBezTo>
                          <a:lnTo>
                            <a:pt x="153525" y="0"/>
                          </a:lnTo>
                          <a:cubicBezTo>
                            <a:pt x="167491" y="0"/>
                            <a:pt x="178826" y="11335"/>
                            <a:pt x="178826" y="25301"/>
                          </a:cubicBezTo>
                          <a:lnTo>
                            <a:pt x="178826" y="752117"/>
                          </a:lnTo>
                        </a:path>
                      </a:pathLst>
                    </a:custGeom>
                    <a:noFill/>
                    <a:ln w="44450" cap="rnd">
                      <a:solidFill>
                        <a:schemeClr val="bg1"/>
                      </a:solidFill>
                      <a:prstDash val="solid"/>
                      <a:round/>
                    </a:ln>
                  </p:spPr>
                  <p:txBody>
                    <a:bodyPr rtlCol="0" anchor="ctr"/>
                    <a:lstStyle/>
                    <a:p>
                      <a:endParaRPr lang="en-US" sz="1600"/>
                    </a:p>
                  </p:txBody>
                </p:sp>
              </p:grpSp>
              <p:sp>
                <p:nvSpPr>
                  <p:cNvPr id="73" name="Freeform: Shape 72">
                    <a:extLst>
                      <a:ext uri="{FF2B5EF4-FFF2-40B4-BE49-F238E27FC236}">
                        <a16:creationId xmlns:a16="http://schemas.microsoft.com/office/drawing/2014/main" id="{9AC1BFEE-318F-1FB1-1D89-FC414DDED394}"/>
                      </a:ext>
                    </a:extLst>
                  </p:cNvPr>
                  <p:cNvSpPr/>
                  <p:nvPr/>
                </p:nvSpPr>
                <p:spPr>
                  <a:xfrm>
                    <a:off x="5476130" y="3462697"/>
                    <a:ext cx="1239738" cy="2530"/>
                  </a:xfrm>
                  <a:custGeom>
                    <a:avLst/>
                    <a:gdLst>
                      <a:gd name="connsiteX0" fmla="*/ 0 w 1239738"/>
                      <a:gd name="connsiteY0" fmla="*/ 0 h 2530"/>
                      <a:gd name="connsiteX1" fmla="*/ 1239738 w 1239738"/>
                      <a:gd name="connsiteY1" fmla="*/ 0 h 2530"/>
                    </a:gdLst>
                    <a:ahLst/>
                    <a:cxnLst>
                      <a:cxn ang="0">
                        <a:pos x="connsiteX0" y="connsiteY0"/>
                      </a:cxn>
                      <a:cxn ang="0">
                        <a:pos x="connsiteX1" y="connsiteY1"/>
                      </a:cxn>
                    </a:cxnLst>
                    <a:rect l="l" t="t" r="r" b="b"/>
                    <a:pathLst>
                      <a:path w="1239738" h="2530">
                        <a:moveTo>
                          <a:pt x="0" y="0"/>
                        </a:moveTo>
                        <a:lnTo>
                          <a:pt x="1239738" y="0"/>
                        </a:lnTo>
                      </a:path>
                    </a:pathLst>
                  </a:custGeom>
                  <a:ln w="44450" cap="rnd">
                    <a:solidFill>
                      <a:schemeClr val="bg1"/>
                    </a:solidFill>
                    <a:prstDash val="solid"/>
                    <a:round/>
                  </a:ln>
                </p:spPr>
                <p:txBody>
                  <a:bodyPr rtlCol="0" anchor="ctr"/>
                  <a:lstStyle/>
                  <a:p>
                    <a:endParaRPr lang="en-US" sz="1600"/>
                  </a:p>
                </p:txBody>
              </p:sp>
            </p:grpSp>
            <p:grpSp>
              <p:nvGrpSpPr>
                <p:cNvPr id="69" name="Graphic 37">
                  <a:extLst>
                    <a:ext uri="{FF2B5EF4-FFF2-40B4-BE49-F238E27FC236}">
                      <a16:creationId xmlns:a16="http://schemas.microsoft.com/office/drawing/2014/main" id="{0A3DC5C0-89B0-3D84-7671-8ECAD77C0491}"/>
                    </a:ext>
                  </a:extLst>
                </p:cNvPr>
                <p:cNvGrpSpPr/>
                <p:nvPr/>
              </p:nvGrpSpPr>
              <p:grpSpPr>
                <a:xfrm>
                  <a:off x="5533234" y="2381163"/>
                  <a:ext cx="1125530" cy="620881"/>
                  <a:chOff x="5533234" y="2381163"/>
                  <a:chExt cx="1125530" cy="620881"/>
                </a:xfrm>
                <a:noFill/>
              </p:grpSpPr>
              <p:sp>
                <p:nvSpPr>
                  <p:cNvPr id="70" name="Freeform: Shape 69">
                    <a:extLst>
                      <a:ext uri="{FF2B5EF4-FFF2-40B4-BE49-F238E27FC236}">
                        <a16:creationId xmlns:a16="http://schemas.microsoft.com/office/drawing/2014/main" id="{EC242322-1743-44F1-F3E0-EF3675D6865D}"/>
                      </a:ext>
                    </a:extLst>
                  </p:cNvPr>
                  <p:cNvSpPr/>
                  <p:nvPr/>
                </p:nvSpPr>
                <p:spPr>
                  <a:xfrm>
                    <a:off x="6557207" y="2381163"/>
                    <a:ext cx="101557" cy="98040"/>
                  </a:xfrm>
                  <a:custGeom>
                    <a:avLst/>
                    <a:gdLst>
                      <a:gd name="connsiteX0" fmla="*/ 0 w 101557"/>
                      <a:gd name="connsiteY0" fmla="*/ 0 h 98040"/>
                      <a:gd name="connsiteX1" fmla="*/ 101557 w 101557"/>
                      <a:gd name="connsiteY1" fmla="*/ 0 h 98040"/>
                      <a:gd name="connsiteX2" fmla="*/ 101557 w 101557"/>
                      <a:gd name="connsiteY2" fmla="*/ 98041 h 98040"/>
                    </a:gdLst>
                    <a:ahLst/>
                    <a:cxnLst>
                      <a:cxn ang="0">
                        <a:pos x="connsiteX0" y="connsiteY0"/>
                      </a:cxn>
                      <a:cxn ang="0">
                        <a:pos x="connsiteX1" y="connsiteY1"/>
                      </a:cxn>
                      <a:cxn ang="0">
                        <a:pos x="connsiteX2" y="connsiteY2"/>
                      </a:cxn>
                    </a:cxnLst>
                    <a:rect l="l" t="t" r="r" b="b"/>
                    <a:pathLst>
                      <a:path w="101557" h="98040">
                        <a:moveTo>
                          <a:pt x="0" y="0"/>
                        </a:moveTo>
                        <a:lnTo>
                          <a:pt x="101557" y="0"/>
                        </a:lnTo>
                        <a:lnTo>
                          <a:pt x="101557" y="98041"/>
                        </a:lnTo>
                      </a:path>
                    </a:pathLst>
                  </a:custGeom>
                  <a:noFill/>
                  <a:ln w="44450" cap="rnd">
                    <a:solidFill>
                      <a:schemeClr val="tx2"/>
                    </a:solidFill>
                    <a:prstDash val="solid"/>
                    <a:round/>
                  </a:ln>
                </p:spPr>
                <p:txBody>
                  <a:bodyPr rtlCol="0" anchor="ctr"/>
                  <a:lstStyle/>
                  <a:p>
                    <a:endParaRPr lang="en-US" sz="1600"/>
                  </a:p>
                </p:txBody>
              </p:sp>
              <p:sp>
                <p:nvSpPr>
                  <p:cNvPr id="71" name="Freeform: Shape 70">
                    <a:extLst>
                      <a:ext uri="{FF2B5EF4-FFF2-40B4-BE49-F238E27FC236}">
                        <a16:creationId xmlns:a16="http://schemas.microsoft.com/office/drawing/2014/main" id="{FB6937C3-10AA-D72A-7388-AE1E350FE9B6}"/>
                      </a:ext>
                    </a:extLst>
                  </p:cNvPr>
                  <p:cNvSpPr/>
                  <p:nvPr/>
                </p:nvSpPr>
                <p:spPr>
                  <a:xfrm>
                    <a:off x="5533234" y="2387893"/>
                    <a:ext cx="1118269" cy="614151"/>
                  </a:xfrm>
                  <a:custGeom>
                    <a:avLst/>
                    <a:gdLst>
                      <a:gd name="connsiteX0" fmla="*/ 0 w 1118269"/>
                      <a:gd name="connsiteY0" fmla="*/ 614152 h 614151"/>
                      <a:gd name="connsiteX1" fmla="*/ 1063518 w 1118269"/>
                      <a:gd name="connsiteY1" fmla="*/ 55712 h 614151"/>
                      <a:gd name="connsiteX2" fmla="*/ 1118269 w 1118269"/>
                      <a:gd name="connsiteY2" fmla="*/ 0 h 614151"/>
                    </a:gdLst>
                    <a:ahLst/>
                    <a:cxnLst>
                      <a:cxn ang="0">
                        <a:pos x="connsiteX0" y="connsiteY0"/>
                      </a:cxn>
                      <a:cxn ang="0">
                        <a:pos x="connsiteX1" y="connsiteY1"/>
                      </a:cxn>
                      <a:cxn ang="0">
                        <a:pos x="connsiteX2" y="connsiteY2"/>
                      </a:cxn>
                    </a:cxnLst>
                    <a:rect l="l" t="t" r="r" b="b"/>
                    <a:pathLst>
                      <a:path w="1118269" h="614151">
                        <a:moveTo>
                          <a:pt x="0" y="614152"/>
                        </a:moveTo>
                        <a:cubicBezTo>
                          <a:pt x="394591" y="537136"/>
                          <a:pt x="781693" y="342446"/>
                          <a:pt x="1063518" y="55712"/>
                        </a:cubicBezTo>
                        <a:lnTo>
                          <a:pt x="1118269" y="0"/>
                        </a:lnTo>
                      </a:path>
                    </a:pathLst>
                  </a:custGeom>
                  <a:noFill/>
                  <a:ln w="44450" cap="rnd">
                    <a:solidFill>
                      <a:schemeClr val="tx2"/>
                    </a:solidFill>
                    <a:prstDash val="solid"/>
                    <a:round/>
                  </a:ln>
                </p:spPr>
                <p:txBody>
                  <a:bodyPr rtlCol="0" anchor="ctr"/>
                  <a:lstStyle/>
                  <a:p>
                    <a:endParaRPr lang="en-US" sz="1600" dirty="0"/>
                  </a:p>
                </p:txBody>
              </p:sp>
            </p:grpSp>
          </p:grpSp>
        </p:grpSp>
      </p:grpSp>
      <p:grpSp>
        <p:nvGrpSpPr>
          <p:cNvPr id="16" name="Group 15">
            <a:extLst>
              <a:ext uri="{FF2B5EF4-FFF2-40B4-BE49-F238E27FC236}">
                <a16:creationId xmlns:a16="http://schemas.microsoft.com/office/drawing/2014/main" id="{1FE1C27A-8552-D409-75F5-52CB38BE3A8A}"/>
              </a:ext>
            </a:extLst>
          </p:cNvPr>
          <p:cNvGrpSpPr/>
          <p:nvPr/>
        </p:nvGrpSpPr>
        <p:grpSpPr>
          <a:xfrm>
            <a:off x="8229481" y="1449388"/>
            <a:ext cx="3627557" cy="4500561"/>
            <a:chOff x="8229481" y="1449388"/>
            <a:chExt cx="3627557" cy="4500561"/>
          </a:xfrm>
        </p:grpSpPr>
        <p:sp>
          <p:nvSpPr>
            <p:cNvPr id="13" name="Rectangle: Rounded Corners 12">
              <a:extLst>
                <a:ext uri="{FF2B5EF4-FFF2-40B4-BE49-F238E27FC236}">
                  <a16:creationId xmlns:a16="http://schemas.microsoft.com/office/drawing/2014/main" id="{6EF03CE9-D436-F6D9-B6B8-FB5DF4918F81}"/>
                </a:ext>
              </a:extLst>
            </p:cNvPr>
            <p:cNvSpPr/>
            <p:nvPr/>
          </p:nvSpPr>
          <p:spPr>
            <a:xfrm>
              <a:off x="8229481" y="2191656"/>
              <a:ext cx="3627557" cy="3758293"/>
            </a:xfrm>
            <a:prstGeom prst="roundRect">
              <a:avLst>
                <a:gd name="adj" fmla="val 1330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r>
                <a:rPr lang="en-US" b="1" u="none" strike="noStrike" dirty="0">
                  <a:solidFill>
                    <a:schemeClr val="bg2"/>
                  </a:solidFill>
                  <a:effectLst/>
                  <a:latin typeface="+mj-lt"/>
                  <a:ea typeface="Arial" panose="020B0604020202020204" pitchFamily="34" charset="0"/>
                </a:rPr>
                <a:t>Profits fund </a:t>
              </a:r>
              <a:br>
                <a:rPr lang="en-US" b="1" u="none" strike="noStrike" dirty="0">
                  <a:solidFill>
                    <a:schemeClr val="bg2"/>
                  </a:solidFill>
                  <a:effectLst/>
                  <a:latin typeface="+mj-lt"/>
                  <a:ea typeface="Arial" panose="020B0604020202020204" pitchFamily="34" charset="0"/>
                </a:rPr>
              </a:br>
              <a:r>
                <a:rPr lang="en-US" b="1" u="none" strike="noStrike" dirty="0">
                  <a:solidFill>
                    <a:schemeClr val="bg2"/>
                  </a:solidFill>
                  <a:effectLst/>
                  <a:latin typeface="+mj-lt"/>
                  <a:ea typeface="Arial" panose="020B0604020202020204" pitchFamily="34" charset="0"/>
                </a:rPr>
                <a:t>future acquisitions, compounding value</a:t>
              </a:r>
            </a:p>
          </p:txBody>
        </p:sp>
        <p:grpSp>
          <p:nvGrpSpPr>
            <p:cNvPr id="7" name="Group 6">
              <a:extLst>
                <a:ext uri="{FF2B5EF4-FFF2-40B4-BE49-F238E27FC236}">
                  <a16:creationId xmlns:a16="http://schemas.microsoft.com/office/drawing/2014/main" id="{A8E49550-C5E3-224D-45F9-343566507782}"/>
                </a:ext>
              </a:extLst>
            </p:cNvPr>
            <p:cNvGrpSpPr/>
            <p:nvPr/>
          </p:nvGrpSpPr>
          <p:grpSpPr>
            <a:xfrm>
              <a:off x="9041148" y="1449388"/>
              <a:ext cx="2004224" cy="2004222"/>
              <a:chOff x="9041148" y="1449388"/>
              <a:chExt cx="2004224" cy="2004222"/>
            </a:xfrm>
          </p:grpSpPr>
          <p:sp>
            <p:nvSpPr>
              <p:cNvPr id="14" name="Oval 13">
                <a:extLst>
                  <a:ext uri="{FF2B5EF4-FFF2-40B4-BE49-F238E27FC236}">
                    <a16:creationId xmlns:a16="http://schemas.microsoft.com/office/drawing/2014/main" id="{30A74044-0428-BAC2-580C-5C694D454449}"/>
                  </a:ext>
                </a:extLst>
              </p:cNvPr>
              <p:cNvSpPr/>
              <p:nvPr/>
            </p:nvSpPr>
            <p:spPr>
              <a:xfrm>
                <a:off x="9041148" y="1449388"/>
                <a:ext cx="2004224" cy="2004222"/>
              </a:xfrm>
              <a:prstGeom prst="ellipse">
                <a:avLst/>
              </a:prstGeom>
              <a:solidFill>
                <a:schemeClr val="bg2"/>
              </a:solidFill>
              <a:ln w="8255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b="1">
                  <a:solidFill>
                    <a:schemeClr val="bg2"/>
                  </a:solidFill>
                  <a:latin typeface="+mj-lt"/>
                </a:endParaRPr>
              </a:p>
            </p:txBody>
          </p:sp>
          <p:grpSp>
            <p:nvGrpSpPr>
              <p:cNvPr id="81" name="Graphic 51">
                <a:extLst>
                  <a:ext uri="{FF2B5EF4-FFF2-40B4-BE49-F238E27FC236}">
                    <a16:creationId xmlns:a16="http://schemas.microsoft.com/office/drawing/2014/main" id="{FF9995A5-C06A-AD04-1AEE-FE777FB5233D}"/>
                  </a:ext>
                </a:extLst>
              </p:cNvPr>
              <p:cNvGrpSpPr/>
              <p:nvPr/>
            </p:nvGrpSpPr>
            <p:grpSpPr>
              <a:xfrm>
                <a:off x="9354684" y="1770743"/>
                <a:ext cx="1361514" cy="1361512"/>
                <a:chOff x="9393599" y="2355486"/>
                <a:chExt cx="1283683" cy="1283683"/>
              </a:xfrm>
              <a:noFill/>
            </p:grpSpPr>
            <p:sp>
              <p:nvSpPr>
                <p:cNvPr id="82" name="Freeform: Shape 81">
                  <a:extLst>
                    <a:ext uri="{FF2B5EF4-FFF2-40B4-BE49-F238E27FC236}">
                      <a16:creationId xmlns:a16="http://schemas.microsoft.com/office/drawing/2014/main" id="{00635FC8-D958-3636-4A51-C47FC1331645}"/>
                    </a:ext>
                  </a:extLst>
                </p:cNvPr>
                <p:cNvSpPr/>
                <p:nvPr/>
              </p:nvSpPr>
              <p:spPr>
                <a:xfrm>
                  <a:off x="9866780" y="2825812"/>
                  <a:ext cx="340176" cy="340176"/>
                </a:xfrm>
                <a:custGeom>
                  <a:avLst/>
                  <a:gdLst>
                    <a:gd name="connsiteX0" fmla="*/ 0 w 340176"/>
                    <a:gd name="connsiteY0" fmla="*/ 340176 h 340176"/>
                    <a:gd name="connsiteX1" fmla="*/ 340176 w 340176"/>
                    <a:gd name="connsiteY1" fmla="*/ 0 h 340176"/>
                  </a:gdLst>
                  <a:ahLst/>
                  <a:cxnLst>
                    <a:cxn ang="0">
                      <a:pos x="connsiteX0" y="connsiteY0"/>
                    </a:cxn>
                    <a:cxn ang="0">
                      <a:pos x="connsiteX1" y="connsiteY1"/>
                    </a:cxn>
                  </a:cxnLst>
                  <a:rect l="l" t="t" r="r" b="b"/>
                  <a:pathLst>
                    <a:path w="340176" h="340176">
                      <a:moveTo>
                        <a:pt x="0" y="340176"/>
                      </a:moveTo>
                      <a:lnTo>
                        <a:pt x="340176" y="0"/>
                      </a:lnTo>
                    </a:path>
                  </a:pathLst>
                </a:custGeom>
                <a:ln w="44450" cap="rnd">
                  <a:solidFill>
                    <a:schemeClr val="tx2"/>
                  </a:solidFill>
                  <a:prstDash val="solid"/>
                  <a:round/>
                </a:ln>
              </p:spPr>
              <p:txBody>
                <a:bodyPr rtlCol="0" anchor="ctr"/>
                <a:lstStyle/>
                <a:p>
                  <a:endParaRPr lang="en-US" sz="1600"/>
                </a:p>
              </p:txBody>
            </p:sp>
            <p:sp>
              <p:nvSpPr>
                <p:cNvPr id="83" name="Freeform: Shape 82">
                  <a:extLst>
                    <a:ext uri="{FF2B5EF4-FFF2-40B4-BE49-F238E27FC236}">
                      <a16:creationId xmlns:a16="http://schemas.microsoft.com/office/drawing/2014/main" id="{8FAA7B07-FC44-98E2-EDE9-7590EE7E8B11}"/>
                    </a:ext>
                  </a:extLst>
                </p:cNvPr>
                <p:cNvSpPr/>
                <p:nvPr/>
              </p:nvSpPr>
              <p:spPr>
                <a:xfrm>
                  <a:off x="9866780" y="2825812"/>
                  <a:ext cx="114745" cy="114745"/>
                </a:xfrm>
                <a:custGeom>
                  <a:avLst/>
                  <a:gdLst>
                    <a:gd name="connsiteX0" fmla="*/ 114746 w 114745"/>
                    <a:gd name="connsiteY0" fmla="*/ 57373 h 114745"/>
                    <a:gd name="connsiteX1" fmla="*/ 57373 w 114745"/>
                    <a:gd name="connsiteY1" fmla="*/ 114746 h 114745"/>
                    <a:gd name="connsiteX2" fmla="*/ 0 w 114745"/>
                    <a:gd name="connsiteY2" fmla="*/ 57373 h 114745"/>
                    <a:gd name="connsiteX3" fmla="*/ 57373 w 114745"/>
                    <a:gd name="connsiteY3" fmla="*/ 0 h 114745"/>
                    <a:gd name="connsiteX4" fmla="*/ 114746 w 114745"/>
                    <a:gd name="connsiteY4" fmla="*/ 57373 h 11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5" h="114745">
                      <a:moveTo>
                        <a:pt x="114746" y="57373"/>
                      </a:moveTo>
                      <a:cubicBezTo>
                        <a:pt x="114746" y="89059"/>
                        <a:pt x="89059" y="114746"/>
                        <a:pt x="57373" y="114746"/>
                      </a:cubicBezTo>
                      <a:cubicBezTo>
                        <a:pt x="25687" y="114746"/>
                        <a:pt x="0" y="89059"/>
                        <a:pt x="0" y="57373"/>
                      </a:cubicBezTo>
                      <a:cubicBezTo>
                        <a:pt x="0" y="25687"/>
                        <a:pt x="25687" y="0"/>
                        <a:pt x="57373" y="0"/>
                      </a:cubicBezTo>
                      <a:cubicBezTo>
                        <a:pt x="89059" y="0"/>
                        <a:pt x="114746" y="25687"/>
                        <a:pt x="114746" y="57373"/>
                      </a:cubicBezTo>
                      <a:close/>
                    </a:path>
                  </a:pathLst>
                </a:custGeom>
                <a:noFill/>
                <a:ln w="44450" cap="rnd">
                  <a:solidFill>
                    <a:schemeClr val="tx2"/>
                  </a:solidFill>
                  <a:prstDash val="solid"/>
                  <a:round/>
                </a:ln>
              </p:spPr>
              <p:txBody>
                <a:bodyPr rtlCol="0" anchor="ctr"/>
                <a:lstStyle/>
                <a:p>
                  <a:endParaRPr lang="en-US" sz="1600"/>
                </a:p>
              </p:txBody>
            </p:sp>
            <p:sp>
              <p:nvSpPr>
                <p:cNvPr id="84" name="Freeform: Shape 83">
                  <a:extLst>
                    <a:ext uri="{FF2B5EF4-FFF2-40B4-BE49-F238E27FC236}">
                      <a16:creationId xmlns:a16="http://schemas.microsoft.com/office/drawing/2014/main" id="{8509B96C-7E8A-A5A0-26ED-E9CCDF9766C2}"/>
                    </a:ext>
                  </a:extLst>
                </p:cNvPr>
                <p:cNvSpPr/>
                <p:nvPr/>
              </p:nvSpPr>
              <p:spPr>
                <a:xfrm>
                  <a:off x="10092211" y="3051242"/>
                  <a:ext cx="114745" cy="114745"/>
                </a:xfrm>
                <a:custGeom>
                  <a:avLst/>
                  <a:gdLst>
                    <a:gd name="connsiteX0" fmla="*/ 114746 w 114745"/>
                    <a:gd name="connsiteY0" fmla="*/ 57373 h 114745"/>
                    <a:gd name="connsiteX1" fmla="*/ 57373 w 114745"/>
                    <a:gd name="connsiteY1" fmla="*/ 114746 h 114745"/>
                    <a:gd name="connsiteX2" fmla="*/ 0 w 114745"/>
                    <a:gd name="connsiteY2" fmla="*/ 57373 h 114745"/>
                    <a:gd name="connsiteX3" fmla="*/ 57373 w 114745"/>
                    <a:gd name="connsiteY3" fmla="*/ 0 h 114745"/>
                    <a:gd name="connsiteX4" fmla="*/ 114746 w 114745"/>
                    <a:gd name="connsiteY4" fmla="*/ 57373 h 11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5" h="114745">
                      <a:moveTo>
                        <a:pt x="114746" y="57373"/>
                      </a:moveTo>
                      <a:cubicBezTo>
                        <a:pt x="114746" y="89059"/>
                        <a:pt x="89059" y="114746"/>
                        <a:pt x="57373" y="114746"/>
                      </a:cubicBezTo>
                      <a:cubicBezTo>
                        <a:pt x="25687" y="114746"/>
                        <a:pt x="0" y="89059"/>
                        <a:pt x="0" y="57373"/>
                      </a:cubicBezTo>
                      <a:cubicBezTo>
                        <a:pt x="0" y="25687"/>
                        <a:pt x="25687" y="0"/>
                        <a:pt x="57373" y="0"/>
                      </a:cubicBezTo>
                      <a:cubicBezTo>
                        <a:pt x="89059" y="0"/>
                        <a:pt x="114746" y="25687"/>
                        <a:pt x="114746" y="57373"/>
                      </a:cubicBezTo>
                      <a:close/>
                    </a:path>
                  </a:pathLst>
                </a:custGeom>
                <a:noFill/>
                <a:ln w="44450" cap="rnd">
                  <a:solidFill>
                    <a:schemeClr val="tx2"/>
                  </a:solidFill>
                  <a:prstDash val="solid"/>
                  <a:round/>
                </a:ln>
              </p:spPr>
              <p:txBody>
                <a:bodyPr rtlCol="0" anchor="ctr"/>
                <a:lstStyle/>
                <a:p>
                  <a:endParaRPr lang="en-US" sz="1600"/>
                </a:p>
              </p:txBody>
            </p:sp>
            <p:grpSp>
              <p:nvGrpSpPr>
                <p:cNvPr id="85" name="Graphic 51">
                  <a:extLst>
                    <a:ext uri="{FF2B5EF4-FFF2-40B4-BE49-F238E27FC236}">
                      <a16:creationId xmlns:a16="http://schemas.microsoft.com/office/drawing/2014/main" id="{CA79E5D0-9DB7-619E-62CD-EFF55FF0C490}"/>
                    </a:ext>
                  </a:extLst>
                </p:cNvPr>
                <p:cNvGrpSpPr/>
                <p:nvPr/>
              </p:nvGrpSpPr>
              <p:grpSpPr>
                <a:xfrm>
                  <a:off x="9393599" y="2355486"/>
                  <a:ext cx="1283683" cy="1283683"/>
                  <a:chOff x="9393599" y="2355486"/>
                  <a:chExt cx="1283683" cy="1283683"/>
                </a:xfrm>
                <a:noFill/>
              </p:grpSpPr>
              <p:sp>
                <p:nvSpPr>
                  <p:cNvPr id="86" name="Freeform: Shape 85">
                    <a:extLst>
                      <a:ext uri="{FF2B5EF4-FFF2-40B4-BE49-F238E27FC236}">
                        <a16:creationId xmlns:a16="http://schemas.microsoft.com/office/drawing/2014/main" id="{335CE745-AE12-BE0A-A57E-A793E1003691}"/>
                      </a:ext>
                    </a:extLst>
                  </p:cNvPr>
                  <p:cNvSpPr/>
                  <p:nvPr/>
                </p:nvSpPr>
                <p:spPr>
                  <a:xfrm>
                    <a:off x="10246986" y="3056298"/>
                    <a:ext cx="430295" cy="525026"/>
                  </a:xfrm>
                  <a:custGeom>
                    <a:avLst/>
                    <a:gdLst>
                      <a:gd name="connsiteX0" fmla="*/ 261557 w 430295"/>
                      <a:gd name="connsiteY0" fmla="*/ 0 h 525026"/>
                      <a:gd name="connsiteX1" fmla="*/ 0 w 430295"/>
                      <a:gd name="connsiteY1" fmla="*/ 366216 h 525026"/>
                      <a:gd name="connsiteX2" fmla="*/ 56770 w 430295"/>
                      <a:gd name="connsiteY2" fmla="*/ 525026 h 525026"/>
                      <a:gd name="connsiteX3" fmla="*/ 430296 w 430295"/>
                      <a:gd name="connsiteY3" fmla="*/ 0 h 525026"/>
                      <a:gd name="connsiteX4" fmla="*/ 261557 w 430295"/>
                      <a:gd name="connsiteY4" fmla="*/ 0 h 52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95" h="525026">
                        <a:moveTo>
                          <a:pt x="261557" y="0"/>
                        </a:moveTo>
                        <a:cubicBezTo>
                          <a:pt x="241123" y="161168"/>
                          <a:pt x="140026" y="297133"/>
                          <a:pt x="0" y="366216"/>
                        </a:cubicBezTo>
                        <a:lnTo>
                          <a:pt x="56770" y="525026"/>
                        </a:lnTo>
                        <a:cubicBezTo>
                          <a:pt x="261426" y="431580"/>
                          <a:pt x="408499" y="233971"/>
                          <a:pt x="430296" y="0"/>
                        </a:cubicBezTo>
                        <a:lnTo>
                          <a:pt x="261557" y="0"/>
                        </a:lnTo>
                        <a:close/>
                      </a:path>
                    </a:pathLst>
                  </a:custGeom>
                  <a:noFill/>
                  <a:ln w="44450" cap="rnd">
                    <a:solidFill>
                      <a:schemeClr val="bg1"/>
                    </a:solidFill>
                    <a:prstDash val="solid"/>
                    <a:round/>
                  </a:ln>
                </p:spPr>
                <p:txBody>
                  <a:bodyPr rtlCol="0" anchor="ctr"/>
                  <a:lstStyle/>
                  <a:p>
                    <a:endParaRPr lang="en-US" sz="1600"/>
                  </a:p>
                </p:txBody>
              </p:sp>
              <p:sp>
                <p:nvSpPr>
                  <p:cNvPr id="87" name="Freeform: Shape 86">
                    <a:extLst>
                      <a:ext uri="{FF2B5EF4-FFF2-40B4-BE49-F238E27FC236}">
                        <a16:creationId xmlns:a16="http://schemas.microsoft.com/office/drawing/2014/main" id="{D4F6948A-7F81-FD5C-9553-685B0A7F0BF3}"/>
                      </a:ext>
                    </a:extLst>
                  </p:cNvPr>
                  <p:cNvSpPr/>
                  <p:nvPr/>
                </p:nvSpPr>
                <p:spPr>
                  <a:xfrm>
                    <a:off x="10097241" y="2355486"/>
                    <a:ext cx="349764" cy="264229"/>
                  </a:xfrm>
                  <a:custGeom>
                    <a:avLst/>
                    <a:gdLst>
                      <a:gd name="connsiteX0" fmla="*/ 0 w 349764"/>
                      <a:gd name="connsiteY0" fmla="*/ 0 h 264229"/>
                      <a:gd name="connsiteX1" fmla="*/ 0 w 349764"/>
                      <a:gd name="connsiteY1" fmla="*/ 168739 h 264229"/>
                      <a:gd name="connsiteX2" fmla="*/ 230408 w 349764"/>
                      <a:gd name="connsiteY2" fmla="*/ 264229 h 264229"/>
                      <a:gd name="connsiteX3" fmla="*/ 349764 w 349764"/>
                      <a:gd name="connsiteY3" fmla="*/ 144873 h 264229"/>
                      <a:gd name="connsiteX4" fmla="*/ 0 w 349764"/>
                      <a:gd name="connsiteY4" fmla="*/ 0 h 26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64" h="264229">
                        <a:moveTo>
                          <a:pt x="0" y="0"/>
                        </a:moveTo>
                        <a:lnTo>
                          <a:pt x="0" y="168739"/>
                        </a:lnTo>
                        <a:cubicBezTo>
                          <a:pt x="86112" y="179663"/>
                          <a:pt x="165019" y="213615"/>
                          <a:pt x="230408" y="264229"/>
                        </a:cubicBezTo>
                        <a:lnTo>
                          <a:pt x="349764" y="144873"/>
                        </a:lnTo>
                        <a:cubicBezTo>
                          <a:pt x="252964" y="64682"/>
                          <a:pt x="132298" y="12313"/>
                          <a:pt x="0" y="0"/>
                        </a:cubicBezTo>
                        <a:close/>
                      </a:path>
                    </a:pathLst>
                  </a:custGeom>
                  <a:noFill/>
                  <a:ln w="44450" cap="rnd">
                    <a:solidFill>
                      <a:schemeClr val="bg1"/>
                    </a:solidFill>
                    <a:prstDash val="solid"/>
                    <a:round/>
                  </a:ln>
                </p:spPr>
                <p:txBody>
                  <a:bodyPr rtlCol="0" anchor="ctr"/>
                  <a:lstStyle/>
                  <a:p>
                    <a:endParaRPr lang="en-US" sz="1600"/>
                  </a:p>
                </p:txBody>
              </p:sp>
              <p:sp>
                <p:nvSpPr>
                  <p:cNvPr id="88" name="Freeform: Shape 87">
                    <a:extLst>
                      <a:ext uri="{FF2B5EF4-FFF2-40B4-BE49-F238E27FC236}">
                        <a16:creationId xmlns:a16="http://schemas.microsoft.com/office/drawing/2014/main" id="{F4CE061D-C0A8-AFD5-7560-47CB461D57C3}"/>
                      </a:ext>
                    </a:extLst>
                  </p:cNvPr>
                  <p:cNvSpPr/>
                  <p:nvPr/>
                </p:nvSpPr>
                <p:spPr>
                  <a:xfrm>
                    <a:off x="10413053" y="2585763"/>
                    <a:ext cx="264229" cy="349764"/>
                  </a:xfrm>
                  <a:custGeom>
                    <a:avLst/>
                    <a:gdLst>
                      <a:gd name="connsiteX0" fmla="*/ 119356 w 264229"/>
                      <a:gd name="connsiteY0" fmla="*/ 0 h 349764"/>
                      <a:gd name="connsiteX1" fmla="*/ 0 w 264229"/>
                      <a:gd name="connsiteY1" fmla="*/ 119356 h 349764"/>
                      <a:gd name="connsiteX2" fmla="*/ 95490 w 264229"/>
                      <a:gd name="connsiteY2" fmla="*/ 349764 h 349764"/>
                      <a:gd name="connsiteX3" fmla="*/ 264229 w 264229"/>
                      <a:gd name="connsiteY3" fmla="*/ 349764 h 349764"/>
                      <a:gd name="connsiteX4" fmla="*/ 119356 w 264229"/>
                      <a:gd name="connsiteY4" fmla="*/ 0 h 34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29" h="349764">
                        <a:moveTo>
                          <a:pt x="119356" y="0"/>
                        </a:moveTo>
                        <a:lnTo>
                          <a:pt x="0" y="119356"/>
                        </a:lnTo>
                        <a:cubicBezTo>
                          <a:pt x="50614" y="184746"/>
                          <a:pt x="84566" y="263653"/>
                          <a:pt x="95490" y="349764"/>
                        </a:cubicBezTo>
                        <a:lnTo>
                          <a:pt x="264229" y="349764"/>
                        </a:lnTo>
                        <a:cubicBezTo>
                          <a:pt x="251916" y="217466"/>
                          <a:pt x="199547" y="96800"/>
                          <a:pt x="119356" y="0"/>
                        </a:cubicBezTo>
                        <a:close/>
                      </a:path>
                    </a:pathLst>
                  </a:custGeom>
                  <a:noFill/>
                  <a:ln w="44450" cap="rnd">
                    <a:solidFill>
                      <a:schemeClr val="bg1"/>
                    </a:solidFill>
                    <a:prstDash val="solid"/>
                    <a:round/>
                  </a:ln>
                </p:spPr>
                <p:txBody>
                  <a:bodyPr rtlCol="0" anchor="ctr"/>
                  <a:lstStyle/>
                  <a:p>
                    <a:endParaRPr lang="en-US" sz="1600"/>
                  </a:p>
                </p:txBody>
              </p:sp>
              <p:sp>
                <p:nvSpPr>
                  <p:cNvPr id="89" name="Freeform: Shape 88">
                    <a:extLst>
                      <a:ext uri="{FF2B5EF4-FFF2-40B4-BE49-F238E27FC236}">
                        <a16:creationId xmlns:a16="http://schemas.microsoft.com/office/drawing/2014/main" id="{E8938434-85F6-46F7-0812-FC8AB36548CA}"/>
                      </a:ext>
                    </a:extLst>
                  </p:cNvPr>
                  <p:cNvSpPr/>
                  <p:nvPr/>
                </p:nvSpPr>
                <p:spPr>
                  <a:xfrm>
                    <a:off x="9491290" y="3261164"/>
                    <a:ext cx="698349" cy="378005"/>
                  </a:xfrm>
                  <a:custGeom>
                    <a:avLst/>
                    <a:gdLst>
                      <a:gd name="connsiteX0" fmla="*/ 641449 w 698349"/>
                      <a:gd name="connsiteY0" fmla="*/ 200543 h 378005"/>
                      <a:gd name="connsiteX1" fmla="*/ 545565 w 698349"/>
                      <a:gd name="connsiteY1" fmla="*/ 210210 h 378005"/>
                      <a:gd name="connsiteX2" fmla="*/ 150898 w 698349"/>
                      <a:gd name="connsiteY2" fmla="*/ 0 h 378005"/>
                      <a:gd name="connsiteX3" fmla="*/ 0 w 698349"/>
                      <a:gd name="connsiteY3" fmla="*/ 75606 h 378005"/>
                      <a:gd name="connsiteX4" fmla="*/ 545565 w 698349"/>
                      <a:gd name="connsiteY4" fmla="*/ 378005 h 378005"/>
                      <a:gd name="connsiteX5" fmla="*/ 698350 w 698349"/>
                      <a:gd name="connsiteY5" fmla="*/ 359693 h 378005"/>
                      <a:gd name="connsiteX6" fmla="*/ 641449 w 698349"/>
                      <a:gd name="connsiteY6" fmla="*/ 200543 h 37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349" h="378005">
                        <a:moveTo>
                          <a:pt x="641449" y="200543"/>
                        </a:moveTo>
                        <a:cubicBezTo>
                          <a:pt x="610483" y="206883"/>
                          <a:pt x="578417" y="210210"/>
                          <a:pt x="545565" y="210210"/>
                        </a:cubicBezTo>
                        <a:cubicBezTo>
                          <a:pt x="381202" y="210210"/>
                          <a:pt x="236303" y="126796"/>
                          <a:pt x="150898" y="0"/>
                        </a:cubicBezTo>
                        <a:lnTo>
                          <a:pt x="0" y="75606"/>
                        </a:lnTo>
                        <a:cubicBezTo>
                          <a:pt x="113698" y="257208"/>
                          <a:pt x="315524" y="378005"/>
                          <a:pt x="545565" y="378005"/>
                        </a:cubicBezTo>
                        <a:cubicBezTo>
                          <a:pt x="598223" y="378005"/>
                          <a:pt x="649360" y="371639"/>
                          <a:pt x="698350" y="359693"/>
                        </a:cubicBezTo>
                        <a:lnTo>
                          <a:pt x="641449" y="200543"/>
                        </a:lnTo>
                        <a:close/>
                      </a:path>
                    </a:pathLst>
                  </a:custGeom>
                  <a:noFill/>
                  <a:ln w="44450" cap="rnd">
                    <a:solidFill>
                      <a:schemeClr val="bg1"/>
                    </a:solidFill>
                    <a:prstDash val="solid"/>
                    <a:round/>
                  </a:ln>
                </p:spPr>
                <p:txBody>
                  <a:bodyPr rtlCol="0" anchor="ctr"/>
                  <a:lstStyle/>
                  <a:p>
                    <a:endParaRPr lang="en-US" sz="1600"/>
                  </a:p>
                </p:txBody>
              </p:sp>
              <p:sp>
                <p:nvSpPr>
                  <p:cNvPr id="90" name="Freeform: Shape 89">
                    <a:extLst>
                      <a:ext uri="{FF2B5EF4-FFF2-40B4-BE49-F238E27FC236}">
                        <a16:creationId xmlns:a16="http://schemas.microsoft.com/office/drawing/2014/main" id="{40C28646-3AAC-F56C-AA8C-918A5FA6F9BE}"/>
                      </a:ext>
                    </a:extLst>
                  </p:cNvPr>
                  <p:cNvSpPr/>
                  <p:nvPr/>
                </p:nvSpPr>
                <p:spPr>
                  <a:xfrm>
                    <a:off x="9393599" y="2355486"/>
                    <a:ext cx="582896" cy="873349"/>
                  </a:xfrm>
                  <a:custGeom>
                    <a:avLst/>
                    <a:gdLst>
                      <a:gd name="connsiteX0" fmla="*/ 194465 w 582896"/>
                      <a:gd name="connsiteY0" fmla="*/ 797717 h 873349"/>
                      <a:gd name="connsiteX1" fmla="*/ 167796 w 582896"/>
                      <a:gd name="connsiteY1" fmla="*/ 640401 h 873349"/>
                      <a:gd name="connsiteX2" fmla="*/ 582897 w 582896"/>
                      <a:gd name="connsiteY2" fmla="*/ 168713 h 873349"/>
                      <a:gd name="connsiteX3" fmla="*/ 582897 w 582896"/>
                      <a:gd name="connsiteY3" fmla="*/ 0 h 873349"/>
                      <a:gd name="connsiteX4" fmla="*/ 0 w 582896"/>
                      <a:gd name="connsiteY4" fmla="*/ 640427 h 873349"/>
                      <a:gd name="connsiteX5" fmla="*/ 43514 w 582896"/>
                      <a:gd name="connsiteY5" fmla="*/ 873350 h 873349"/>
                      <a:gd name="connsiteX6" fmla="*/ 194465 w 582896"/>
                      <a:gd name="connsiteY6" fmla="*/ 797717 h 87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896" h="873349">
                        <a:moveTo>
                          <a:pt x="194465" y="797717"/>
                        </a:moveTo>
                        <a:cubicBezTo>
                          <a:pt x="177201" y="748466"/>
                          <a:pt x="167796" y="695547"/>
                          <a:pt x="167796" y="640401"/>
                        </a:cubicBezTo>
                        <a:cubicBezTo>
                          <a:pt x="167796" y="398256"/>
                          <a:pt x="348795" y="198395"/>
                          <a:pt x="582897" y="168713"/>
                        </a:cubicBezTo>
                        <a:lnTo>
                          <a:pt x="582897" y="0"/>
                        </a:lnTo>
                        <a:cubicBezTo>
                          <a:pt x="255925" y="30442"/>
                          <a:pt x="0" y="305517"/>
                          <a:pt x="0" y="640427"/>
                        </a:cubicBezTo>
                        <a:cubicBezTo>
                          <a:pt x="0" y="722583"/>
                          <a:pt x="15430" y="801123"/>
                          <a:pt x="43514" y="873350"/>
                        </a:cubicBezTo>
                        <a:lnTo>
                          <a:pt x="194465" y="797717"/>
                        </a:lnTo>
                        <a:close/>
                      </a:path>
                    </a:pathLst>
                  </a:custGeom>
                  <a:noFill/>
                  <a:ln w="44450" cap="rnd">
                    <a:solidFill>
                      <a:schemeClr val="bg1"/>
                    </a:solidFill>
                    <a:prstDash val="solid"/>
                    <a:round/>
                  </a:ln>
                </p:spPr>
                <p:txBody>
                  <a:bodyPr rtlCol="0" anchor="ctr"/>
                  <a:lstStyle/>
                  <a:p>
                    <a:endParaRPr lang="en-US" sz="1600"/>
                  </a:p>
                </p:txBody>
              </p:sp>
            </p:grpSp>
          </p:grpSp>
        </p:grpSp>
      </p:grpSp>
    </p:spTree>
    <p:extLst>
      <p:ext uri="{BB962C8B-B14F-4D97-AF65-F5344CB8AC3E}">
        <p14:creationId xmlns:p14="http://schemas.microsoft.com/office/powerpoint/2010/main" val="5808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F18CE-CA86-1A8D-2E4C-45FCC4AEEA3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6DDE4F-2485-4B3D-CB93-903C471C1C85}"/>
              </a:ext>
            </a:extLst>
          </p:cNvPr>
          <p:cNvSpPr>
            <a:spLocks noGrp="1"/>
          </p:cNvSpPr>
          <p:nvPr>
            <p:ph type="sldNum" sz="quarter" idx="4"/>
          </p:nvPr>
        </p:nvSpPr>
        <p:spPr/>
        <p:txBody>
          <a:bodyPr/>
          <a:lstStyle/>
          <a:p>
            <a:fld id="{D8225FCD-C8BD-0A44-9961-FB1CAAEE0F5D}" type="slidenum">
              <a:rPr lang="en-US" smtClean="0"/>
              <a:pPr/>
              <a:t>13</a:t>
            </a:fld>
            <a:endParaRPr lang="en-US" dirty="0"/>
          </a:p>
        </p:txBody>
      </p:sp>
      <p:sp>
        <p:nvSpPr>
          <p:cNvPr id="4" name="Text Placeholder 3">
            <a:extLst>
              <a:ext uri="{FF2B5EF4-FFF2-40B4-BE49-F238E27FC236}">
                <a16:creationId xmlns:a16="http://schemas.microsoft.com/office/drawing/2014/main" id="{844B889F-97E3-395C-6B04-7A9CCEC11855}"/>
              </a:ext>
            </a:extLst>
          </p:cNvPr>
          <p:cNvSpPr>
            <a:spLocks noGrp="1"/>
          </p:cNvSpPr>
          <p:nvPr>
            <p:ph type="body" sz="quarter" idx="10"/>
          </p:nvPr>
        </p:nvSpPr>
        <p:spPr/>
        <p:txBody>
          <a:bodyPr/>
          <a:lstStyle/>
          <a:p>
            <a:r>
              <a:rPr lang="en-US" dirty="0"/>
              <a:t>Our History</a:t>
            </a:r>
          </a:p>
        </p:txBody>
      </p:sp>
      <p:sp>
        <p:nvSpPr>
          <p:cNvPr id="6" name="Rectangle: Rounded Corners 5">
            <a:extLst>
              <a:ext uri="{FF2B5EF4-FFF2-40B4-BE49-F238E27FC236}">
                <a16:creationId xmlns:a16="http://schemas.microsoft.com/office/drawing/2014/main" id="{AA4E48A1-4F35-DED1-FD32-981B98503F2B}"/>
              </a:ext>
            </a:extLst>
          </p:cNvPr>
          <p:cNvSpPr/>
          <p:nvPr/>
        </p:nvSpPr>
        <p:spPr>
          <a:xfrm>
            <a:off x="2254053" y="4849626"/>
            <a:ext cx="3123869" cy="110032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Grew the foundations and built </a:t>
            </a:r>
            <a:br>
              <a:rPr kumimoji="0" lang="en-US" sz="1200" b="0" i="0" u="none" strike="noStrike" kern="1200" cap="none" spc="0" normalizeH="0" baseline="0" noProof="0" dirty="0">
                <a:ln>
                  <a:noFill/>
                </a:ln>
                <a:solidFill>
                  <a:srgbClr val="000000"/>
                </a:solidFill>
                <a:effectLst/>
                <a:uLnTx/>
                <a:uFillTx/>
                <a:latin typeface="Montserrat"/>
                <a:ea typeface="+mn-ea"/>
                <a:cs typeface="+mn-cs"/>
              </a:rPr>
            </a:br>
            <a:r>
              <a:rPr kumimoji="0" lang="en-US" sz="1200" b="0" i="0" u="none" strike="noStrike" kern="1200" cap="none" spc="0" normalizeH="0" baseline="0" noProof="0" dirty="0">
                <a:ln>
                  <a:noFill/>
                </a:ln>
                <a:solidFill>
                  <a:srgbClr val="000000"/>
                </a:solidFill>
                <a:effectLst/>
                <a:uLnTx/>
                <a:uFillTx/>
                <a:latin typeface="Montserrat"/>
                <a:ea typeface="+mn-ea"/>
                <a:cs typeface="+mn-cs"/>
              </a:rPr>
              <a:t>the team</a:t>
            </a:r>
          </a:p>
          <a:p>
            <a:pPr marL="171450" marR="0" lvl="0" indent="-1714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Small revenues ($1m)</a:t>
            </a:r>
          </a:p>
          <a:p>
            <a:pPr marL="171450" marR="0" lvl="0" indent="-1714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Didn’t know what we didn’t know</a:t>
            </a:r>
          </a:p>
        </p:txBody>
      </p:sp>
      <p:sp>
        <p:nvSpPr>
          <p:cNvPr id="7" name="Rectangle: Rounded Corners 6">
            <a:extLst>
              <a:ext uri="{FF2B5EF4-FFF2-40B4-BE49-F238E27FC236}">
                <a16:creationId xmlns:a16="http://schemas.microsoft.com/office/drawing/2014/main" id="{A30BCB7E-89E6-39B6-511E-4127E6B7B6F5}"/>
              </a:ext>
            </a:extLst>
          </p:cNvPr>
          <p:cNvSpPr/>
          <p:nvPr/>
        </p:nvSpPr>
        <p:spPr>
          <a:xfrm>
            <a:off x="5493611" y="4849626"/>
            <a:ext cx="3123869" cy="110032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448"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srgbClr val="000000"/>
                </a:solidFill>
                <a:effectLst/>
                <a:uLnTx/>
                <a:uFillTx/>
                <a:latin typeface="Montserrat"/>
                <a:ea typeface="+mn-ea"/>
                <a:cs typeface="+mn-cs"/>
              </a:rPr>
              <a:t>IPO’d</a:t>
            </a:r>
            <a:r>
              <a:rPr kumimoji="0" lang="en-US" sz="1200" b="0" i="0" u="none" strike="noStrike" kern="1200" cap="none" spc="0" normalizeH="0" baseline="0" noProof="0" dirty="0">
                <a:ln>
                  <a:noFill/>
                </a:ln>
                <a:solidFill>
                  <a:srgbClr val="000000"/>
                </a:solidFill>
                <a:effectLst/>
                <a:uLnTx/>
                <a:uFillTx/>
                <a:latin typeface="Montserrat"/>
                <a:ea typeface="+mn-ea"/>
                <a:cs typeface="+mn-cs"/>
              </a:rPr>
              <a:t> on Nasdaq August 2022</a:t>
            </a:r>
          </a:p>
          <a:p>
            <a:pPr marL="171450" marR="0" lvl="0" indent="-1714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Acquired millions of dollars of revenue</a:t>
            </a:r>
          </a:p>
        </p:txBody>
      </p:sp>
      <p:sp>
        <p:nvSpPr>
          <p:cNvPr id="9" name="Rectangle: Rounded Corners 8">
            <a:extLst>
              <a:ext uri="{FF2B5EF4-FFF2-40B4-BE49-F238E27FC236}">
                <a16:creationId xmlns:a16="http://schemas.microsoft.com/office/drawing/2014/main" id="{C7C8F7AD-92C2-0C4F-DE51-CE4637B3C812}"/>
              </a:ext>
            </a:extLst>
          </p:cNvPr>
          <p:cNvSpPr/>
          <p:nvPr/>
        </p:nvSpPr>
        <p:spPr>
          <a:xfrm>
            <a:off x="8733170" y="4849626"/>
            <a:ext cx="3123869" cy="110032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Reached profitability and repositioned team for growth</a:t>
            </a:r>
          </a:p>
          <a:p>
            <a:pPr marL="171450" marR="0" lvl="0" indent="-1714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Developed creative deal structures</a:t>
            </a:r>
          </a:p>
          <a:p>
            <a:pPr marL="171450" marR="0" lvl="0" indent="-171450" algn="l" defTabSz="60944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Developed strong thesis</a:t>
            </a:r>
          </a:p>
        </p:txBody>
      </p:sp>
      <p:sp>
        <p:nvSpPr>
          <p:cNvPr id="11" name="Rectangle: Rounded Corners 10">
            <a:extLst>
              <a:ext uri="{FF2B5EF4-FFF2-40B4-BE49-F238E27FC236}">
                <a16:creationId xmlns:a16="http://schemas.microsoft.com/office/drawing/2014/main" id="{B241199C-EC06-D6AE-300D-0DA31FAE8BDB}"/>
              </a:ext>
            </a:extLst>
          </p:cNvPr>
          <p:cNvSpPr/>
          <p:nvPr/>
        </p:nvSpPr>
        <p:spPr>
          <a:xfrm>
            <a:off x="334963" y="4849626"/>
            <a:ext cx="1803400" cy="1100324"/>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448"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ontserrat"/>
                <a:ea typeface="+mn-ea"/>
                <a:cs typeface="+mn-cs"/>
              </a:rPr>
              <a:t>Progress</a:t>
            </a:r>
          </a:p>
        </p:txBody>
      </p:sp>
      <p:sp>
        <p:nvSpPr>
          <p:cNvPr id="12" name="Rectangle: Rounded Corners 11">
            <a:extLst>
              <a:ext uri="{FF2B5EF4-FFF2-40B4-BE49-F238E27FC236}">
                <a16:creationId xmlns:a16="http://schemas.microsoft.com/office/drawing/2014/main" id="{7A87BB2B-CD38-8D91-1BD0-1408C7C3573C}"/>
              </a:ext>
            </a:extLst>
          </p:cNvPr>
          <p:cNvSpPr/>
          <p:nvPr/>
        </p:nvSpPr>
        <p:spPr>
          <a:xfrm>
            <a:off x="2254053" y="3877270"/>
            <a:ext cx="3123869" cy="87570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609448" rtl="0" eaLnBrk="1" fontAlgn="auto" latinLnBrk="0" hangingPunct="1">
              <a:lnSpc>
                <a:spcPct val="100000"/>
              </a:lnSpc>
              <a:spcBef>
                <a:spcPts val="0"/>
              </a:spcBef>
              <a:spcAft>
                <a:spcPts val="600"/>
              </a:spcAft>
              <a:buClrTx/>
              <a:buSzTx/>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Nonexistent</a:t>
            </a:r>
          </a:p>
        </p:txBody>
      </p:sp>
      <p:sp>
        <p:nvSpPr>
          <p:cNvPr id="13" name="Rectangle: Rounded Corners 12">
            <a:extLst>
              <a:ext uri="{FF2B5EF4-FFF2-40B4-BE49-F238E27FC236}">
                <a16:creationId xmlns:a16="http://schemas.microsoft.com/office/drawing/2014/main" id="{887D7290-8C4A-34D8-B632-74C2856E8E96}"/>
              </a:ext>
            </a:extLst>
          </p:cNvPr>
          <p:cNvSpPr/>
          <p:nvPr/>
        </p:nvSpPr>
        <p:spPr>
          <a:xfrm>
            <a:off x="5493611" y="3877270"/>
            <a:ext cx="3123869" cy="87570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448"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High cost, hard to access</a:t>
            </a:r>
          </a:p>
        </p:txBody>
      </p:sp>
      <p:sp>
        <p:nvSpPr>
          <p:cNvPr id="14" name="Rectangle: Rounded Corners 13">
            <a:extLst>
              <a:ext uri="{FF2B5EF4-FFF2-40B4-BE49-F238E27FC236}">
                <a16:creationId xmlns:a16="http://schemas.microsoft.com/office/drawing/2014/main" id="{8182D82F-BA45-8F90-2FB3-C29D0B66719C}"/>
              </a:ext>
            </a:extLst>
          </p:cNvPr>
          <p:cNvSpPr/>
          <p:nvPr/>
        </p:nvSpPr>
        <p:spPr>
          <a:xfrm>
            <a:off x="8733170" y="3877270"/>
            <a:ext cx="3123869" cy="87570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609448" rtl="0" eaLnBrk="1" fontAlgn="auto" latinLnBrk="0" hangingPunct="1">
              <a:lnSpc>
                <a:spcPct val="100000"/>
              </a:lnSpc>
              <a:spcBef>
                <a:spcPts val="0"/>
              </a:spcBef>
              <a:spcAft>
                <a:spcPts val="600"/>
              </a:spcAft>
              <a:buClrTx/>
              <a:buSzTx/>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Lower cost, more available</a:t>
            </a:r>
          </a:p>
        </p:txBody>
      </p:sp>
      <p:sp>
        <p:nvSpPr>
          <p:cNvPr id="15" name="Rectangle: Rounded Corners 14">
            <a:extLst>
              <a:ext uri="{FF2B5EF4-FFF2-40B4-BE49-F238E27FC236}">
                <a16:creationId xmlns:a16="http://schemas.microsoft.com/office/drawing/2014/main" id="{49375E8B-8D16-239D-5973-789B06B67FB0}"/>
              </a:ext>
            </a:extLst>
          </p:cNvPr>
          <p:cNvSpPr/>
          <p:nvPr/>
        </p:nvSpPr>
        <p:spPr>
          <a:xfrm>
            <a:off x="334963" y="3877270"/>
            <a:ext cx="1803400" cy="875705"/>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448"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ontserrat"/>
                <a:ea typeface="+mn-ea"/>
                <a:cs typeface="+mn-cs"/>
              </a:rPr>
              <a:t>Access to Capital</a:t>
            </a:r>
          </a:p>
        </p:txBody>
      </p:sp>
      <p:sp>
        <p:nvSpPr>
          <p:cNvPr id="18" name="Rectangle: Rounded Corners 17">
            <a:extLst>
              <a:ext uri="{FF2B5EF4-FFF2-40B4-BE49-F238E27FC236}">
                <a16:creationId xmlns:a16="http://schemas.microsoft.com/office/drawing/2014/main" id="{86210919-27EB-46AB-0F57-68C785BEF8D1}"/>
              </a:ext>
            </a:extLst>
          </p:cNvPr>
          <p:cNvSpPr/>
          <p:nvPr/>
        </p:nvSpPr>
        <p:spPr>
          <a:xfrm>
            <a:off x="2254053" y="2904913"/>
            <a:ext cx="3123869" cy="87570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609448" rtl="0" eaLnBrk="1" fontAlgn="auto" latinLnBrk="0" hangingPunct="1">
              <a:lnSpc>
                <a:spcPct val="100000"/>
              </a:lnSpc>
              <a:spcBef>
                <a:spcPts val="0"/>
              </a:spcBef>
              <a:spcAft>
                <a:spcPts val="600"/>
              </a:spcAft>
              <a:buClrTx/>
              <a:buSzTx/>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Centralized</a:t>
            </a:r>
          </a:p>
        </p:txBody>
      </p:sp>
      <p:sp>
        <p:nvSpPr>
          <p:cNvPr id="19" name="Rectangle: Rounded Corners 18">
            <a:extLst>
              <a:ext uri="{FF2B5EF4-FFF2-40B4-BE49-F238E27FC236}">
                <a16:creationId xmlns:a16="http://schemas.microsoft.com/office/drawing/2014/main" id="{8854CC06-55FD-024A-2EA5-76862A2E3B1E}"/>
              </a:ext>
            </a:extLst>
          </p:cNvPr>
          <p:cNvSpPr/>
          <p:nvPr/>
        </p:nvSpPr>
        <p:spPr>
          <a:xfrm>
            <a:off x="5493611" y="2904913"/>
            <a:ext cx="3123869" cy="87570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448"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Decentralized</a:t>
            </a:r>
          </a:p>
        </p:txBody>
      </p:sp>
      <p:sp>
        <p:nvSpPr>
          <p:cNvPr id="20" name="Rectangle: Rounded Corners 19">
            <a:extLst>
              <a:ext uri="{FF2B5EF4-FFF2-40B4-BE49-F238E27FC236}">
                <a16:creationId xmlns:a16="http://schemas.microsoft.com/office/drawing/2014/main" id="{AADA9A30-CBD6-E24A-D554-F003D558DB73}"/>
              </a:ext>
            </a:extLst>
          </p:cNvPr>
          <p:cNvSpPr/>
          <p:nvPr/>
        </p:nvSpPr>
        <p:spPr>
          <a:xfrm>
            <a:off x="8733170" y="2904913"/>
            <a:ext cx="3123869" cy="87570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609448" rtl="0" eaLnBrk="1" fontAlgn="auto" latinLnBrk="0" hangingPunct="1">
              <a:lnSpc>
                <a:spcPct val="100000"/>
              </a:lnSpc>
              <a:spcBef>
                <a:spcPts val="0"/>
              </a:spcBef>
              <a:spcAft>
                <a:spcPts val="600"/>
              </a:spcAft>
              <a:buClrTx/>
              <a:buSzTx/>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Hybrid</a:t>
            </a:r>
          </a:p>
        </p:txBody>
      </p:sp>
      <p:sp>
        <p:nvSpPr>
          <p:cNvPr id="21" name="Rectangle: Rounded Corners 20">
            <a:extLst>
              <a:ext uri="{FF2B5EF4-FFF2-40B4-BE49-F238E27FC236}">
                <a16:creationId xmlns:a16="http://schemas.microsoft.com/office/drawing/2014/main" id="{A16DC124-0078-8FBE-FAB5-A8DEE421583A}"/>
              </a:ext>
            </a:extLst>
          </p:cNvPr>
          <p:cNvSpPr/>
          <p:nvPr/>
        </p:nvSpPr>
        <p:spPr>
          <a:xfrm>
            <a:off x="334963" y="2904913"/>
            <a:ext cx="1803400" cy="875705"/>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448"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ontserrat"/>
                <a:ea typeface="+mn-ea"/>
                <a:cs typeface="+mn-cs"/>
              </a:rPr>
              <a:t>Operations</a:t>
            </a:r>
          </a:p>
        </p:txBody>
      </p:sp>
      <p:sp>
        <p:nvSpPr>
          <p:cNvPr id="23" name="Rectangle: Rounded Corners 22">
            <a:extLst>
              <a:ext uri="{FF2B5EF4-FFF2-40B4-BE49-F238E27FC236}">
                <a16:creationId xmlns:a16="http://schemas.microsoft.com/office/drawing/2014/main" id="{C9300FF7-4A1E-35AA-C262-7360E3D4FEAE}"/>
              </a:ext>
            </a:extLst>
          </p:cNvPr>
          <p:cNvSpPr/>
          <p:nvPr/>
        </p:nvSpPr>
        <p:spPr>
          <a:xfrm>
            <a:off x="2254053" y="1932556"/>
            <a:ext cx="3123869" cy="87570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609448" rtl="0" eaLnBrk="1" fontAlgn="auto" latinLnBrk="0" hangingPunct="1">
              <a:lnSpc>
                <a:spcPct val="100000"/>
              </a:lnSpc>
              <a:spcBef>
                <a:spcPts val="0"/>
              </a:spcBef>
              <a:spcAft>
                <a:spcPts val="600"/>
              </a:spcAft>
              <a:buClrTx/>
              <a:buSzTx/>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Limited</a:t>
            </a:r>
          </a:p>
        </p:txBody>
      </p:sp>
      <p:sp>
        <p:nvSpPr>
          <p:cNvPr id="24" name="Rectangle: Rounded Corners 23">
            <a:extLst>
              <a:ext uri="{FF2B5EF4-FFF2-40B4-BE49-F238E27FC236}">
                <a16:creationId xmlns:a16="http://schemas.microsoft.com/office/drawing/2014/main" id="{2AD4D0B7-A737-636A-38DB-2214390CDDF0}"/>
              </a:ext>
            </a:extLst>
          </p:cNvPr>
          <p:cNvSpPr/>
          <p:nvPr/>
        </p:nvSpPr>
        <p:spPr>
          <a:xfrm>
            <a:off x="5493611" y="1932556"/>
            <a:ext cx="3123869" cy="87570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448"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Limited</a:t>
            </a:r>
          </a:p>
        </p:txBody>
      </p:sp>
      <p:sp>
        <p:nvSpPr>
          <p:cNvPr id="25" name="Rectangle: Rounded Corners 24">
            <a:extLst>
              <a:ext uri="{FF2B5EF4-FFF2-40B4-BE49-F238E27FC236}">
                <a16:creationId xmlns:a16="http://schemas.microsoft.com/office/drawing/2014/main" id="{BD6A289B-C53D-5514-04ED-28C9E829EFB1}"/>
              </a:ext>
            </a:extLst>
          </p:cNvPr>
          <p:cNvSpPr/>
          <p:nvPr/>
        </p:nvSpPr>
        <p:spPr>
          <a:xfrm>
            <a:off x="8733170" y="1932556"/>
            <a:ext cx="3123869" cy="87570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609448" rtl="0" eaLnBrk="1" fontAlgn="auto" latinLnBrk="0" hangingPunct="1">
              <a:lnSpc>
                <a:spcPct val="100000"/>
              </a:lnSpc>
              <a:spcBef>
                <a:spcPts val="0"/>
              </a:spcBef>
              <a:spcAft>
                <a:spcPts val="600"/>
              </a:spcAft>
              <a:buClrTx/>
              <a:buSzTx/>
              <a:tabLst/>
              <a:defRPr/>
            </a:pPr>
            <a:r>
              <a:rPr kumimoji="0" lang="en-US" sz="1200" b="0" i="0" u="none" strike="noStrike" kern="1200" cap="none" spc="0" normalizeH="0" baseline="0" noProof="0" dirty="0">
                <a:ln>
                  <a:noFill/>
                </a:ln>
                <a:solidFill>
                  <a:srgbClr val="000000"/>
                </a:solidFill>
                <a:effectLst/>
                <a:uLnTx/>
                <a:uFillTx/>
                <a:latin typeface="Montserrat"/>
                <a:ea typeface="+mn-ea"/>
                <a:cs typeface="+mn-cs"/>
              </a:rPr>
              <a:t>Strong</a:t>
            </a:r>
          </a:p>
        </p:txBody>
      </p:sp>
      <p:sp>
        <p:nvSpPr>
          <p:cNvPr id="26" name="Rectangle: Rounded Corners 25">
            <a:extLst>
              <a:ext uri="{FF2B5EF4-FFF2-40B4-BE49-F238E27FC236}">
                <a16:creationId xmlns:a16="http://schemas.microsoft.com/office/drawing/2014/main" id="{5175760B-5AFF-493B-3CFF-41558752A76B}"/>
              </a:ext>
            </a:extLst>
          </p:cNvPr>
          <p:cNvSpPr/>
          <p:nvPr/>
        </p:nvSpPr>
        <p:spPr>
          <a:xfrm>
            <a:off x="334963" y="1932556"/>
            <a:ext cx="1803400" cy="875705"/>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448"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ontserrat"/>
                <a:ea typeface="+mn-ea"/>
                <a:cs typeface="+mn-cs"/>
              </a:rPr>
              <a:t>Organic Growth</a:t>
            </a:r>
          </a:p>
        </p:txBody>
      </p:sp>
      <p:sp>
        <p:nvSpPr>
          <p:cNvPr id="29" name="Rectangle: Rounded Corners 28">
            <a:extLst>
              <a:ext uri="{FF2B5EF4-FFF2-40B4-BE49-F238E27FC236}">
                <a16:creationId xmlns:a16="http://schemas.microsoft.com/office/drawing/2014/main" id="{59C34621-3472-6547-3055-35D50A23FB65}"/>
              </a:ext>
            </a:extLst>
          </p:cNvPr>
          <p:cNvSpPr/>
          <p:nvPr/>
        </p:nvSpPr>
        <p:spPr>
          <a:xfrm>
            <a:off x="2254053" y="1461287"/>
            <a:ext cx="3123869" cy="374617"/>
          </a:xfrm>
          <a:prstGeom prst="roundRect">
            <a:avLst>
              <a:gd name="adj" fmla="val 31922"/>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609448" rtl="0" eaLnBrk="1" fontAlgn="auto" latinLnBrk="0" hangingPunct="1">
              <a:lnSpc>
                <a:spcPct val="100000"/>
              </a:lnSpc>
              <a:spcBef>
                <a:spcPts val="0"/>
              </a:spcBef>
              <a:spcAft>
                <a:spcPts val="600"/>
              </a:spcAft>
              <a:buClrTx/>
              <a:buSzTx/>
              <a:tabLst/>
              <a:defRPr/>
            </a:pPr>
            <a:r>
              <a:rPr kumimoji="0" lang="en-US" sz="1400" b="1" i="0" u="none" strike="noStrike" kern="1200" cap="none" spc="0" normalizeH="0" baseline="0" noProof="0" dirty="0">
                <a:ln>
                  <a:noFill/>
                </a:ln>
                <a:solidFill>
                  <a:schemeClr val="bg1"/>
                </a:solidFill>
                <a:effectLst/>
                <a:uLnTx/>
                <a:uFillTx/>
                <a:latin typeface="Montserrat"/>
                <a:ea typeface="+mn-ea"/>
                <a:cs typeface="+mn-cs"/>
              </a:rPr>
              <a:t>2019-2022</a:t>
            </a:r>
          </a:p>
        </p:txBody>
      </p:sp>
      <p:sp>
        <p:nvSpPr>
          <p:cNvPr id="34" name="Rectangle: Rounded Corners 33">
            <a:extLst>
              <a:ext uri="{FF2B5EF4-FFF2-40B4-BE49-F238E27FC236}">
                <a16:creationId xmlns:a16="http://schemas.microsoft.com/office/drawing/2014/main" id="{E156AB9B-6D43-284D-AD1F-52AE26DD69B9}"/>
              </a:ext>
            </a:extLst>
          </p:cNvPr>
          <p:cNvSpPr/>
          <p:nvPr/>
        </p:nvSpPr>
        <p:spPr>
          <a:xfrm>
            <a:off x="5493611" y="1461287"/>
            <a:ext cx="3123869" cy="374617"/>
          </a:xfrm>
          <a:prstGeom prst="roundRect">
            <a:avLst>
              <a:gd name="adj" fmla="val 31922"/>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609448" rtl="0" eaLnBrk="1" fontAlgn="auto" latinLnBrk="0" hangingPunct="1">
              <a:lnSpc>
                <a:spcPct val="100000"/>
              </a:lnSpc>
              <a:spcBef>
                <a:spcPts val="0"/>
              </a:spcBef>
              <a:spcAft>
                <a:spcPts val="600"/>
              </a:spcAft>
              <a:buClrTx/>
              <a:buSzTx/>
              <a:tabLst/>
              <a:defRPr/>
            </a:pPr>
            <a:r>
              <a:rPr kumimoji="0" lang="en-US" sz="1400" b="1" i="0" u="none" strike="noStrike" kern="1200" cap="none" spc="0" normalizeH="0" baseline="0" noProof="0" dirty="0">
                <a:ln>
                  <a:noFill/>
                </a:ln>
                <a:solidFill>
                  <a:schemeClr val="bg1"/>
                </a:solidFill>
                <a:effectLst/>
                <a:uLnTx/>
                <a:uFillTx/>
                <a:latin typeface="Montserrat"/>
                <a:ea typeface="+mn-ea"/>
                <a:cs typeface="+mn-cs"/>
              </a:rPr>
              <a:t>2022-2023</a:t>
            </a:r>
          </a:p>
        </p:txBody>
      </p:sp>
      <p:sp>
        <p:nvSpPr>
          <p:cNvPr id="35" name="Rectangle: Rounded Corners 34">
            <a:extLst>
              <a:ext uri="{FF2B5EF4-FFF2-40B4-BE49-F238E27FC236}">
                <a16:creationId xmlns:a16="http://schemas.microsoft.com/office/drawing/2014/main" id="{02CF5FBC-E4AF-2ECF-38E4-EA22C930DA6D}"/>
              </a:ext>
            </a:extLst>
          </p:cNvPr>
          <p:cNvSpPr/>
          <p:nvPr/>
        </p:nvSpPr>
        <p:spPr>
          <a:xfrm>
            <a:off x="8733170" y="1461287"/>
            <a:ext cx="3123869" cy="374617"/>
          </a:xfrm>
          <a:prstGeom prst="roundRect">
            <a:avLst>
              <a:gd name="adj" fmla="val 3192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609448" rtl="0" eaLnBrk="1" fontAlgn="auto" latinLnBrk="0" hangingPunct="1">
              <a:lnSpc>
                <a:spcPct val="100000"/>
              </a:lnSpc>
              <a:spcBef>
                <a:spcPts val="0"/>
              </a:spcBef>
              <a:spcAft>
                <a:spcPts val="600"/>
              </a:spcAft>
              <a:buClrTx/>
              <a:buSzTx/>
              <a:tabLst/>
              <a:defRPr/>
            </a:pPr>
            <a:r>
              <a:rPr kumimoji="0" lang="en-US" sz="1400" b="1" i="0" u="none" strike="noStrike" kern="1200" cap="none" spc="0" normalizeH="0" baseline="0" noProof="0" dirty="0">
                <a:ln>
                  <a:noFill/>
                </a:ln>
                <a:solidFill>
                  <a:schemeClr val="bg1"/>
                </a:solidFill>
                <a:effectLst/>
                <a:uLnTx/>
                <a:uFillTx/>
                <a:latin typeface="Montserrat"/>
                <a:ea typeface="+mn-ea"/>
                <a:cs typeface="+mn-cs"/>
              </a:rPr>
              <a:t>2024-2025</a:t>
            </a:r>
          </a:p>
        </p:txBody>
      </p:sp>
    </p:spTree>
    <p:extLst>
      <p:ext uri="{BB962C8B-B14F-4D97-AF65-F5344CB8AC3E}">
        <p14:creationId xmlns:p14="http://schemas.microsoft.com/office/powerpoint/2010/main" val="343666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42" descr="A person using a computer&#10;&#10;AI-generated content may be incorrect.">
            <a:extLst>
              <a:ext uri="{FF2B5EF4-FFF2-40B4-BE49-F238E27FC236}">
                <a16:creationId xmlns:a16="http://schemas.microsoft.com/office/drawing/2014/main" id="{172408F1-A196-0D05-FFF4-8C47448A08B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l="53" r="53"/>
          <a:stretch>
            <a:fillRect/>
          </a:stretch>
        </p:blipFill>
        <p:spPr>
          <a:custGeom>
            <a:avLst/>
            <a:gdLst>
              <a:gd name="connsiteX0" fmla="*/ 305588 w 6096000"/>
              <a:gd name="connsiteY0" fmla="*/ 0 h 4500562"/>
              <a:gd name="connsiteX1" fmla="*/ 6096000 w 6096000"/>
              <a:gd name="connsiteY1" fmla="*/ 0 h 4500562"/>
              <a:gd name="connsiteX2" fmla="*/ 6096000 w 6096000"/>
              <a:gd name="connsiteY2" fmla="*/ 4500562 h 4500562"/>
              <a:gd name="connsiteX3" fmla="*/ 305588 w 6096000"/>
              <a:gd name="connsiteY3" fmla="*/ 4500562 h 4500562"/>
              <a:gd name="connsiteX4" fmla="*/ 0 w 6096000"/>
              <a:gd name="connsiteY4" fmla="*/ 4194974 h 4500562"/>
              <a:gd name="connsiteX5" fmla="*/ 0 w 6096000"/>
              <a:gd name="connsiteY5" fmla="*/ 305588 h 4500562"/>
              <a:gd name="connsiteX6" fmla="*/ 305588 w 6096000"/>
              <a:gd name="connsiteY6" fmla="*/ 0 h 450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4500562">
                <a:moveTo>
                  <a:pt x="305588" y="0"/>
                </a:moveTo>
                <a:lnTo>
                  <a:pt x="6096000" y="0"/>
                </a:lnTo>
                <a:lnTo>
                  <a:pt x="6096000" y="4500562"/>
                </a:lnTo>
                <a:lnTo>
                  <a:pt x="305588" y="4500562"/>
                </a:lnTo>
                <a:cubicBezTo>
                  <a:pt x="136816" y="4500562"/>
                  <a:pt x="0" y="4363746"/>
                  <a:pt x="0" y="4194974"/>
                </a:cubicBezTo>
                <a:lnTo>
                  <a:pt x="0" y="305588"/>
                </a:lnTo>
                <a:cubicBezTo>
                  <a:pt x="0" y="136816"/>
                  <a:pt x="136816" y="0"/>
                  <a:pt x="305588" y="0"/>
                </a:cubicBezTo>
                <a:close/>
              </a:path>
            </a:pathLst>
          </a:custGeom>
        </p:spPr>
      </p:pic>
      <p:sp>
        <p:nvSpPr>
          <p:cNvPr id="33" name="Slide Number Placeholder 1">
            <a:extLst>
              <a:ext uri="{FF2B5EF4-FFF2-40B4-BE49-F238E27FC236}">
                <a16:creationId xmlns:a16="http://schemas.microsoft.com/office/drawing/2014/main" id="{903B2BA1-0D04-5624-B189-079091C88C17}"/>
              </a:ext>
            </a:extLst>
          </p:cNvPr>
          <p:cNvSpPr>
            <a:spLocks noGrp="1"/>
          </p:cNvSpPr>
          <p:nvPr>
            <p:ph type="sldNum" sz="quarter" idx="4"/>
          </p:nvPr>
        </p:nvSpPr>
        <p:spPr/>
        <p:txBody>
          <a:bodyPr/>
          <a:lstStyle/>
          <a:p>
            <a:fld id="{D8225FCD-C8BD-0A44-9961-FB1CAAEE0F5D}" type="slidenum">
              <a:rPr lang="en-US" smtClean="0"/>
              <a:pPr/>
              <a:t>14</a:t>
            </a:fld>
            <a:endParaRPr lang="en-US" dirty="0"/>
          </a:p>
        </p:txBody>
      </p:sp>
      <p:sp>
        <p:nvSpPr>
          <p:cNvPr id="128" name="Text Placeholder 127">
            <a:extLst>
              <a:ext uri="{FF2B5EF4-FFF2-40B4-BE49-F238E27FC236}">
                <a16:creationId xmlns:a16="http://schemas.microsoft.com/office/drawing/2014/main" id="{56F8AFE7-F332-E2C0-50EF-770BB71D7706}"/>
              </a:ext>
            </a:extLst>
          </p:cNvPr>
          <p:cNvSpPr>
            <a:spLocks noGrp="1"/>
          </p:cNvSpPr>
          <p:nvPr>
            <p:ph type="body" sz="quarter" idx="10"/>
          </p:nvPr>
        </p:nvSpPr>
        <p:spPr/>
        <p:txBody>
          <a:bodyPr/>
          <a:lstStyle/>
          <a:p>
            <a:r>
              <a:rPr lang="en-US" dirty="0"/>
              <a:t>AI Strategy: Enhancing Profitability</a:t>
            </a:r>
          </a:p>
        </p:txBody>
      </p:sp>
      <p:sp>
        <p:nvSpPr>
          <p:cNvPr id="12" name="Oval 11">
            <a:extLst>
              <a:ext uri="{FF2B5EF4-FFF2-40B4-BE49-F238E27FC236}">
                <a16:creationId xmlns:a16="http://schemas.microsoft.com/office/drawing/2014/main" id="{9DA704C2-D4F2-1E61-87A7-606978B0F468}"/>
              </a:ext>
            </a:extLst>
          </p:cNvPr>
          <p:cNvSpPr/>
          <p:nvPr/>
        </p:nvSpPr>
        <p:spPr>
          <a:xfrm>
            <a:off x="8580171" y="1263073"/>
            <a:ext cx="653282" cy="653282"/>
          </a:xfrm>
          <a:prstGeom prst="ellipse">
            <a:avLst/>
          </a:prstGeom>
          <a:noFill/>
          <a:ln w="889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1944EF-04B7-50E3-46DB-528F8D5E186D}"/>
              </a:ext>
            </a:extLst>
          </p:cNvPr>
          <p:cNvSpPr/>
          <p:nvPr/>
        </p:nvSpPr>
        <p:spPr>
          <a:xfrm>
            <a:off x="5773970" y="3942569"/>
            <a:ext cx="644060" cy="644060"/>
          </a:xfrm>
          <a:prstGeom prst="rect">
            <a:avLst/>
          </a:prstGeom>
          <a:noFill/>
          <a:ln w="889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0DCECBD-D66D-7BFA-02FA-B33D172E8277}"/>
              </a:ext>
            </a:extLst>
          </p:cNvPr>
          <p:cNvGrpSpPr/>
          <p:nvPr/>
        </p:nvGrpSpPr>
        <p:grpSpPr>
          <a:xfrm>
            <a:off x="336896" y="5057547"/>
            <a:ext cx="4371766" cy="461546"/>
            <a:chOff x="10397022" y="5253038"/>
            <a:chExt cx="3838775" cy="405276"/>
          </a:xfrm>
          <a:solidFill>
            <a:schemeClr val="bg2">
              <a:lumMod val="20000"/>
              <a:lumOff val="80000"/>
            </a:schemeClr>
          </a:solidFill>
        </p:grpSpPr>
        <p:grpSp>
          <p:nvGrpSpPr>
            <p:cNvPr id="15" name="Group 14">
              <a:extLst>
                <a:ext uri="{FF2B5EF4-FFF2-40B4-BE49-F238E27FC236}">
                  <a16:creationId xmlns:a16="http://schemas.microsoft.com/office/drawing/2014/main" id="{DB111525-89E2-A5A2-EA34-CF71AF20DBFC}"/>
                </a:ext>
              </a:extLst>
            </p:cNvPr>
            <p:cNvGrpSpPr/>
            <p:nvPr userDrawn="1"/>
          </p:nvGrpSpPr>
          <p:grpSpPr>
            <a:xfrm>
              <a:off x="10397022" y="5253038"/>
              <a:ext cx="913013" cy="405276"/>
              <a:chOff x="4737100" y="463550"/>
              <a:chExt cx="1438740" cy="638640"/>
            </a:xfrm>
            <a:grpFill/>
          </p:grpSpPr>
          <p:grpSp>
            <p:nvGrpSpPr>
              <p:cNvPr id="206" name="Group 205">
                <a:extLst>
                  <a:ext uri="{FF2B5EF4-FFF2-40B4-BE49-F238E27FC236}">
                    <a16:creationId xmlns:a16="http://schemas.microsoft.com/office/drawing/2014/main" id="{40A6BFC8-FF52-E804-28CA-EE6F249C9A2A}"/>
                  </a:ext>
                </a:extLst>
              </p:cNvPr>
              <p:cNvGrpSpPr/>
              <p:nvPr/>
            </p:nvGrpSpPr>
            <p:grpSpPr>
              <a:xfrm>
                <a:off x="4737100" y="463550"/>
                <a:ext cx="1438740" cy="90000"/>
                <a:chOff x="4737100" y="463550"/>
                <a:chExt cx="1438740" cy="90000"/>
              </a:xfrm>
              <a:grpFill/>
            </p:grpSpPr>
            <p:sp>
              <p:nvSpPr>
                <p:cNvPr id="234" name="Oval 233">
                  <a:extLst>
                    <a:ext uri="{FF2B5EF4-FFF2-40B4-BE49-F238E27FC236}">
                      <a16:creationId xmlns:a16="http://schemas.microsoft.com/office/drawing/2014/main" id="{F652C224-FBA5-728C-84C7-60CB0EA5AD34}"/>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6B319261-CC27-0683-FC97-A4A4D7BFD53A}"/>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EC2A7311-9CB4-E0C3-0461-5264333C2DD1}"/>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1FFBB2D6-DB6B-766A-478C-7F5BFF79BD04}"/>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6A7E5980-3A1F-4432-45D7-A21003E743B3}"/>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34CAD77D-6F61-D27B-A219-1B63B36AFF59}"/>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EAE1FA5E-99D1-E470-0458-855D01110906}"/>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CEDA51FC-8F54-C85C-9BB8-AE749FFE3180}"/>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7" name="Group 206">
                <a:extLst>
                  <a:ext uri="{FF2B5EF4-FFF2-40B4-BE49-F238E27FC236}">
                    <a16:creationId xmlns:a16="http://schemas.microsoft.com/office/drawing/2014/main" id="{8DA81FF7-9808-C081-3794-1523D2A13CAC}"/>
                  </a:ext>
                </a:extLst>
              </p:cNvPr>
              <p:cNvGrpSpPr/>
              <p:nvPr/>
            </p:nvGrpSpPr>
            <p:grpSpPr>
              <a:xfrm>
                <a:off x="4737100" y="646430"/>
                <a:ext cx="1438740" cy="90000"/>
                <a:chOff x="4737100" y="463550"/>
                <a:chExt cx="1438740" cy="90000"/>
              </a:xfrm>
              <a:grpFill/>
            </p:grpSpPr>
            <p:sp>
              <p:nvSpPr>
                <p:cNvPr id="226" name="Oval 225">
                  <a:extLst>
                    <a:ext uri="{FF2B5EF4-FFF2-40B4-BE49-F238E27FC236}">
                      <a16:creationId xmlns:a16="http://schemas.microsoft.com/office/drawing/2014/main" id="{D0378B0A-4224-2D30-307A-B3D15B64D719}"/>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D1C79F76-3B0F-81ED-D6BD-7023F39202DD}"/>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4CE9BCE7-87AB-7A78-AB5C-276DAF3E04DB}"/>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7B94C729-4BBC-24EE-9E2F-019DBFED6F82}"/>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A6D528A9-0913-754F-6D94-228F20450E02}"/>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FD6A101D-3438-1627-3990-E627B5CDA112}"/>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75CDD7B9-1199-5995-BD48-BEFDB2BD17D7}"/>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8559E2F3-0672-8941-FEC3-A1D5A2C0DA7A}"/>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8" name="Group 207">
                <a:extLst>
                  <a:ext uri="{FF2B5EF4-FFF2-40B4-BE49-F238E27FC236}">
                    <a16:creationId xmlns:a16="http://schemas.microsoft.com/office/drawing/2014/main" id="{B22DBDDA-FB72-0956-3E4A-5C3A4CDB1EFE}"/>
                  </a:ext>
                </a:extLst>
              </p:cNvPr>
              <p:cNvGrpSpPr/>
              <p:nvPr/>
            </p:nvGrpSpPr>
            <p:grpSpPr>
              <a:xfrm>
                <a:off x="4737100" y="829310"/>
                <a:ext cx="1438740" cy="90000"/>
                <a:chOff x="4737100" y="463550"/>
                <a:chExt cx="1438740" cy="90000"/>
              </a:xfrm>
              <a:grpFill/>
            </p:grpSpPr>
            <p:sp>
              <p:nvSpPr>
                <p:cNvPr id="218" name="Oval 217">
                  <a:extLst>
                    <a:ext uri="{FF2B5EF4-FFF2-40B4-BE49-F238E27FC236}">
                      <a16:creationId xmlns:a16="http://schemas.microsoft.com/office/drawing/2014/main" id="{CD136818-47D2-6211-D581-7CE5B7E01427}"/>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15AF802C-121C-3B89-34BF-72BFD2090D51}"/>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9C083C46-DC64-67A8-310C-3DEA94F6669F}"/>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D009F827-61F8-FBDA-3F94-70D46A97CA29}"/>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11A1A72D-C4DF-CD65-1C35-DB880D43F1B0}"/>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FCB973FD-E489-1D34-7A20-B4FED28616FD}"/>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CE6B7674-1751-D576-93F3-2CFDFC818DAA}"/>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DBCD7D6D-FCFF-3C52-82DF-388B3DD9F6D2}"/>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id="{D7DD30D6-64C8-7CA7-7D16-05520D745A10}"/>
                  </a:ext>
                </a:extLst>
              </p:cNvPr>
              <p:cNvGrpSpPr/>
              <p:nvPr/>
            </p:nvGrpSpPr>
            <p:grpSpPr>
              <a:xfrm>
                <a:off x="4737100" y="1012190"/>
                <a:ext cx="1438740" cy="90000"/>
                <a:chOff x="4737100" y="463550"/>
                <a:chExt cx="1438740" cy="90000"/>
              </a:xfrm>
              <a:grpFill/>
            </p:grpSpPr>
            <p:sp>
              <p:nvSpPr>
                <p:cNvPr id="210" name="Oval 209">
                  <a:extLst>
                    <a:ext uri="{FF2B5EF4-FFF2-40B4-BE49-F238E27FC236}">
                      <a16:creationId xmlns:a16="http://schemas.microsoft.com/office/drawing/2014/main" id="{315A5E6A-1C3F-9C0A-2824-29388094A29A}"/>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380D62D8-3EBC-98B2-A122-BBB7CB5089B0}"/>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FEFBF7EC-1E73-16E4-E2E8-22365DFD0ABF}"/>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CB3ECFE0-607F-42EE-6092-C6CB2E4B9E07}"/>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2E183C35-5ED8-517E-36E8-0D580FBD106E}"/>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38989C89-8F8D-3099-0EA1-084E5F0DB145}"/>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1E140B75-21E5-4F6B-9745-8DF86D0C138B}"/>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9D78162E-2C74-4886-DAC9-B155119EF4DA}"/>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F154B740-5A71-A010-F451-6AFE724985DE}"/>
                </a:ext>
              </a:extLst>
            </p:cNvPr>
            <p:cNvGrpSpPr/>
            <p:nvPr userDrawn="1"/>
          </p:nvGrpSpPr>
          <p:grpSpPr>
            <a:xfrm>
              <a:off x="11372276" y="5253038"/>
              <a:ext cx="913013" cy="405276"/>
              <a:chOff x="4737100" y="463550"/>
              <a:chExt cx="1438740" cy="638640"/>
            </a:xfrm>
            <a:grpFill/>
          </p:grpSpPr>
          <p:grpSp>
            <p:nvGrpSpPr>
              <p:cNvPr id="170" name="Group 169">
                <a:extLst>
                  <a:ext uri="{FF2B5EF4-FFF2-40B4-BE49-F238E27FC236}">
                    <a16:creationId xmlns:a16="http://schemas.microsoft.com/office/drawing/2014/main" id="{8D766A01-FFBF-1754-1916-A8611F087D97}"/>
                  </a:ext>
                </a:extLst>
              </p:cNvPr>
              <p:cNvGrpSpPr/>
              <p:nvPr/>
            </p:nvGrpSpPr>
            <p:grpSpPr>
              <a:xfrm>
                <a:off x="4737100" y="463550"/>
                <a:ext cx="1438740" cy="90000"/>
                <a:chOff x="4737100" y="463550"/>
                <a:chExt cx="1438740" cy="90000"/>
              </a:xfrm>
              <a:grpFill/>
            </p:grpSpPr>
            <p:sp>
              <p:nvSpPr>
                <p:cNvPr id="198" name="Oval 197">
                  <a:extLst>
                    <a:ext uri="{FF2B5EF4-FFF2-40B4-BE49-F238E27FC236}">
                      <a16:creationId xmlns:a16="http://schemas.microsoft.com/office/drawing/2014/main" id="{E12AFC33-05FC-1CA7-3E84-FB8F7750EA7B}"/>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B3E5EB2A-8EBD-694B-C1B6-974B098C3772}"/>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085DD006-FB47-823F-F2C7-2FE4DC23D9A2}"/>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1E07B3-E3DC-E4DB-5378-0BADF9857571}"/>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5038C26C-658C-F5E6-67F9-D637057FDB6B}"/>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8FE329DC-11E2-15CD-7444-59606EC98A52}"/>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EE0D18C6-0431-D65A-EA6E-529474427F27}"/>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C9E19C74-C2D4-FC17-BB32-7D926B1BFFDE}"/>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ED9D70A8-8076-A1BA-EFD3-B90C4B7F2580}"/>
                  </a:ext>
                </a:extLst>
              </p:cNvPr>
              <p:cNvGrpSpPr/>
              <p:nvPr/>
            </p:nvGrpSpPr>
            <p:grpSpPr>
              <a:xfrm>
                <a:off x="4737100" y="646430"/>
                <a:ext cx="1438740" cy="90000"/>
                <a:chOff x="4737100" y="463550"/>
                <a:chExt cx="1438740" cy="90000"/>
              </a:xfrm>
              <a:grpFill/>
            </p:grpSpPr>
            <p:sp>
              <p:nvSpPr>
                <p:cNvPr id="190" name="Oval 189">
                  <a:extLst>
                    <a:ext uri="{FF2B5EF4-FFF2-40B4-BE49-F238E27FC236}">
                      <a16:creationId xmlns:a16="http://schemas.microsoft.com/office/drawing/2014/main" id="{708FB0D8-2CC6-0D1A-D4AE-84B35D6062E2}"/>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C4B6C7DC-7254-027D-7BE9-13C549844D4B}"/>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492AE74-74CB-EFF0-07A8-C3251D7DEE80}"/>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0D45207D-9C16-5555-F8EB-0585E28037F4}"/>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8B93300-651B-A1D3-CFC9-B3DEFD7E5F8F}"/>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04F3E533-6F6E-E1B3-BCA5-AC97633741AA}"/>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593394B1-5B49-643E-F001-78242013D63C}"/>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F835DBEF-D9AB-6952-43B8-3E443018DC9C}"/>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B8B4263-9921-4F58-0D92-5DCF1B1A9E0E}"/>
                  </a:ext>
                </a:extLst>
              </p:cNvPr>
              <p:cNvGrpSpPr/>
              <p:nvPr/>
            </p:nvGrpSpPr>
            <p:grpSpPr>
              <a:xfrm>
                <a:off x="4737100" y="829310"/>
                <a:ext cx="1438740" cy="90000"/>
                <a:chOff x="4737100" y="463550"/>
                <a:chExt cx="1438740" cy="90000"/>
              </a:xfrm>
              <a:grpFill/>
            </p:grpSpPr>
            <p:sp>
              <p:nvSpPr>
                <p:cNvPr id="182" name="Oval 181">
                  <a:extLst>
                    <a:ext uri="{FF2B5EF4-FFF2-40B4-BE49-F238E27FC236}">
                      <a16:creationId xmlns:a16="http://schemas.microsoft.com/office/drawing/2014/main" id="{55182215-430D-9C2C-976C-5CAC3F41C52C}"/>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A822086C-1526-9FFC-A300-58403D4EC33E}"/>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11732958-6C19-4B5A-C49F-FC84206A727F}"/>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B90F048B-32FB-3475-EAF9-AFB1F46268DD}"/>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EA684ED6-50C4-2B2D-0AA7-3B07C5887467}"/>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82C32626-7E1C-0E7B-EC59-F4062069CA88}"/>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8AA600A9-1B5C-8201-3A8F-71B6AA639047}"/>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EF57AB7C-D6B0-CBE4-5AB8-79E4637DE73C}"/>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6A825AED-E1BF-0E3B-FB21-C198829E5801}"/>
                  </a:ext>
                </a:extLst>
              </p:cNvPr>
              <p:cNvGrpSpPr/>
              <p:nvPr/>
            </p:nvGrpSpPr>
            <p:grpSpPr>
              <a:xfrm>
                <a:off x="4737100" y="1012190"/>
                <a:ext cx="1438740" cy="90000"/>
                <a:chOff x="4737100" y="463550"/>
                <a:chExt cx="1438740" cy="90000"/>
              </a:xfrm>
              <a:grpFill/>
            </p:grpSpPr>
            <p:sp>
              <p:nvSpPr>
                <p:cNvPr id="174" name="Oval 173">
                  <a:extLst>
                    <a:ext uri="{FF2B5EF4-FFF2-40B4-BE49-F238E27FC236}">
                      <a16:creationId xmlns:a16="http://schemas.microsoft.com/office/drawing/2014/main" id="{4365DE0A-B531-525A-48B6-ED9339C7A4C2}"/>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8FFC28BC-8BA5-590B-FD3D-DF17C7794CE7}"/>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40AC08CB-C263-D316-4BA3-84F6FE031F2F}"/>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697B1D82-794B-B20E-40CD-6AA851F25F02}"/>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A8C01FD-7C9B-E3A9-9348-E56E33047E25}"/>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C0A0F80-2AB9-001E-4BA6-3636B37D1688}"/>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4DF4258E-6A27-1D0E-6180-39074EBF2416}"/>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BD90ABC0-6C9C-9665-3E8C-8616DCDE6034}"/>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921321B6-D89E-51A3-3826-8BE94E4D840D}"/>
                </a:ext>
              </a:extLst>
            </p:cNvPr>
            <p:cNvGrpSpPr/>
            <p:nvPr userDrawn="1"/>
          </p:nvGrpSpPr>
          <p:grpSpPr>
            <a:xfrm>
              <a:off x="12347530" y="5253038"/>
              <a:ext cx="913013" cy="405276"/>
              <a:chOff x="4737100" y="463550"/>
              <a:chExt cx="1438740" cy="638640"/>
            </a:xfrm>
            <a:grpFill/>
          </p:grpSpPr>
          <p:grpSp>
            <p:nvGrpSpPr>
              <p:cNvPr id="132" name="Group 131">
                <a:extLst>
                  <a:ext uri="{FF2B5EF4-FFF2-40B4-BE49-F238E27FC236}">
                    <a16:creationId xmlns:a16="http://schemas.microsoft.com/office/drawing/2014/main" id="{B4BBDBF1-6FD9-2656-2AB7-B078CBAF7C20}"/>
                  </a:ext>
                </a:extLst>
              </p:cNvPr>
              <p:cNvGrpSpPr/>
              <p:nvPr/>
            </p:nvGrpSpPr>
            <p:grpSpPr>
              <a:xfrm>
                <a:off x="4737100" y="463550"/>
                <a:ext cx="1438740" cy="90000"/>
                <a:chOff x="4737100" y="463550"/>
                <a:chExt cx="1438740" cy="90000"/>
              </a:xfrm>
              <a:grpFill/>
            </p:grpSpPr>
            <p:sp>
              <p:nvSpPr>
                <p:cNvPr id="162" name="Oval 161">
                  <a:extLst>
                    <a:ext uri="{FF2B5EF4-FFF2-40B4-BE49-F238E27FC236}">
                      <a16:creationId xmlns:a16="http://schemas.microsoft.com/office/drawing/2014/main" id="{032E6B45-DB87-8640-B9D5-4D1F0A1F02C3}"/>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93B2A6D0-C64F-D01B-EEC1-125850032CE4}"/>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A50BE1B7-0B01-9901-D676-36EA28052CB3}"/>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31D76B7C-0840-3758-2DBF-EDE957991FC4}"/>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620DCCC-80B1-C48D-F718-7D69C3474FCD}"/>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FDD491D5-5C57-8D53-5011-075503E9001A}"/>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719FAC2A-CB47-3C66-9984-CB22470F6C81}"/>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62BC8E89-B9E9-3C4D-03E3-822F05D5B96F}"/>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A51DC65B-B822-7899-6D59-C089E3FD8507}"/>
                  </a:ext>
                </a:extLst>
              </p:cNvPr>
              <p:cNvGrpSpPr/>
              <p:nvPr/>
            </p:nvGrpSpPr>
            <p:grpSpPr>
              <a:xfrm>
                <a:off x="4737100" y="646430"/>
                <a:ext cx="1438740" cy="90000"/>
                <a:chOff x="4737100" y="463550"/>
                <a:chExt cx="1438740" cy="90000"/>
              </a:xfrm>
              <a:grpFill/>
            </p:grpSpPr>
            <p:sp>
              <p:nvSpPr>
                <p:cNvPr id="154" name="Oval 153">
                  <a:extLst>
                    <a:ext uri="{FF2B5EF4-FFF2-40B4-BE49-F238E27FC236}">
                      <a16:creationId xmlns:a16="http://schemas.microsoft.com/office/drawing/2014/main" id="{047E82B3-F929-F1C4-4B5C-4B5AD9CF5DAA}"/>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554DEE82-B588-AD70-A829-5D1CF23364A4}"/>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CD234419-4171-BF2F-3583-B485BAACE15D}"/>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22C72FBC-5ECC-638A-8650-5B45ECD4C4A8}"/>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123C8F0D-290A-4DA3-526F-FEA2906F4DD6}"/>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57E175EC-08DC-22E0-BA3F-5B5AD197724B}"/>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78D60BA5-4DDB-2A85-2710-EBBF8D0491F6}"/>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A7A6DCA7-1B29-ED55-C215-C74B00407ABA}"/>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79250E78-3640-5481-98E2-94DF8DCD2F57}"/>
                  </a:ext>
                </a:extLst>
              </p:cNvPr>
              <p:cNvGrpSpPr/>
              <p:nvPr/>
            </p:nvGrpSpPr>
            <p:grpSpPr>
              <a:xfrm>
                <a:off x="4737100" y="829310"/>
                <a:ext cx="1438740" cy="90000"/>
                <a:chOff x="4737100" y="463550"/>
                <a:chExt cx="1438740" cy="90000"/>
              </a:xfrm>
              <a:grpFill/>
            </p:grpSpPr>
            <p:sp>
              <p:nvSpPr>
                <p:cNvPr id="144" name="Oval 143">
                  <a:extLst>
                    <a:ext uri="{FF2B5EF4-FFF2-40B4-BE49-F238E27FC236}">
                      <a16:creationId xmlns:a16="http://schemas.microsoft.com/office/drawing/2014/main" id="{5D341647-0FF3-314B-C916-9783B36C8A64}"/>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C041CF4-6D72-8CCF-23C5-E9C5E051DE18}"/>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0F6A909-D39A-976A-0252-72274EC437DA}"/>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3D225714-47E5-4DB1-C97E-0D8AC1CCB0BC}"/>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C58B1034-6E8F-2705-FEA7-790178F26E88}"/>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8493D24-7906-577E-8D53-872D4CBE969C}"/>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EA06AC2-0145-BBC8-5D7F-7B5D04AA1DCB}"/>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C471AB5A-082C-8979-1B26-7906275F0EAC}"/>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738D1646-5AAB-2DEE-A2FC-145FBF41CD51}"/>
                  </a:ext>
                </a:extLst>
              </p:cNvPr>
              <p:cNvGrpSpPr/>
              <p:nvPr/>
            </p:nvGrpSpPr>
            <p:grpSpPr>
              <a:xfrm>
                <a:off x="4737100" y="1012190"/>
                <a:ext cx="1438740" cy="90000"/>
                <a:chOff x="4737100" y="463550"/>
                <a:chExt cx="1438740" cy="90000"/>
              </a:xfrm>
              <a:grpFill/>
            </p:grpSpPr>
            <p:sp>
              <p:nvSpPr>
                <p:cNvPr id="136" name="Oval 135">
                  <a:extLst>
                    <a:ext uri="{FF2B5EF4-FFF2-40B4-BE49-F238E27FC236}">
                      <a16:creationId xmlns:a16="http://schemas.microsoft.com/office/drawing/2014/main" id="{5D5D56BF-8FDB-925D-A428-4918683B6E7D}"/>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09077A5A-D2C9-3131-6990-AE1EB3450BC0}"/>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CA0AE857-DBFD-B6A4-A5B6-01BCBA36E84D}"/>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5BB6CC2B-8F16-A9B4-065B-C3FB0320F193}"/>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63D3E3C8-157C-784A-D6D9-0812F8D6485C}"/>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F02812E-F23B-ED19-4FAC-6BBDE8BE8168}"/>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B2F8AF5B-284E-E8F1-0305-E7A0CB0988BA}"/>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71E6839F-94AA-4648-1370-DF4328400149}"/>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718C5D36-AEA3-9BE2-5873-DF2A229E69C2}"/>
                </a:ext>
              </a:extLst>
            </p:cNvPr>
            <p:cNvGrpSpPr/>
            <p:nvPr userDrawn="1"/>
          </p:nvGrpSpPr>
          <p:grpSpPr>
            <a:xfrm>
              <a:off x="13322784" y="5253038"/>
              <a:ext cx="913013" cy="405276"/>
              <a:chOff x="4737100" y="463550"/>
              <a:chExt cx="1438740" cy="638640"/>
            </a:xfrm>
            <a:grpFill/>
          </p:grpSpPr>
          <p:grpSp>
            <p:nvGrpSpPr>
              <p:cNvPr id="19" name="Group 18">
                <a:extLst>
                  <a:ext uri="{FF2B5EF4-FFF2-40B4-BE49-F238E27FC236}">
                    <a16:creationId xmlns:a16="http://schemas.microsoft.com/office/drawing/2014/main" id="{B9331C83-A82C-A2C5-7AA7-BB171E58B353}"/>
                  </a:ext>
                </a:extLst>
              </p:cNvPr>
              <p:cNvGrpSpPr/>
              <p:nvPr/>
            </p:nvGrpSpPr>
            <p:grpSpPr>
              <a:xfrm>
                <a:off x="4737100" y="463550"/>
                <a:ext cx="1438740" cy="90000"/>
                <a:chOff x="4737100" y="463550"/>
                <a:chExt cx="1438740" cy="90000"/>
              </a:xfrm>
              <a:grpFill/>
            </p:grpSpPr>
            <p:sp>
              <p:nvSpPr>
                <p:cNvPr id="123" name="Oval 122">
                  <a:extLst>
                    <a:ext uri="{FF2B5EF4-FFF2-40B4-BE49-F238E27FC236}">
                      <a16:creationId xmlns:a16="http://schemas.microsoft.com/office/drawing/2014/main" id="{A441C13A-D840-6C49-89BB-8F3B6DD07E58}"/>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7C780C5-4E75-B6C8-F8DB-C49D5A59FE05}"/>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46985254-B259-3935-99F7-AA943FAE9485}"/>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F2F21681-43D6-E509-6792-E43E7A021F6F}"/>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10157113-D350-F335-6272-FE2A30AD0692}"/>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5871FE8-3F17-FCF5-DE70-4080E5240688}"/>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E8DE043-BB3C-4844-5364-D12A0F154EEE}"/>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38FA31A1-4239-54EA-D921-EEBB9C05EDC4}"/>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DC3EDC6-5FE6-E8C9-5E57-69C6A1581E7A}"/>
                  </a:ext>
                </a:extLst>
              </p:cNvPr>
              <p:cNvGrpSpPr/>
              <p:nvPr/>
            </p:nvGrpSpPr>
            <p:grpSpPr>
              <a:xfrm>
                <a:off x="4737100" y="646430"/>
                <a:ext cx="1438740" cy="90000"/>
                <a:chOff x="4737100" y="463550"/>
                <a:chExt cx="1438740" cy="90000"/>
              </a:xfrm>
              <a:grpFill/>
            </p:grpSpPr>
            <p:sp>
              <p:nvSpPr>
                <p:cNvPr id="115" name="Oval 114">
                  <a:extLst>
                    <a:ext uri="{FF2B5EF4-FFF2-40B4-BE49-F238E27FC236}">
                      <a16:creationId xmlns:a16="http://schemas.microsoft.com/office/drawing/2014/main" id="{29C617F5-E1F2-0CDD-62E8-D8D8314646E1}"/>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A41878D8-9485-39FD-9429-353A14583BBE}"/>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72DAE137-F13C-BDBE-B187-6D9EB20A556C}"/>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0B4F1353-A084-3A4D-EF2A-FACE4B457E31}"/>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FE228736-F512-58EA-937D-2F46B0F52675}"/>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8CD983D0-0AD6-BBA7-0B02-9DFC421CFA9C}"/>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BF128E29-70B8-693E-F24F-1DE4F06F6FFC}"/>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BF0D852C-D20F-A387-37B5-C508CC68A7A5}"/>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6D6B73A-1B42-5822-5E74-C205E4C56FB8}"/>
                  </a:ext>
                </a:extLst>
              </p:cNvPr>
              <p:cNvGrpSpPr/>
              <p:nvPr/>
            </p:nvGrpSpPr>
            <p:grpSpPr>
              <a:xfrm>
                <a:off x="4737100" y="829310"/>
                <a:ext cx="1438740" cy="90000"/>
                <a:chOff x="4737100" y="463550"/>
                <a:chExt cx="1438740" cy="90000"/>
              </a:xfrm>
              <a:grpFill/>
            </p:grpSpPr>
            <p:sp>
              <p:nvSpPr>
                <p:cNvPr id="31" name="Oval 30">
                  <a:extLst>
                    <a:ext uri="{FF2B5EF4-FFF2-40B4-BE49-F238E27FC236}">
                      <a16:creationId xmlns:a16="http://schemas.microsoft.com/office/drawing/2014/main" id="{425C92E1-87F9-1192-4198-2A66F6774216}"/>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7229877-8EB5-F659-7DD3-95CA57A751DE}"/>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066C9CF-334E-D26B-1A98-38288C3DBAB6}"/>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F785E244-70D0-B2C7-A9F6-1F84BD5AA1CB}"/>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C4B54033-B08B-8A48-B587-45AE06E1E4C8}"/>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DFCEE503-3263-C932-42B3-1D824920C7B3}"/>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3A9B2087-7F70-F953-1944-913FB01FE98D}"/>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A2391336-FBFF-114B-BF90-0E81A32DC12B}"/>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3574069-5947-6FC8-35A8-FB71FB6778E7}"/>
                  </a:ext>
                </a:extLst>
              </p:cNvPr>
              <p:cNvGrpSpPr/>
              <p:nvPr/>
            </p:nvGrpSpPr>
            <p:grpSpPr>
              <a:xfrm>
                <a:off x="4737100" y="1012190"/>
                <a:ext cx="1438740" cy="90000"/>
                <a:chOff x="4737100" y="463550"/>
                <a:chExt cx="1438740" cy="90000"/>
              </a:xfrm>
              <a:grpFill/>
            </p:grpSpPr>
            <p:sp>
              <p:nvSpPr>
                <p:cNvPr id="23" name="Oval 22">
                  <a:extLst>
                    <a:ext uri="{FF2B5EF4-FFF2-40B4-BE49-F238E27FC236}">
                      <a16:creationId xmlns:a16="http://schemas.microsoft.com/office/drawing/2014/main" id="{B4C29E41-417F-4BED-D1B1-CC6E3964F7CA}"/>
                    </a:ext>
                  </a:extLst>
                </p:cNvPr>
                <p:cNvSpPr/>
                <p:nvPr/>
              </p:nvSpPr>
              <p:spPr>
                <a:xfrm>
                  <a:off x="473710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40CFCDC-DCBB-7612-EE58-EF943AC3C2C9}"/>
                    </a:ext>
                  </a:extLst>
                </p:cNvPr>
                <p:cNvSpPr/>
                <p:nvPr/>
              </p:nvSpPr>
              <p:spPr>
                <a:xfrm>
                  <a:off x="4929777"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FC57981-DDE8-2182-049C-42A793971CDC}"/>
                    </a:ext>
                  </a:extLst>
                </p:cNvPr>
                <p:cNvSpPr/>
                <p:nvPr/>
              </p:nvSpPr>
              <p:spPr>
                <a:xfrm>
                  <a:off x="5122454"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383871D-6C56-F3CE-034A-523BE5F61809}"/>
                    </a:ext>
                  </a:extLst>
                </p:cNvPr>
                <p:cNvSpPr/>
                <p:nvPr/>
              </p:nvSpPr>
              <p:spPr>
                <a:xfrm>
                  <a:off x="5315131"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2EDBD2D-ADBD-9779-E141-A49B0093EF5F}"/>
                    </a:ext>
                  </a:extLst>
                </p:cNvPr>
                <p:cNvSpPr/>
                <p:nvPr/>
              </p:nvSpPr>
              <p:spPr>
                <a:xfrm>
                  <a:off x="5507808"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9076EFC-7291-7FDA-4D57-9BFFDA9DA6C6}"/>
                    </a:ext>
                  </a:extLst>
                </p:cNvPr>
                <p:cNvSpPr/>
                <p:nvPr/>
              </p:nvSpPr>
              <p:spPr>
                <a:xfrm>
                  <a:off x="5700485"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15AA3EF-CA51-E4D0-7886-6CD930DE0DB4}"/>
                    </a:ext>
                  </a:extLst>
                </p:cNvPr>
                <p:cNvSpPr/>
                <p:nvPr/>
              </p:nvSpPr>
              <p:spPr>
                <a:xfrm>
                  <a:off x="5893162"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FFF3BA1-5183-221B-9BAC-8E79BB9B4D82}"/>
                    </a:ext>
                  </a:extLst>
                </p:cNvPr>
                <p:cNvSpPr/>
                <p:nvPr/>
              </p:nvSpPr>
              <p:spPr>
                <a:xfrm>
                  <a:off x="6085840" y="463550"/>
                  <a:ext cx="90000" cy="9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3" name="Text Placeholder 4">
            <a:extLst>
              <a:ext uri="{FF2B5EF4-FFF2-40B4-BE49-F238E27FC236}">
                <a16:creationId xmlns:a16="http://schemas.microsoft.com/office/drawing/2014/main" id="{74FF41A0-4AE9-5A8F-A9BB-D59EAD679CDD}"/>
              </a:ext>
            </a:extLst>
          </p:cNvPr>
          <p:cNvSpPr txBox="1">
            <a:spLocks/>
          </p:cNvSpPr>
          <p:nvPr/>
        </p:nvSpPr>
        <p:spPr>
          <a:xfrm>
            <a:off x="334963" y="1449388"/>
            <a:ext cx="4672466" cy="4500562"/>
          </a:xfrm>
          <a:prstGeom prst="rect">
            <a:avLst/>
          </a:prstGeom>
        </p:spPr>
        <p:txBody>
          <a:bodyPr lIns="0" tIns="0" rIns="0" bIns="0"/>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defTabSz="914400">
              <a:lnSpc>
                <a:spcPct val="110000"/>
              </a:lnSpc>
              <a:spcAft>
                <a:spcPts val="0"/>
              </a:spcAft>
              <a:buClrTx/>
              <a:buSzTx/>
              <a:buFont typeface="Arial" panose="020B0604020202020204" pitchFamily="34" charset="0"/>
              <a:buNone/>
              <a:defRPr/>
            </a:pPr>
            <a:r>
              <a:rPr lang="en-US" sz="2800" dirty="0">
                <a:solidFill>
                  <a:srgbClr val="3AB1A7"/>
                </a:solidFill>
                <a:latin typeface="Montserrat"/>
              </a:rPr>
              <a:t>We are integrating </a:t>
            </a:r>
            <a:br>
              <a:rPr lang="en-US" sz="2800" dirty="0">
                <a:solidFill>
                  <a:srgbClr val="3AB1A7"/>
                </a:solidFill>
                <a:latin typeface="Montserrat"/>
              </a:rPr>
            </a:br>
            <a:r>
              <a:rPr lang="en-US" sz="2800" dirty="0">
                <a:solidFill>
                  <a:srgbClr val="3AB1A7"/>
                </a:solidFill>
                <a:latin typeface="Montserrat"/>
              </a:rPr>
              <a:t>AI into marketing automation, lead generation, and content production</a:t>
            </a:r>
            <a:endParaRPr lang="th-TH" sz="2800" dirty="0">
              <a:solidFill>
                <a:srgbClr val="3AB1A7"/>
              </a:solidFill>
              <a:latin typeface="Montserrat"/>
            </a:endParaRPr>
          </a:p>
          <a:p>
            <a:pPr marL="0" indent="0" defTabSz="914400">
              <a:lnSpc>
                <a:spcPct val="110000"/>
              </a:lnSpc>
              <a:spcAft>
                <a:spcPts val="0"/>
              </a:spcAft>
              <a:buClrTx/>
              <a:buSzTx/>
              <a:buFont typeface="Arial" panose="020B0604020202020204" pitchFamily="34" charset="0"/>
              <a:buNone/>
              <a:defRPr/>
            </a:pPr>
            <a:r>
              <a:rPr lang="en-US" sz="2000" dirty="0">
                <a:solidFill>
                  <a:srgbClr val="000000"/>
                </a:solidFill>
                <a:latin typeface="Montserrat"/>
              </a:rPr>
              <a:t>This will lead to efficiency and quality gains throughout the portfolio</a:t>
            </a:r>
            <a:endParaRPr lang="en-US" dirty="0">
              <a:solidFill>
                <a:srgbClr val="000000"/>
              </a:solidFill>
              <a:latin typeface="Montserrat"/>
            </a:endParaRPr>
          </a:p>
        </p:txBody>
      </p:sp>
    </p:spTree>
    <p:extLst>
      <p:ext uri="{BB962C8B-B14F-4D97-AF65-F5344CB8AC3E}">
        <p14:creationId xmlns:p14="http://schemas.microsoft.com/office/powerpoint/2010/main" val="2218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E52D3-A738-2514-A5CD-827371DC638B}"/>
            </a:ext>
          </a:extLst>
        </p:cNvPr>
        <p:cNvGrpSpPr/>
        <p:nvPr/>
      </p:nvGrpSpPr>
      <p:grpSpPr>
        <a:xfrm>
          <a:off x="0" y="0"/>
          <a:ext cx="0" cy="0"/>
          <a:chOff x="0" y="0"/>
          <a:chExt cx="0" cy="0"/>
        </a:xfrm>
      </p:grpSpPr>
      <p:pic>
        <p:nvPicPr>
          <p:cNvPr id="8" name="Picture Placeholder 7" descr="A person touching a screen&#10;&#10;AI-generated content may be incorrect.">
            <a:extLst>
              <a:ext uri="{FF2B5EF4-FFF2-40B4-BE49-F238E27FC236}">
                <a16:creationId xmlns:a16="http://schemas.microsoft.com/office/drawing/2014/main" id="{46B4AE1E-E793-00D0-C884-D0D5436D5E0D}"/>
              </a:ext>
            </a:extLst>
          </p:cNvPr>
          <p:cNvPicPr>
            <a:picLocks noGrp="1" noChangeAspect="1"/>
          </p:cNvPicPr>
          <p:nvPr>
            <p:ph type="pic" sz="quarter" idx="13"/>
          </p:nvPr>
        </p:nvPicPr>
        <p:blipFill>
          <a:blip r:embed="rId2"/>
          <a:srcRect r="15988" b="6936"/>
          <a:stretch/>
        </p:blipFill>
        <p:spPr>
          <a:xfrm>
            <a:off x="6096002" y="1449386"/>
            <a:ext cx="6096000" cy="4500564"/>
          </a:xfrm>
        </p:spPr>
      </p:pic>
      <p:sp>
        <p:nvSpPr>
          <p:cNvPr id="33" name="Slide Number Placeholder 1">
            <a:extLst>
              <a:ext uri="{FF2B5EF4-FFF2-40B4-BE49-F238E27FC236}">
                <a16:creationId xmlns:a16="http://schemas.microsoft.com/office/drawing/2014/main" id="{65BEF3DB-3599-2352-885B-FB7E3BD58979}"/>
              </a:ext>
            </a:extLst>
          </p:cNvPr>
          <p:cNvSpPr>
            <a:spLocks noGrp="1"/>
          </p:cNvSpPr>
          <p:nvPr>
            <p:ph type="sldNum" sz="quarter" idx="4"/>
          </p:nvPr>
        </p:nvSpPr>
        <p:spPr/>
        <p:txBody>
          <a:bodyPr/>
          <a:lstStyle/>
          <a:p>
            <a:fld id="{D8225FCD-C8BD-0A44-9961-FB1CAAEE0F5D}" type="slidenum">
              <a:rPr lang="en-US" smtClean="0"/>
              <a:pPr/>
              <a:t>15</a:t>
            </a:fld>
            <a:endParaRPr lang="en-US" dirty="0"/>
          </a:p>
        </p:txBody>
      </p:sp>
      <p:sp>
        <p:nvSpPr>
          <p:cNvPr id="128" name="Text Placeholder 127">
            <a:extLst>
              <a:ext uri="{FF2B5EF4-FFF2-40B4-BE49-F238E27FC236}">
                <a16:creationId xmlns:a16="http://schemas.microsoft.com/office/drawing/2014/main" id="{D47D0C13-F2E3-936A-2D6A-3E261745B156}"/>
              </a:ext>
            </a:extLst>
          </p:cNvPr>
          <p:cNvSpPr>
            <a:spLocks noGrp="1"/>
          </p:cNvSpPr>
          <p:nvPr>
            <p:ph type="body" sz="quarter" idx="10"/>
          </p:nvPr>
        </p:nvSpPr>
        <p:spPr/>
        <p:txBody>
          <a:bodyPr/>
          <a:lstStyle/>
          <a:p>
            <a:r>
              <a:rPr lang="en-US" dirty="0"/>
              <a:t>AI Services: Well-Positioned</a:t>
            </a:r>
          </a:p>
        </p:txBody>
      </p:sp>
      <p:sp>
        <p:nvSpPr>
          <p:cNvPr id="12" name="Oval 11">
            <a:extLst>
              <a:ext uri="{FF2B5EF4-FFF2-40B4-BE49-F238E27FC236}">
                <a16:creationId xmlns:a16="http://schemas.microsoft.com/office/drawing/2014/main" id="{136B56D1-6081-F7AE-4AD1-FCC425568ECE}"/>
              </a:ext>
            </a:extLst>
          </p:cNvPr>
          <p:cNvSpPr/>
          <p:nvPr/>
        </p:nvSpPr>
        <p:spPr>
          <a:xfrm>
            <a:off x="8580171" y="1263073"/>
            <a:ext cx="653282" cy="653282"/>
          </a:xfrm>
          <a:prstGeom prst="ellipse">
            <a:avLst/>
          </a:prstGeom>
          <a:noFill/>
          <a:ln w="889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6B9D7B-D735-95C9-2E61-71C26564B302}"/>
              </a:ext>
            </a:extLst>
          </p:cNvPr>
          <p:cNvSpPr/>
          <p:nvPr/>
        </p:nvSpPr>
        <p:spPr>
          <a:xfrm>
            <a:off x="5773970" y="3942569"/>
            <a:ext cx="644060" cy="644060"/>
          </a:xfrm>
          <a:prstGeom prst="rect">
            <a:avLst/>
          </a:prstGeom>
          <a:noFill/>
          <a:ln w="889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C7F1526E-E1AC-D750-3070-712DADF9E3FE}"/>
              </a:ext>
            </a:extLst>
          </p:cNvPr>
          <p:cNvSpPr txBox="1">
            <a:spLocks/>
          </p:cNvSpPr>
          <p:nvPr/>
        </p:nvSpPr>
        <p:spPr>
          <a:xfrm>
            <a:off x="334962" y="1449388"/>
            <a:ext cx="5161165" cy="4500562"/>
          </a:xfrm>
          <a:prstGeom prst="rect">
            <a:avLst/>
          </a:prstGeom>
        </p:spPr>
        <p:txBody>
          <a:bodyPr lIns="0" tIns="0" rIns="0" bIns="0"/>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defTabSz="914400">
              <a:lnSpc>
                <a:spcPct val="110000"/>
              </a:lnSpc>
              <a:spcAft>
                <a:spcPts val="0"/>
              </a:spcAft>
              <a:buClrTx/>
              <a:buSzTx/>
              <a:buFont typeface="Arial" panose="020B0604020202020204" pitchFamily="34" charset="0"/>
              <a:buNone/>
              <a:defRPr/>
            </a:pPr>
            <a:r>
              <a:rPr lang="en-US" sz="2800" dirty="0">
                <a:solidFill>
                  <a:srgbClr val="3AB1A7"/>
                </a:solidFill>
                <a:latin typeface="Montserrat"/>
              </a:rPr>
              <a:t>We are </a:t>
            </a:r>
            <a:r>
              <a:rPr lang="en-GB" sz="2800" dirty="0">
                <a:solidFill>
                  <a:srgbClr val="3AB1A7"/>
                </a:solidFill>
                <a:latin typeface="Montserrat"/>
              </a:rPr>
              <a:t>launching AI services to immediately sell to our existing clients, and are leveraging our network for strong referral partners</a:t>
            </a:r>
            <a:endParaRPr lang="th-TH" sz="2800" dirty="0">
              <a:solidFill>
                <a:srgbClr val="3AB1A7"/>
              </a:solidFill>
              <a:latin typeface="Montserrat"/>
            </a:endParaRPr>
          </a:p>
          <a:p>
            <a:pPr marL="0" indent="0" defTabSz="914400">
              <a:lnSpc>
                <a:spcPct val="110000"/>
              </a:lnSpc>
              <a:spcAft>
                <a:spcPts val="0"/>
              </a:spcAft>
              <a:buClrTx/>
              <a:buSzTx/>
              <a:buFont typeface="Arial" panose="020B0604020202020204" pitchFamily="34" charset="0"/>
              <a:buNone/>
              <a:defRPr/>
            </a:pPr>
            <a:r>
              <a:rPr lang="en-US" sz="2000" dirty="0">
                <a:solidFill>
                  <a:srgbClr val="000000"/>
                </a:solidFill>
                <a:latin typeface="Montserrat"/>
              </a:rPr>
              <a:t>This will lead to new revenue streams, more excitement around the company, and a repeatable business incubation and acceleration process</a:t>
            </a:r>
            <a:endParaRPr lang="en-US" dirty="0">
              <a:solidFill>
                <a:srgbClr val="000000"/>
              </a:solidFill>
              <a:latin typeface="Montserrat"/>
            </a:endParaRPr>
          </a:p>
        </p:txBody>
      </p:sp>
    </p:spTree>
    <p:extLst>
      <p:ext uri="{BB962C8B-B14F-4D97-AF65-F5344CB8AC3E}">
        <p14:creationId xmlns:p14="http://schemas.microsoft.com/office/powerpoint/2010/main" val="19486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58CA67-94D0-B776-C01B-3610BB6D23C4}"/>
              </a:ext>
            </a:extLst>
          </p:cNvPr>
          <p:cNvSpPr>
            <a:spLocks noGrp="1"/>
          </p:cNvSpPr>
          <p:nvPr>
            <p:ph type="sldNum" sz="quarter" idx="4"/>
          </p:nvPr>
        </p:nvSpPr>
        <p:spPr/>
        <p:txBody>
          <a:bodyPr/>
          <a:lstStyle/>
          <a:p>
            <a:fld id="{D8225FCD-C8BD-0A44-9961-FB1CAAEE0F5D}" type="slidenum">
              <a:rPr lang="en-US" smtClean="0"/>
              <a:pPr/>
              <a:t>16</a:t>
            </a:fld>
            <a:endParaRPr lang="en-US" dirty="0"/>
          </a:p>
        </p:txBody>
      </p:sp>
      <p:sp>
        <p:nvSpPr>
          <p:cNvPr id="4" name="Text Placeholder 3">
            <a:extLst>
              <a:ext uri="{FF2B5EF4-FFF2-40B4-BE49-F238E27FC236}">
                <a16:creationId xmlns:a16="http://schemas.microsoft.com/office/drawing/2014/main" id="{FD9111F6-FC16-10CF-A9CD-99BDC7AB943D}"/>
              </a:ext>
            </a:extLst>
          </p:cNvPr>
          <p:cNvSpPr>
            <a:spLocks noGrp="1"/>
          </p:cNvSpPr>
          <p:nvPr>
            <p:ph type="body" sz="quarter" idx="10"/>
          </p:nvPr>
        </p:nvSpPr>
        <p:spPr/>
        <p:txBody>
          <a:bodyPr/>
          <a:lstStyle/>
          <a:p>
            <a:r>
              <a:rPr lang="en-US" dirty="0"/>
              <a:t>2024 Financials</a:t>
            </a:r>
          </a:p>
        </p:txBody>
      </p:sp>
      <p:graphicFrame>
        <p:nvGraphicFramePr>
          <p:cNvPr id="5" name="Table 4">
            <a:extLst>
              <a:ext uri="{FF2B5EF4-FFF2-40B4-BE49-F238E27FC236}">
                <a16:creationId xmlns:a16="http://schemas.microsoft.com/office/drawing/2014/main" id="{D8CD1BB9-8120-F357-143B-4C3D090ADE8A}"/>
              </a:ext>
            </a:extLst>
          </p:cNvPr>
          <p:cNvGraphicFramePr>
            <a:graphicFrameLocks noGrp="1"/>
          </p:cNvGraphicFramePr>
          <p:nvPr/>
        </p:nvGraphicFramePr>
        <p:xfrm>
          <a:off x="334962" y="1449388"/>
          <a:ext cx="11522075" cy="3910044"/>
        </p:xfrm>
        <a:graphic>
          <a:graphicData uri="http://schemas.openxmlformats.org/drawingml/2006/table">
            <a:tbl>
              <a:tblPr firstRow="1" bandRow="1">
                <a:tableStyleId>{5C22544A-7EE6-4342-B048-85BDC9FD1C3A}</a:tableStyleId>
              </a:tblPr>
              <a:tblGrid>
                <a:gridCol w="2515092">
                  <a:extLst>
                    <a:ext uri="{9D8B030D-6E8A-4147-A177-3AD203B41FA5}">
                      <a16:colId xmlns:a16="http://schemas.microsoft.com/office/drawing/2014/main" val="2669408425"/>
                    </a:ext>
                  </a:extLst>
                </a:gridCol>
                <a:gridCol w="2515092">
                  <a:extLst>
                    <a:ext uri="{9D8B030D-6E8A-4147-A177-3AD203B41FA5}">
                      <a16:colId xmlns:a16="http://schemas.microsoft.com/office/drawing/2014/main" val="3410328203"/>
                    </a:ext>
                  </a:extLst>
                </a:gridCol>
                <a:gridCol w="2515092">
                  <a:extLst>
                    <a:ext uri="{9D8B030D-6E8A-4147-A177-3AD203B41FA5}">
                      <a16:colId xmlns:a16="http://schemas.microsoft.com/office/drawing/2014/main" val="337298287"/>
                    </a:ext>
                  </a:extLst>
                </a:gridCol>
                <a:gridCol w="3976799">
                  <a:extLst>
                    <a:ext uri="{9D8B030D-6E8A-4147-A177-3AD203B41FA5}">
                      <a16:colId xmlns:a16="http://schemas.microsoft.com/office/drawing/2014/main" val="41367118"/>
                    </a:ext>
                  </a:extLst>
                </a:gridCol>
              </a:tblGrid>
              <a:tr h="396000">
                <a:tc>
                  <a:txBody>
                    <a:bodyPr/>
                    <a:lstStyle/>
                    <a:p>
                      <a:r>
                        <a:rPr lang="en-US" sz="1400" dirty="0"/>
                        <a:t>$ thousands</a:t>
                      </a:r>
                    </a:p>
                  </a:txBody>
                  <a:tcPr marL="90000" marR="90000" marT="46800" marB="4680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2023</a:t>
                      </a: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2024</a:t>
                      </a: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Commentary</a:t>
                      </a:r>
                    </a:p>
                  </a:txBody>
                  <a:tcPr marL="90000" marR="90000" marT="46800" marB="4680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6664937"/>
                  </a:ext>
                </a:extLst>
              </a:tr>
              <a:tr h="878511">
                <a:tc>
                  <a:txBody>
                    <a:bodyPr/>
                    <a:lstStyle/>
                    <a:p>
                      <a:pPr algn="l"/>
                      <a:r>
                        <a:rPr lang="en-US" sz="1200" b="1" dirty="0">
                          <a:solidFill>
                            <a:schemeClr val="bg1"/>
                          </a:solidFill>
                          <a:latin typeface="+mn-lt"/>
                        </a:rPr>
                        <a:t>Revenue</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609448" rtl="0" eaLnBrk="1" fontAlgn="b" latinLnBrk="0" hangingPunct="1">
                        <a:lnSpc>
                          <a:spcPct val="100000"/>
                        </a:lnSpc>
                        <a:spcBef>
                          <a:spcPts val="0"/>
                        </a:spcBef>
                        <a:spcAft>
                          <a:spcPts val="0"/>
                        </a:spcAft>
                        <a:buClrTx/>
                        <a:buSzTx/>
                        <a:buFontTx/>
                        <a:buNone/>
                        <a:tabLst/>
                        <a:defRPr/>
                      </a:pPr>
                      <a:r>
                        <a:rPr lang="en-GB" sz="1200" dirty="0">
                          <a:solidFill>
                            <a:schemeClr val="tx1"/>
                          </a:solidFill>
                          <a:effectLst/>
                          <a:latin typeface="+mn-lt"/>
                        </a:rPr>
                        <a:t>5,239,986</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GB" sz="1200" dirty="0">
                          <a:solidFill>
                            <a:schemeClr val="tx1"/>
                          </a:solidFill>
                          <a:effectLst/>
                          <a:latin typeface="+mn-lt"/>
                        </a:rPr>
                        <a:t>7,862,077</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GB" sz="1200" dirty="0">
                          <a:solidFill>
                            <a:schemeClr val="tx1"/>
                          </a:solidFill>
                          <a:effectLst/>
                          <a:latin typeface="+mn-lt"/>
                        </a:rPr>
                        <a:t>Revenue increased mostly due to three acquisitions we made in 2024</a:t>
                      </a:r>
                    </a:p>
                  </a:txBody>
                  <a:tcPr marL="90000" marR="90000" marT="46800" marB="46800" anchor="ctr">
                    <a:lnL w="3175" cap="flat" cmpd="sng" algn="ctr">
                      <a:solidFill>
                        <a:schemeClr val="bg1">
                          <a:lumMod val="7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562064"/>
                  </a:ext>
                </a:extLst>
              </a:tr>
              <a:tr h="878511">
                <a:tc>
                  <a:txBody>
                    <a:bodyPr/>
                    <a:lstStyle/>
                    <a:p>
                      <a:pPr algn="l"/>
                      <a:r>
                        <a:rPr lang="en-US" sz="1200" b="1" dirty="0">
                          <a:solidFill>
                            <a:schemeClr val="bg1"/>
                          </a:solidFill>
                          <a:latin typeface="+mn-lt"/>
                        </a:rPr>
                        <a:t>Cost of Revenue</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fontAlgn="b"/>
                      <a:r>
                        <a:rPr lang="en-GB" sz="1200" b="0" i="0" kern="1200" dirty="0">
                          <a:solidFill>
                            <a:schemeClr val="tx1"/>
                          </a:solidFill>
                          <a:effectLst/>
                          <a:latin typeface="+mn-lt"/>
                          <a:ea typeface="+mn-ea"/>
                          <a:cs typeface="+mn-cs"/>
                        </a:rPr>
                        <a:t>1,997,155</a:t>
                      </a:r>
                      <a:endParaRPr lang="en-GB" sz="1200" dirty="0">
                        <a:solidFill>
                          <a:schemeClr val="tx1"/>
                        </a:solidFill>
                        <a:effectLst/>
                        <a:latin typeface="+mn-lt"/>
                      </a:endParaRP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609448" rtl="0" eaLnBrk="1" fontAlgn="b" latinLnBrk="0" hangingPunct="1">
                        <a:lnSpc>
                          <a:spcPct val="100000"/>
                        </a:lnSpc>
                        <a:spcBef>
                          <a:spcPts val="0"/>
                        </a:spcBef>
                        <a:spcAft>
                          <a:spcPts val="0"/>
                        </a:spcAft>
                        <a:buClrTx/>
                        <a:buSzTx/>
                        <a:buFontTx/>
                        <a:buNone/>
                        <a:tabLst/>
                        <a:defRPr/>
                      </a:pPr>
                      <a:r>
                        <a:rPr lang="en-GB" sz="1200" dirty="0">
                          <a:solidFill>
                            <a:schemeClr val="tx1"/>
                          </a:solidFill>
                          <a:effectLst/>
                          <a:latin typeface="+mn-lt"/>
                        </a:rPr>
                        <a:t>3,317,200</a:t>
                      </a:r>
                    </a:p>
                    <a:p>
                      <a:pPr algn="l" fontAlgn="b"/>
                      <a:endParaRPr lang="en-GB" sz="1200" dirty="0">
                        <a:solidFill>
                          <a:schemeClr val="tx1"/>
                        </a:solidFill>
                        <a:effectLst/>
                        <a:latin typeface="+mn-lt"/>
                      </a:endParaRP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609448"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Cost of </a:t>
                      </a:r>
                      <a:r>
                        <a:rPr lang="en-GB" sz="1200" dirty="0">
                          <a:solidFill>
                            <a:schemeClr val="tx1"/>
                          </a:solidFill>
                          <a:effectLst/>
                          <a:latin typeface="+mn-lt"/>
                        </a:rPr>
                        <a:t>Revenue increased mostly due to three acquisitions we made in 2024</a:t>
                      </a:r>
                    </a:p>
                  </a:txBody>
                  <a:tcPr marL="90000" marR="90000" marT="46800" marB="46800"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9034760"/>
                  </a:ext>
                </a:extLst>
              </a:tr>
              <a:tr h="878511">
                <a:tc>
                  <a:txBody>
                    <a:bodyPr/>
                    <a:lstStyle/>
                    <a:p>
                      <a:pPr algn="l"/>
                      <a:r>
                        <a:rPr lang="en-US" sz="1200" b="1" dirty="0">
                          <a:solidFill>
                            <a:schemeClr val="bg1"/>
                          </a:solidFill>
                          <a:latin typeface="+mn-lt"/>
                        </a:rPr>
                        <a:t>Total Operating Expenses</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fontAlgn="b"/>
                      <a:r>
                        <a:rPr lang="en-GB" sz="1200" dirty="0">
                          <a:solidFill>
                            <a:schemeClr val="tx1"/>
                          </a:solidFill>
                          <a:effectLst/>
                          <a:latin typeface="+mn-lt"/>
                        </a:rPr>
                        <a:t>12,485,675</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GB" sz="1200" dirty="0">
                          <a:solidFill>
                            <a:schemeClr val="tx1"/>
                          </a:solidFill>
                          <a:effectLst/>
                          <a:latin typeface="+mn-lt"/>
                        </a:rPr>
                        <a:t>7,052,725</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GB" sz="1200" dirty="0" err="1">
                          <a:solidFill>
                            <a:schemeClr val="tx1"/>
                          </a:solidFill>
                          <a:effectLst/>
                          <a:latin typeface="+mn-lt"/>
                        </a:rPr>
                        <a:t>OpEx</a:t>
                      </a:r>
                      <a:r>
                        <a:rPr lang="en-GB" sz="1200" dirty="0">
                          <a:solidFill>
                            <a:schemeClr val="tx1"/>
                          </a:solidFill>
                          <a:effectLst/>
                          <a:latin typeface="+mn-lt"/>
                        </a:rPr>
                        <a:t> reduced due to ongoing streamlining efforts and 2023 impairment charges</a:t>
                      </a:r>
                    </a:p>
                  </a:txBody>
                  <a:tcPr marL="90000" marR="90000" marT="46800" marB="46800"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6025862"/>
                  </a:ext>
                </a:extLst>
              </a:tr>
              <a:tr h="878511">
                <a:tc>
                  <a:txBody>
                    <a:bodyPr/>
                    <a:lstStyle/>
                    <a:p>
                      <a:pPr algn="l"/>
                      <a:r>
                        <a:rPr lang="en-US" sz="1200" b="1" dirty="0">
                          <a:solidFill>
                            <a:schemeClr val="bg1"/>
                          </a:solidFill>
                          <a:latin typeface="+mn-lt"/>
                        </a:rPr>
                        <a:t>Net Loss to Common Shareholders</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solidFill>
                  </a:tcPr>
                </a:tc>
                <a:tc>
                  <a:txBody>
                    <a:bodyPr/>
                    <a:lstStyle/>
                    <a:p>
                      <a:pPr algn="l" fontAlgn="b"/>
                      <a:r>
                        <a:rPr lang="en-GB" sz="1200" dirty="0">
                          <a:solidFill>
                            <a:schemeClr val="tx1"/>
                          </a:solidFill>
                          <a:effectLst/>
                          <a:latin typeface="+mn-lt"/>
                        </a:rPr>
                        <a:t>(9,377,364)</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solidFill>
                      <a:schemeClr val="bg1"/>
                    </a:solidFill>
                  </a:tcPr>
                </a:tc>
                <a:tc>
                  <a:txBody>
                    <a:bodyPr/>
                    <a:lstStyle/>
                    <a:p>
                      <a:pPr algn="l" fontAlgn="b"/>
                      <a:r>
                        <a:rPr lang="en-GB" sz="1200" dirty="0">
                          <a:solidFill>
                            <a:schemeClr val="tx1"/>
                          </a:solidFill>
                          <a:effectLst/>
                          <a:latin typeface="+mn-lt"/>
                        </a:rPr>
                        <a:t>(2,120,433)</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solidFill>
                      <a:schemeClr val="bg1"/>
                    </a:solidFill>
                  </a:tcPr>
                </a:tc>
                <a:tc>
                  <a:txBody>
                    <a:bodyPr/>
                    <a:lstStyle/>
                    <a:p>
                      <a:pPr algn="l" fontAlgn="b"/>
                      <a:endParaRPr lang="en-GB" sz="1200" dirty="0">
                        <a:solidFill>
                          <a:schemeClr val="tx1"/>
                        </a:solidFill>
                        <a:effectLst/>
                        <a:latin typeface="+mn-lt"/>
                      </a:endParaRPr>
                    </a:p>
                  </a:txBody>
                  <a:tcPr marL="90000" marR="90000" marT="46800" marB="46800"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226604212"/>
                  </a:ext>
                </a:extLst>
              </a:tr>
            </a:tbl>
          </a:graphicData>
        </a:graphic>
      </p:graphicFrame>
    </p:spTree>
    <p:extLst>
      <p:ext uri="{BB962C8B-B14F-4D97-AF65-F5344CB8AC3E}">
        <p14:creationId xmlns:p14="http://schemas.microsoft.com/office/powerpoint/2010/main" val="405623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1D512-CA9A-6046-1328-C8B6E7E19C0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40764-5073-2EF9-C171-78F236541DF8}"/>
              </a:ext>
            </a:extLst>
          </p:cNvPr>
          <p:cNvSpPr>
            <a:spLocks noGrp="1"/>
          </p:cNvSpPr>
          <p:nvPr>
            <p:ph type="sldNum" sz="quarter" idx="4"/>
          </p:nvPr>
        </p:nvSpPr>
        <p:spPr/>
        <p:txBody>
          <a:bodyPr/>
          <a:lstStyle/>
          <a:p>
            <a:fld id="{D8225FCD-C8BD-0A44-9961-FB1CAAEE0F5D}" type="slidenum">
              <a:rPr lang="en-US" smtClean="0"/>
              <a:pPr/>
              <a:t>17</a:t>
            </a:fld>
            <a:endParaRPr lang="en-US" dirty="0"/>
          </a:p>
        </p:txBody>
      </p:sp>
      <p:sp>
        <p:nvSpPr>
          <p:cNvPr id="4" name="Text Placeholder 3">
            <a:extLst>
              <a:ext uri="{FF2B5EF4-FFF2-40B4-BE49-F238E27FC236}">
                <a16:creationId xmlns:a16="http://schemas.microsoft.com/office/drawing/2014/main" id="{113157A9-B1C7-8721-C1EF-1EEF8D9B6ED3}"/>
              </a:ext>
            </a:extLst>
          </p:cNvPr>
          <p:cNvSpPr>
            <a:spLocks noGrp="1"/>
          </p:cNvSpPr>
          <p:nvPr>
            <p:ph type="body" sz="quarter" idx="10"/>
          </p:nvPr>
        </p:nvSpPr>
        <p:spPr/>
        <p:txBody>
          <a:bodyPr/>
          <a:lstStyle/>
          <a:p>
            <a:r>
              <a:rPr lang="en-US" dirty="0"/>
              <a:t>1Q25 Financials</a:t>
            </a:r>
          </a:p>
        </p:txBody>
      </p:sp>
      <p:graphicFrame>
        <p:nvGraphicFramePr>
          <p:cNvPr id="7" name="Table 6">
            <a:extLst>
              <a:ext uri="{FF2B5EF4-FFF2-40B4-BE49-F238E27FC236}">
                <a16:creationId xmlns:a16="http://schemas.microsoft.com/office/drawing/2014/main" id="{41D64656-E961-8C84-E04A-C6995076CB3B}"/>
              </a:ext>
            </a:extLst>
          </p:cNvPr>
          <p:cNvGraphicFramePr>
            <a:graphicFrameLocks noGrp="1"/>
          </p:cNvGraphicFramePr>
          <p:nvPr/>
        </p:nvGraphicFramePr>
        <p:xfrm>
          <a:off x="334962" y="1449388"/>
          <a:ext cx="11522075" cy="3910044"/>
        </p:xfrm>
        <a:graphic>
          <a:graphicData uri="http://schemas.openxmlformats.org/drawingml/2006/table">
            <a:tbl>
              <a:tblPr firstRow="1" bandRow="1">
                <a:tableStyleId>{5C22544A-7EE6-4342-B048-85BDC9FD1C3A}</a:tableStyleId>
              </a:tblPr>
              <a:tblGrid>
                <a:gridCol w="2515092">
                  <a:extLst>
                    <a:ext uri="{9D8B030D-6E8A-4147-A177-3AD203B41FA5}">
                      <a16:colId xmlns:a16="http://schemas.microsoft.com/office/drawing/2014/main" val="2669408425"/>
                    </a:ext>
                  </a:extLst>
                </a:gridCol>
                <a:gridCol w="2515092">
                  <a:extLst>
                    <a:ext uri="{9D8B030D-6E8A-4147-A177-3AD203B41FA5}">
                      <a16:colId xmlns:a16="http://schemas.microsoft.com/office/drawing/2014/main" val="3410328203"/>
                    </a:ext>
                  </a:extLst>
                </a:gridCol>
                <a:gridCol w="2515092">
                  <a:extLst>
                    <a:ext uri="{9D8B030D-6E8A-4147-A177-3AD203B41FA5}">
                      <a16:colId xmlns:a16="http://schemas.microsoft.com/office/drawing/2014/main" val="337298287"/>
                    </a:ext>
                  </a:extLst>
                </a:gridCol>
                <a:gridCol w="3976799">
                  <a:extLst>
                    <a:ext uri="{9D8B030D-6E8A-4147-A177-3AD203B41FA5}">
                      <a16:colId xmlns:a16="http://schemas.microsoft.com/office/drawing/2014/main" val="41367118"/>
                    </a:ext>
                  </a:extLst>
                </a:gridCol>
              </a:tblGrid>
              <a:tr h="396000">
                <a:tc>
                  <a:txBody>
                    <a:bodyPr/>
                    <a:lstStyle/>
                    <a:p>
                      <a:r>
                        <a:rPr lang="en-US" sz="1400" dirty="0"/>
                        <a:t>$ thousands</a:t>
                      </a:r>
                    </a:p>
                  </a:txBody>
                  <a:tcPr marL="90000" marR="90000" marT="46800" marB="4680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1Q24</a:t>
                      </a: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1Q25</a:t>
                      </a: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Commentary</a:t>
                      </a:r>
                    </a:p>
                  </a:txBody>
                  <a:tcPr marL="90000" marR="90000" marT="46800" marB="4680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6664937"/>
                  </a:ext>
                </a:extLst>
              </a:tr>
              <a:tr h="878511">
                <a:tc>
                  <a:txBody>
                    <a:bodyPr/>
                    <a:lstStyle/>
                    <a:p>
                      <a:pPr algn="l"/>
                      <a:r>
                        <a:rPr lang="en-US" sz="1200" b="1" dirty="0">
                          <a:solidFill>
                            <a:schemeClr val="bg1"/>
                          </a:solidFill>
                          <a:latin typeface="+mn-lt"/>
                        </a:rPr>
                        <a:t>Revenue</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609448" rtl="0" eaLnBrk="1" fontAlgn="b" latinLnBrk="0" hangingPunct="1">
                        <a:lnSpc>
                          <a:spcPct val="100000"/>
                        </a:lnSpc>
                        <a:spcBef>
                          <a:spcPts val="0"/>
                        </a:spcBef>
                        <a:spcAft>
                          <a:spcPts val="0"/>
                        </a:spcAft>
                        <a:buClrTx/>
                        <a:buSzTx/>
                        <a:buFontTx/>
                        <a:buNone/>
                        <a:tabLst/>
                        <a:defRPr/>
                      </a:pPr>
                      <a:r>
                        <a:rPr lang="en-GB" sz="1200" dirty="0">
                          <a:solidFill>
                            <a:schemeClr val="tx1"/>
                          </a:solidFill>
                          <a:effectLst/>
                          <a:latin typeface="+mn-lt"/>
                        </a:rPr>
                        <a:t>1,586,902</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GB" sz="1200" dirty="0">
                          <a:solidFill>
                            <a:schemeClr val="tx1"/>
                          </a:solidFill>
                          <a:effectLst/>
                          <a:latin typeface="+mn-lt"/>
                        </a:rPr>
                        <a:t>2,811,943</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200" dirty="0">
                          <a:solidFill>
                            <a:schemeClr val="tx1"/>
                          </a:solidFill>
                          <a:effectLst/>
                          <a:latin typeface="+mn-lt"/>
                        </a:rPr>
                        <a:t>The 2024 acquisitions and reasonable organic growth led to strong year-on-year improvements</a:t>
                      </a:r>
                    </a:p>
                  </a:txBody>
                  <a:tcPr marL="90000" marR="90000" marT="46800" marB="46800" anchor="ctr">
                    <a:lnL w="3175" cap="flat" cmpd="sng" algn="ctr">
                      <a:solidFill>
                        <a:schemeClr val="bg1">
                          <a:lumMod val="7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562064"/>
                  </a:ext>
                </a:extLst>
              </a:tr>
              <a:tr h="878511">
                <a:tc>
                  <a:txBody>
                    <a:bodyPr/>
                    <a:lstStyle/>
                    <a:p>
                      <a:pPr algn="l"/>
                      <a:r>
                        <a:rPr lang="en-US" sz="1200" b="1" dirty="0">
                          <a:solidFill>
                            <a:schemeClr val="bg1"/>
                          </a:solidFill>
                          <a:latin typeface="+mn-lt"/>
                        </a:rPr>
                        <a:t>Cost of Revenue</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fontAlgn="b"/>
                      <a:r>
                        <a:rPr lang="en-GB" sz="1200" b="0" i="0" kern="1200" dirty="0">
                          <a:solidFill>
                            <a:schemeClr val="tx1"/>
                          </a:solidFill>
                          <a:effectLst/>
                          <a:latin typeface="+mn-lt"/>
                          <a:ea typeface="+mn-ea"/>
                          <a:cs typeface="+mn-cs"/>
                        </a:rPr>
                        <a:t>582,566</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609448" rtl="0" eaLnBrk="1" fontAlgn="b" latinLnBrk="0" hangingPunct="1">
                        <a:lnSpc>
                          <a:spcPct val="100000"/>
                        </a:lnSpc>
                        <a:spcBef>
                          <a:spcPts val="0"/>
                        </a:spcBef>
                        <a:spcAft>
                          <a:spcPts val="0"/>
                        </a:spcAft>
                        <a:buClrTx/>
                        <a:buSzTx/>
                        <a:buFontTx/>
                        <a:buNone/>
                        <a:tabLst/>
                        <a:defRPr/>
                      </a:pPr>
                      <a:r>
                        <a:rPr lang="en-GB" sz="1200" dirty="0">
                          <a:solidFill>
                            <a:schemeClr val="tx1"/>
                          </a:solidFill>
                          <a:effectLst/>
                          <a:latin typeface="+mn-lt"/>
                        </a:rPr>
                        <a:t>1,104,823</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609448"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Cost of Revenue increased due to new acquisitions</a:t>
                      </a:r>
                    </a:p>
                  </a:txBody>
                  <a:tcPr marL="90000" marR="90000" marT="46800" marB="46800"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9034760"/>
                  </a:ext>
                </a:extLst>
              </a:tr>
              <a:tr h="878511">
                <a:tc>
                  <a:txBody>
                    <a:bodyPr/>
                    <a:lstStyle/>
                    <a:p>
                      <a:pPr algn="l"/>
                      <a:r>
                        <a:rPr lang="en-US" sz="1200" b="1" dirty="0">
                          <a:solidFill>
                            <a:schemeClr val="bg1"/>
                          </a:solidFill>
                          <a:latin typeface="+mn-lt"/>
                        </a:rPr>
                        <a:t>Total Operating Expenses</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fontAlgn="b"/>
                      <a:r>
                        <a:rPr lang="en-GB" sz="1200" dirty="0">
                          <a:solidFill>
                            <a:schemeClr val="tx1"/>
                          </a:solidFill>
                          <a:effectLst/>
                          <a:latin typeface="+mn-lt"/>
                        </a:rPr>
                        <a:t>1,459,715</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GB" sz="1200" dirty="0">
                          <a:solidFill>
                            <a:schemeClr val="tx1"/>
                          </a:solidFill>
                          <a:effectLst/>
                          <a:latin typeface="+mn-lt"/>
                        </a:rPr>
                        <a:t>2,492,661</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US" sz="1200" dirty="0" err="1">
                          <a:solidFill>
                            <a:schemeClr val="tx1"/>
                          </a:solidFill>
                          <a:effectLst/>
                          <a:latin typeface="+mn-lt"/>
                        </a:rPr>
                        <a:t>OpEx</a:t>
                      </a:r>
                      <a:r>
                        <a:rPr lang="en-US" sz="1200" dirty="0">
                          <a:solidFill>
                            <a:schemeClr val="tx1"/>
                          </a:solidFill>
                          <a:effectLst/>
                          <a:latin typeface="+mn-lt"/>
                        </a:rPr>
                        <a:t> increased due to higher one-time audit fees, SBC, and amortization</a:t>
                      </a:r>
                    </a:p>
                  </a:txBody>
                  <a:tcPr marL="90000" marR="90000" marT="46800" marB="46800"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6025862"/>
                  </a:ext>
                </a:extLst>
              </a:tr>
              <a:tr h="878511">
                <a:tc>
                  <a:txBody>
                    <a:bodyPr/>
                    <a:lstStyle/>
                    <a:p>
                      <a:pPr algn="l"/>
                      <a:r>
                        <a:rPr lang="en-US" sz="1200" b="1" dirty="0">
                          <a:solidFill>
                            <a:schemeClr val="bg1"/>
                          </a:solidFill>
                          <a:latin typeface="+mn-lt"/>
                        </a:rPr>
                        <a:t>Net Loss to Common Shareholders</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solidFill>
                  </a:tcPr>
                </a:tc>
                <a:tc>
                  <a:txBody>
                    <a:bodyPr/>
                    <a:lstStyle/>
                    <a:p>
                      <a:pPr algn="l" fontAlgn="b"/>
                      <a:r>
                        <a:rPr lang="en-GB" sz="1200" dirty="0">
                          <a:solidFill>
                            <a:schemeClr val="tx1"/>
                          </a:solidFill>
                          <a:effectLst/>
                          <a:latin typeface="+mn-lt"/>
                        </a:rPr>
                        <a:t>(558,807)</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solidFill>
                      <a:schemeClr val="bg1"/>
                    </a:solidFill>
                  </a:tcPr>
                </a:tc>
                <a:tc>
                  <a:txBody>
                    <a:bodyPr/>
                    <a:lstStyle/>
                    <a:p>
                      <a:pPr algn="l" fontAlgn="b"/>
                      <a:r>
                        <a:rPr lang="en-GB" sz="1200" dirty="0">
                          <a:solidFill>
                            <a:schemeClr val="tx1"/>
                          </a:solidFill>
                          <a:effectLst/>
                          <a:latin typeface="+mn-lt"/>
                        </a:rPr>
                        <a:t>(898,308)</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solidFill>
                      <a:schemeClr val="bg1"/>
                    </a:solidFill>
                  </a:tcPr>
                </a:tc>
                <a:tc>
                  <a:txBody>
                    <a:bodyPr/>
                    <a:lstStyle/>
                    <a:p>
                      <a:pPr algn="l" fontAlgn="b"/>
                      <a:r>
                        <a:rPr lang="en-US" sz="1200" dirty="0">
                          <a:solidFill>
                            <a:schemeClr val="tx1"/>
                          </a:solidFill>
                          <a:effectLst/>
                          <a:latin typeface="+mn-lt"/>
                        </a:rPr>
                        <a:t>Ignoring the one-time extra costs in Q1, the net loss improved YoY</a:t>
                      </a:r>
                    </a:p>
                  </a:txBody>
                  <a:tcPr marL="90000" marR="90000" marT="46800" marB="46800"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226604212"/>
                  </a:ext>
                </a:extLst>
              </a:tr>
            </a:tbl>
          </a:graphicData>
        </a:graphic>
      </p:graphicFrame>
    </p:spTree>
    <p:extLst>
      <p:ext uri="{BB962C8B-B14F-4D97-AF65-F5344CB8AC3E}">
        <p14:creationId xmlns:p14="http://schemas.microsoft.com/office/powerpoint/2010/main" val="397123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D235F8-CB24-F62A-31CA-674A5BCE74E5}"/>
              </a:ext>
            </a:extLst>
          </p:cNvPr>
          <p:cNvSpPr>
            <a:spLocks noGrp="1"/>
          </p:cNvSpPr>
          <p:nvPr>
            <p:ph type="sldNum" sz="quarter" idx="4"/>
          </p:nvPr>
        </p:nvSpPr>
        <p:spPr/>
        <p:txBody>
          <a:bodyPr/>
          <a:lstStyle/>
          <a:p>
            <a:fld id="{D8225FCD-C8BD-0A44-9961-FB1CAAEE0F5D}" type="slidenum">
              <a:rPr lang="en-US" smtClean="0"/>
              <a:pPr/>
              <a:t>18</a:t>
            </a:fld>
            <a:endParaRPr lang="en-US" dirty="0"/>
          </a:p>
        </p:txBody>
      </p:sp>
      <p:sp>
        <p:nvSpPr>
          <p:cNvPr id="4" name="Text Placeholder 3">
            <a:extLst>
              <a:ext uri="{FF2B5EF4-FFF2-40B4-BE49-F238E27FC236}">
                <a16:creationId xmlns:a16="http://schemas.microsoft.com/office/drawing/2014/main" id="{22871365-5D90-EE0F-B994-B4FCBA5B07C4}"/>
              </a:ext>
            </a:extLst>
          </p:cNvPr>
          <p:cNvSpPr>
            <a:spLocks noGrp="1"/>
          </p:cNvSpPr>
          <p:nvPr>
            <p:ph type="body" sz="quarter" idx="10"/>
          </p:nvPr>
        </p:nvSpPr>
        <p:spPr/>
        <p:txBody>
          <a:bodyPr/>
          <a:lstStyle/>
          <a:p>
            <a:r>
              <a:rPr lang="en-US" dirty="0"/>
              <a:t>2023 + 24 Net Income </a:t>
            </a:r>
            <a:br>
              <a:rPr lang="en-US" dirty="0"/>
            </a:br>
            <a:r>
              <a:rPr lang="en-US" dirty="0"/>
              <a:t>to Non-GAAP Adjusted </a:t>
            </a:r>
            <a:r>
              <a:rPr lang="en-US" dirty="0" err="1"/>
              <a:t>Ebitda</a:t>
            </a:r>
            <a:endParaRPr lang="en-US" dirty="0"/>
          </a:p>
        </p:txBody>
      </p:sp>
      <p:graphicFrame>
        <p:nvGraphicFramePr>
          <p:cNvPr id="9" name="Table 8">
            <a:extLst>
              <a:ext uri="{FF2B5EF4-FFF2-40B4-BE49-F238E27FC236}">
                <a16:creationId xmlns:a16="http://schemas.microsoft.com/office/drawing/2014/main" id="{DB68443F-A188-DBB5-921A-E08F35EA274A}"/>
              </a:ext>
            </a:extLst>
          </p:cNvPr>
          <p:cNvGraphicFramePr>
            <a:graphicFrameLocks noGrp="1"/>
          </p:cNvGraphicFramePr>
          <p:nvPr>
            <p:extLst>
              <p:ext uri="{D42A27DB-BD31-4B8C-83A1-F6EECF244321}">
                <p14:modId xmlns:p14="http://schemas.microsoft.com/office/powerpoint/2010/main" val="8295636"/>
              </p:ext>
            </p:extLst>
          </p:nvPr>
        </p:nvGraphicFramePr>
        <p:xfrm>
          <a:off x="334962" y="1449388"/>
          <a:ext cx="11522076" cy="4510800"/>
        </p:xfrm>
        <a:graphic>
          <a:graphicData uri="http://schemas.openxmlformats.org/drawingml/2006/table">
            <a:tbl>
              <a:tblPr firstRow="1" bandRow="1">
                <a:tableStyleId>{5C22544A-7EE6-4342-B048-85BDC9FD1C3A}</a:tableStyleId>
              </a:tblPr>
              <a:tblGrid>
                <a:gridCol w="2515092">
                  <a:extLst>
                    <a:ext uri="{9D8B030D-6E8A-4147-A177-3AD203B41FA5}">
                      <a16:colId xmlns:a16="http://schemas.microsoft.com/office/drawing/2014/main" val="2669408425"/>
                    </a:ext>
                  </a:extLst>
                </a:gridCol>
                <a:gridCol w="3002328">
                  <a:extLst>
                    <a:ext uri="{9D8B030D-6E8A-4147-A177-3AD203B41FA5}">
                      <a16:colId xmlns:a16="http://schemas.microsoft.com/office/drawing/2014/main" val="3410328203"/>
                    </a:ext>
                  </a:extLst>
                </a:gridCol>
                <a:gridCol w="3002328">
                  <a:extLst>
                    <a:ext uri="{9D8B030D-6E8A-4147-A177-3AD203B41FA5}">
                      <a16:colId xmlns:a16="http://schemas.microsoft.com/office/drawing/2014/main" val="337298287"/>
                    </a:ext>
                  </a:extLst>
                </a:gridCol>
                <a:gridCol w="3002328">
                  <a:extLst>
                    <a:ext uri="{9D8B030D-6E8A-4147-A177-3AD203B41FA5}">
                      <a16:colId xmlns:a16="http://schemas.microsoft.com/office/drawing/2014/main" val="41367118"/>
                    </a:ext>
                  </a:extLst>
                </a:gridCol>
              </a:tblGrid>
              <a:tr h="396000">
                <a:tc>
                  <a:txBody>
                    <a:bodyPr/>
                    <a:lstStyle/>
                    <a:p>
                      <a:r>
                        <a:rPr lang="en-US" sz="1400" dirty="0"/>
                        <a:t>$ thousands</a:t>
                      </a:r>
                    </a:p>
                  </a:txBody>
                  <a:tcPr marL="90000" marR="90000" marT="46800" marB="4680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1Q24</a:t>
                      </a: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1Q25</a:t>
                      </a: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1Q25</a:t>
                      </a:r>
                    </a:p>
                  </a:txBody>
                  <a:tcPr marL="90000" marR="90000" marT="46800" marB="4680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6664937"/>
                  </a:ext>
                </a:extLst>
              </a:tr>
              <a:tr h="457200">
                <a:tc>
                  <a:txBody>
                    <a:bodyPr/>
                    <a:lstStyle/>
                    <a:p>
                      <a:pPr algn="l"/>
                      <a:r>
                        <a:rPr lang="en-US" sz="1200" b="1" dirty="0">
                          <a:solidFill>
                            <a:schemeClr val="bg1"/>
                          </a:solidFill>
                          <a:latin typeface="+mn-lt"/>
                        </a:rPr>
                        <a:t>Net Loss</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a:r>
                        <a:rPr lang="en-US" sz="1200" dirty="0">
                          <a:solidFill>
                            <a:schemeClr val="tx1"/>
                          </a:solidFill>
                          <a:latin typeface="+mn-lt"/>
                        </a:rPr>
                        <a:t>(9,377,364)</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b"/>
                      <a:r>
                        <a:rPr lang="en-GB" sz="1200" dirty="0">
                          <a:solidFill>
                            <a:schemeClr val="tx1"/>
                          </a:solidFill>
                          <a:effectLst/>
                          <a:latin typeface="+mn-lt"/>
                        </a:rPr>
                        <a:t>(2,120,433)</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fontAlgn="b"/>
                      <a:r>
                        <a:rPr lang="en-GB" sz="1200" dirty="0">
                          <a:solidFill>
                            <a:schemeClr val="tx1"/>
                          </a:solidFill>
                          <a:effectLst/>
                          <a:latin typeface="+mn-lt"/>
                        </a:rPr>
                        <a:t>(898,308)</a:t>
                      </a:r>
                    </a:p>
                  </a:txBody>
                  <a:tcPr marL="90000" marR="90000" marT="46800" marB="46800" anchor="ctr">
                    <a:lnL w="3175" cap="flat" cmpd="sng" algn="ctr">
                      <a:solidFill>
                        <a:schemeClr val="bg1">
                          <a:lumMod val="7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81562064"/>
                  </a:ext>
                </a:extLst>
              </a:tr>
              <a:tr h="457200">
                <a:tc>
                  <a:txBody>
                    <a:bodyPr/>
                    <a:lstStyle/>
                    <a:p>
                      <a:pPr algn="l"/>
                      <a:r>
                        <a:rPr lang="en-US" sz="1200" b="1" dirty="0">
                          <a:solidFill>
                            <a:schemeClr val="tx2"/>
                          </a:solidFill>
                          <a:latin typeface="+mn-lt"/>
                        </a:rPr>
                        <a:t>Adjustments</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alpha val="20000"/>
                      </a:schemeClr>
                    </a:solidFill>
                  </a:tcPr>
                </a:tc>
                <a:tc>
                  <a:txBody>
                    <a:bodyPr/>
                    <a:lstStyle/>
                    <a:p>
                      <a:pPr algn="l"/>
                      <a:endParaRPr lang="en-US" sz="1200" dirty="0">
                        <a:solidFill>
                          <a:schemeClr val="tx1"/>
                        </a:solidFill>
                        <a:latin typeface="+mn-lt"/>
                      </a:endParaRPr>
                    </a:p>
                  </a:txBody>
                  <a:tcPr marL="90000" marR="90000" marT="46800" marB="4680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95000"/>
                      </a:schemeClr>
                    </a:solidFill>
                  </a:tcPr>
                </a:tc>
                <a:tc>
                  <a:txBody>
                    <a:bodyPr/>
                    <a:lstStyle/>
                    <a:p>
                      <a:pPr algn="l"/>
                      <a:endParaRPr lang="en-US" sz="1200" dirty="0">
                        <a:solidFill>
                          <a:schemeClr val="tx1"/>
                        </a:solidFill>
                        <a:latin typeface="+mn-lt"/>
                      </a:endParaRPr>
                    </a:p>
                  </a:txBody>
                  <a:tcPr marL="90000" marR="90000" marT="46800" marB="468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95000"/>
                      </a:schemeClr>
                    </a:solidFill>
                  </a:tcPr>
                </a:tc>
                <a:tc>
                  <a:txBody>
                    <a:bodyPr/>
                    <a:lstStyle/>
                    <a:p>
                      <a:pPr algn="l"/>
                      <a:endParaRPr lang="en-US" sz="1200" dirty="0">
                        <a:solidFill>
                          <a:schemeClr val="tx1"/>
                        </a:solidFill>
                        <a:latin typeface="+mn-lt"/>
                      </a:endParaRPr>
                    </a:p>
                  </a:txBody>
                  <a:tcPr marL="90000" marR="90000" marT="46800" marB="46800"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9034760"/>
                  </a:ext>
                </a:extLst>
              </a:tr>
              <a:tr h="457200">
                <a:tc>
                  <a:txBody>
                    <a:bodyPr/>
                    <a:lstStyle/>
                    <a:p>
                      <a:pPr algn="l"/>
                      <a:r>
                        <a:rPr lang="en-US" sz="1200" b="1" dirty="0">
                          <a:solidFill>
                            <a:schemeClr val="bg1"/>
                          </a:solidFill>
                          <a:latin typeface="+mn-lt"/>
                        </a:rPr>
                        <a:t>Interest expense</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a:r>
                        <a:rPr lang="en-US" sz="1200" dirty="0">
                          <a:solidFill>
                            <a:schemeClr val="tx1"/>
                          </a:solidFill>
                          <a:latin typeface="+mn-lt"/>
                        </a:rPr>
                        <a:t>152,257</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455,895</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204,641</a:t>
                      </a:r>
                    </a:p>
                  </a:txBody>
                  <a:tcPr marL="90000" marR="90000" marT="46800" marB="46800" anchor="ctr">
                    <a:lnL w="3175" cap="flat" cmpd="sng" algn="ctr">
                      <a:solidFill>
                        <a:schemeClr val="bg1">
                          <a:lumMod val="75000"/>
                        </a:schemeClr>
                      </a:solidFill>
                      <a:prstDash val="solid"/>
                      <a:round/>
                      <a:headEnd type="none" w="med" len="med"/>
                      <a:tailEnd type="none" w="med" len="med"/>
                    </a:lnL>
                    <a:lnT w="285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6025862"/>
                  </a:ext>
                </a:extLst>
              </a:tr>
              <a:tr h="457200">
                <a:tc>
                  <a:txBody>
                    <a:bodyPr/>
                    <a:lstStyle/>
                    <a:p>
                      <a:pPr algn="l"/>
                      <a:r>
                        <a:rPr lang="en-US" sz="1200" b="1" dirty="0">
                          <a:solidFill>
                            <a:schemeClr val="bg1"/>
                          </a:solidFill>
                          <a:latin typeface="+mn-lt"/>
                        </a:rPr>
                        <a:t>Amortization</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a:r>
                        <a:rPr lang="en-US" sz="1200" dirty="0">
                          <a:solidFill>
                            <a:schemeClr val="tx1"/>
                          </a:solidFill>
                          <a:latin typeface="+mn-lt"/>
                        </a:rPr>
                        <a:t>680,693</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908,954</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301,112</a:t>
                      </a:r>
                    </a:p>
                  </a:txBody>
                  <a:tcPr marL="90000" marR="90000" marT="46800" marB="46800"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26604212"/>
                  </a:ext>
                </a:extLst>
              </a:tr>
              <a:tr h="457200">
                <a:tc>
                  <a:txBody>
                    <a:bodyPr/>
                    <a:lstStyle/>
                    <a:p>
                      <a:pPr marL="0" algn="l" defTabSz="609448" rtl="0" eaLnBrk="1" latinLnBrk="0" hangingPunct="1"/>
                      <a:r>
                        <a:rPr lang="en-US" sz="1200" b="1" kern="1200" dirty="0" err="1">
                          <a:solidFill>
                            <a:schemeClr val="tx2"/>
                          </a:solidFill>
                          <a:latin typeface="+mn-lt"/>
                          <a:ea typeface="+mn-ea"/>
                          <a:cs typeface="+mn-cs"/>
                        </a:rPr>
                        <a:t>Ebitda</a:t>
                      </a:r>
                      <a:endParaRPr lang="en-US" sz="1200" b="1" kern="1200" dirty="0">
                        <a:solidFill>
                          <a:schemeClr val="tx2"/>
                        </a:solidFill>
                        <a:latin typeface="+mn-lt"/>
                        <a:ea typeface="+mn-ea"/>
                        <a:cs typeface="+mn-cs"/>
                      </a:endParaRP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alpha val="20000"/>
                      </a:schemeClr>
                    </a:solidFill>
                  </a:tcPr>
                </a:tc>
                <a:tc>
                  <a:txBody>
                    <a:bodyPr/>
                    <a:lstStyle/>
                    <a:p>
                      <a:pPr algn="l"/>
                      <a:r>
                        <a:rPr lang="en-US" sz="1200" b="1" dirty="0">
                          <a:solidFill>
                            <a:schemeClr val="tx1"/>
                          </a:solidFill>
                          <a:latin typeface="+mn-lt"/>
                        </a:rPr>
                        <a:t>(8,544,414)</a:t>
                      </a:r>
                    </a:p>
                  </a:txBody>
                  <a:tcPr marL="90000" marR="90000" marT="46800" marB="4680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mn-lt"/>
                        </a:rPr>
                        <a:t>(755,584)</a:t>
                      </a:r>
                    </a:p>
                  </a:txBody>
                  <a:tcPr marL="90000" marR="90000" marT="46800" marB="468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mn-lt"/>
                        </a:rPr>
                        <a:t>(392,555)</a:t>
                      </a:r>
                    </a:p>
                  </a:txBody>
                  <a:tcPr marL="90000" marR="90000" marT="46800" marB="46800"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135048"/>
                  </a:ext>
                </a:extLst>
              </a:tr>
              <a:tr h="457200">
                <a:tc>
                  <a:txBody>
                    <a:bodyPr/>
                    <a:lstStyle/>
                    <a:p>
                      <a:pPr algn="l"/>
                      <a:r>
                        <a:rPr lang="en-US" sz="1200" b="1" dirty="0">
                          <a:solidFill>
                            <a:schemeClr val="bg1"/>
                          </a:solidFill>
                          <a:latin typeface="+mn-lt"/>
                        </a:rPr>
                        <a:t>Stock-based Comp</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a:r>
                        <a:rPr lang="en-US" sz="1200" dirty="0">
                          <a:solidFill>
                            <a:schemeClr val="tx1"/>
                          </a:solidFill>
                          <a:latin typeface="+mn-lt"/>
                        </a:rPr>
                        <a:t>591,558</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56,886</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272,933</a:t>
                      </a:r>
                    </a:p>
                  </a:txBody>
                  <a:tcPr marL="90000" marR="90000" marT="46800" marB="46800" anchor="ctr">
                    <a:lnL w="3175" cap="flat" cmpd="sng" algn="ctr">
                      <a:solidFill>
                        <a:schemeClr val="bg1">
                          <a:lumMod val="75000"/>
                        </a:schemeClr>
                      </a:solidFill>
                      <a:prstDash val="solid"/>
                      <a:round/>
                      <a:headEnd type="none" w="med" len="med"/>
                      <a:tailEnd type="none" w="med" len="med"/>
                    </a:lnL>
                    <a:lnT w="285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5990564"/>
                  </a:ext>
                </a:extLst>
              </a:tr>
              <a:tr h="457200">
                <a:tc>
                  <a:txBody>
                    <a:bodyPr/>
                    <a:lstStyle/>
                    <a:p>
                      <a:pPr algn="l"/>
                      <a:r>
                        <a:rPr lang="en-US" sz="1200" b="1" dirty="0">
                          <a:solidFill>
                            <a:schemeClr val="bg1"/>
                          </a:solidFill>
                          <a:latin typeface="+mn-lt"/>
                        </a:rPr>
                        <a:t>Impairment Charges</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a:r>
                        <a:rPr lang="en-US" sz="1200" dirty="0">
                          <a:solidFill>
                            <a:schemeClr val="tx1"/>
                          </a:solidFill>
                          <a:latin typeface="+mn-lt"/>
                        </a:rPr>
                        <a:t>5,016,767</a:t>
                      </a: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126,535</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6,312</a:t>
                      </a:r>
                    </a:p>
                  </a:txBody>
                  <a:tcPr marL="90000" marR="90000" marT="46800" marB="46800"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0431904"/>
                  </a:ext>
                </a:extLst>
              </a:tr>
              <a:tr h="457200">
                <a:tc>
                  <a:txBody>
                    <a:bodyPr/>
                    <a:lstStyle/>
                    <a:p>
                      <a:pPr algn="l"/>
                      <a:r>
                        <a:rPr lang="en-US" sz="1200" b="1" dirty="0">
                          <a:solidFill>
                            <a:schemeClr val="bg1"/>
                          </a:solidFill>
                          <a:latin typeface="+mn-lt"/>
                        </a:rPr>
                        <a:t>‘23 Re-Audit</a:t>
                      </a: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l"/>
                      <a:endParaRPr lang="en-US" sz="1200" dirty="0">
                        <a:solidFill>
                          <a:schemeClr val="tx1"/>
                        </a:solidFill>
                        <a:latin typeface="+mn-lt"/>
                      </a:endParaRPr>
                    </a:p>
                  </a:txBody>
                  <a:tcPr marL="90000" marR="90000" marT="46800" marB="46800"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100,000</a:t>
                      </a:r>
                    </a:p>
                  </a:txBody>
                  <a:tcPr marL="90000" marR="90000" marT="46800" marB="468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l"/>
                      <a:r>
                        <a:rPr lang="en-US" sz="1200" dirty="0">
                          <a:solidFill>
                            <a:schemeClr val="tx1"/>
                          </a:solidFill>
                          <a:latin typeface="+mn-lt"/>
                        </a:rPr>
                        <a:t>25,000</a:t>
                      </a:r>
                    </a:p>
                  </a:txBody>
                  <a:tcPr marL="90000" marR="90000" marT="46800" marB="46800" anchor="ct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276596275"/>
                  </a:ext>
                </a:extLst>
              </a:tr>
              <a:tr h="457200">
                <a:tc>
                  <a:txBody>
                    <a:bodyPr/>
                    <a:lstStyle/>
                    <a:p>
                      <a:pPr marL="0" algn="l" defTabSz="609448" rtl="0" eaLnBrk="1" latinLnBrk="0" hangingPunct="1"/>
                      <a:r>
                        <a:rPr lang="en-US" sz="1200" b="1" kern="1200" dirty="0">
                          <a:solidFill>
                            <a:schemeClr val="tx2"/>
                          </a:solidFill>
                          <a:latin typeface="+mn-lt"/>
                          <a:ea typeface="+mn-ea"/>
                          <a:cs typeface="+mn-cs"/>
                        </a:rPr>
                        <a:t>Adj. </a:t>
                      </a:r>
                      <a:r>
                        <a:rPr lang="en-US" sz="1200" b="1" kern="1200" dirty="0" err="1">
                          <a:solidFill>
                            <a:schemeClr val="tx2"/>
                          </a:solidFill>
                          <a:latin typeface="+mn-lt"/>
                          <a:ea typeface="+mn-ea"/>
                          <a:cs typeface="+mn-cs"/>
                        </a:rPr>
                        <a:t>Ebitda</a:t>
                      </a:r>
                      <a:endParaRPr lang="en-US" sz="1200" b="1" kern="1200" dirty="0">
                        <a:solidFill>
                          <a:schemeClr val="tx2"/>
                        </a:solidFill>
                        <a:latin typeface="+mn-lt"/>
                        <a:ea typeface="+mn-ea"/>
                        <a:cs typeface="+mn-cs"/>
                      </a:endParaRPr>
                    </a:p>
                  </a:txBody>
                  <a:tcPr marL="90000" marR="90000" marT="46800" marB="4680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4">
                        <a:alpha val="20000"/>
                      </a:schemeClr>
                    </a:solidFill>
                  </a:tcPr>
                </a:tc>
                <a:tc>
                  <a:txBody>
                    <a:bodyPr/>
                    <a:lstStyle/>
                    <a:p>
                      <a:pPr algn="l"/>
                      <a:r>
                        <a:rPr lang="en-US" sz="1200" b="1" dirty="0">
                          <a:solidFill>
                            <a:schemeClr val="tx1"/>
                          </a:solidFill>
                          <a:latin typeface="+mn-lt"/>
                        </a:rPr>
                        <a:t>(2,936,089)</a:t>
                      </a:r>
                    </a:p>
                  </a:txBody>
                  <a:tcPr marL="90000" marR="90000" marT="46800" marB="4680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tc>
                  <a:txBody>
                    <a:bodyPr/>
                    <a:lstStyle/>
                    <a:p>
                      <a:pPr algn="l"/>
                      <a:r>
                        <a:rPr lang="en-US" sz="1200" b="1" dirty="0">
                          <a:solidFill>
                            <a:schemeClr val="tx1"/>
                          </a:solidFill>
                          <a:latin typeface="+mn-lt"/>
                        </a:rPr>
                        <a:t>(472,163)</a:t>
                      </a:r>
                    </a:p>
                  </a:txBody>
                  <a:tcPr marL="90000" marR="90000" marT="46800" marB="468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bg1">
                        <a:lumMod val="95000"/>
                      </a:schemeClr>
                    </a:solidFill>
                  </a:tcPr>
                </a:tc>
                <a:tc>
                  <a:txBody>
                    <a:bodyPr/>
                    <a:lstStyle/>
                    <a:p>
                      <a:pPr algn="l"/>
                      <a:r>
                        <a:rPr lang="en-US" sz="1200" b="1" dirty="0">
                          <a:solidFill>
                            <a:schemeClr val="tx1"/>
                          </a:solidFill>
                          <a:latin typeface="+mn-lt"/>
                        </a:rPr>
                        <a:t>(88,310)</a:t>
                      </a:r>
                    </a:p>
                  </a:txBody>
                  <a:tcPr marL="90000" marR="90000" marT="46800" marB="46800"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376540769"/>
                  </a:ext>
                </a:extLst>
              </a:tr>
            </a:tbl>
          </a:graphicData>
        </a:graphic>
      </p:graphicFrame>
    </p:spTree>
    <p:extLst>
      <p:ext uri="{BB962C8B-B14F-4D97-AF65-F5344CB8AC3E}">
        <p14:creationId xmlns:p14="http://schemas.microsoft.com/office/powerpoint/2010/main" val="345539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4A4B-EA45-701D-5460-33F1F0B51CF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E8E02F-8B4E-E156-4F8B-15114C25425D}"/>
              </a:ext>
            </a:extLst>
          </p:cNvPr>
          <p:cNvSpPr>
            <a:spLocks noGrp="1"/>
          </p:cNvSpPr>
          <p:nvPr>
            <p:ph type="sldNum" sz="quarter" idx="4"/>
          </p:nvPr>
        </p:nvSpPr>
        <p:spPr/>
        <p:txBody>
          <a:bodyPr/>
          <a:lstStyle/>
          <a:p>
            <a:fld id="{D8225FCD-C8BD-0A44-9961-FB1CAAEE0F5D}" type="slidenum">
              <a:rPr lang="en-US" smtClean="0"/>
              <a:pPr/>
              <a:t>19</a:t>
            </a:fld>
            <a:endParaRPr lang="en-US" dirty="0"/>
          </a:p>
        </p:txBody>
      </p:sp>
      <p:sp>
        <p:nvSpPr>
          <p:cNvPr id="4" name="Text Placeholder 3">
            <a:extLst>
              <a:ext uri="{FF2B5EF4-FFF2-40B4-BE49-F238E27FC236}">
                <a16:creationId xmlns:a16="http://schemas.microsoft.com/office/drawing/2014/main" id="{6A8FC093-B206-DB23-C075-0629445C7031}"/>
              </a:ext>
            </a:extLst>
          </p:cNvPr>
          <p:cNvSpPr>
            <a:spLocks noGrp="1"/>
          </p:cNvSpPr>
          <p:nvPr>
            <p:ph type="body" sz="quarter" idx="10"/>
          </p:nvPr>
        </p:nvSpPr>
        <p:spPr/>
        <p:txBody>
          <a:bodyPr/>
          <a:lstStyle/>
          <a:p>
            <a:r>
              <a:rPr lang="en-US" dirty="0"/>
              <a:t>Corporate Expenses vs Portfolio Profits</a:t>
            </a:r>
          </a:p>
        </p:txBody>
      </p:sp>
      <p:graphicFrame>
        <p:nvGraphicFramePr>
          <p:cNvPr id="2" name="Chart 1">
            <a:extLst>
              <a:ext uri="{FF2B5EF4-FFF2-40B4-BE49-F238E27FC236}">
                <a16:creationId xmlns:a16="http://schemas.microsoft.com/office/drawing/2014/main" id="{78DA5DFC-0E4B-0309-F532-B9FCA90DF93B}"/>
              </a:ext>
            </a:extLst>
          </p:cNvPr>
          <p:cNvGraphicFramePr/>
          <p:nvPr>
            <p:extLst>
              <p:ext uri="{D42A27DB-BD31-4B8C-83A1-F6EECF244321}">
                <p14:modId xmlns:p14="http://schemas.microsoft.com/office/powerpoint/2010/main" val="289203917"/>
              </p:ext>
            </p:extLst>
          </p:nvPr>
        </p:nvGraphicFramePr>
        <p:xfrm>
          <a:off x="356238" y="1449387"/>
          <a:ext cx="7647731" cy="4500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C3D4CD0-B9B6-C744-1162-30FBF54C9B1E}"/>
              </a:ext>
            </a:extLst>
          </p:cNvPr>
          <p:cNvSpPr txBox="1"/>
          <p:nvPr/>
        </p:nvSpPr>
        <p:spPr>
          <a:xfrm>
            <a:off x="8596251" y="1464458"/>
            <a:ext cx="3252849" cy="3692293"/>
          </a:xfrm>
          <a:prstGeom prst="rect">
            <a:avLst/>
          </a:prstGeom>
          <a:noFill/>
        </p:spPr>
        <p:txBody>
          <a:bodyPr wrap="square" lIns="0" tIns="0" rIns="0" bIns="0" rtlCol="0">
            <a:spAutoFit/>
          </a:bodyPr>
          <a:lstStyle/>
          <a:p>
            <a:pPr marL="285750" indent="-285750">
              <a:lnSpc>
                <a:spcPct val="110000"/>
              </a:lnSpc>
              <a:spcAft>
                <a:spcPts val="1200"/>
              </a:spcAft>
              <a:buClr>
                <a:schemeClr val="bg2"/>
              </a:buClr>
              <a:buFont typeface="Arial" panose="020B0604020202020204" pitchFamily="34" charset="0"/>
              <a:buChar char="•"/>
            </a:pPr>
            <a:r>
              <a:rPr lang="en-US" sz="1600" dirty="0"/>
              <a:t>Corporate overhead has significantly reduced over time and will continue trend</a:t>
            </a:r>
          </a:p>
          <a:p>
            <a:pPr marL="285750" indent="-285750">
              <a:lnSpc>
                <a:spcPct val="110000"/>
              </a:lnSpc>
              <a:spcAft>
                <a:spcPts val="1200"/>
              </a:spcAft>
              <a:buClr>
                <a:schemeClr val="bg2"/>
              </a:buClr>
              <a:buFont typeface="Arial" panose="020B0604020202020204" pitchFamily="34" charset="0"/>
              <a:buChar char="•"/>
            </a:pPr>
            <a:r>
              <a:rPr lang="en-US" sz="1600" dirty="0"/>
              <a:t>Profit from portfolio has increased over time and will continue trend</a:t>
            </a:r>
          </a:p>
          <a:p>
            <a:pPr marL="285750" indent="-285750">
              <a:lnSpc>
                <a:spcPct val="110000"/>
              </a:lnSpc>
              <a:spcAft>
                <a:spcPts val="1200"/>
              </a:spcAft>
              <a:buClr>
                <a:schemeClr val="bg2"/>
              </a:buClr>
              <a:buFont typeface="Arial" panose="020B0604020202020204" pitchFamily="34" charset="0"/>
              <a:buChar char="•"/>
            </a:pPr>
            <a:r>
              <a:rPr lang="en-US" sz="1600" dirty="0"/>
              <a:t>Expect to close the gap and surpass expenses in 2025</a:t>
            </a:r>
          </a:p>
          <a:p>
            <a:pPr marL="285750" indent="-285750">
              <a:lnSpc>
                <a:spcPct val="110000"/>
              </a:lnSpc>
              <a:spcAft>
                <a:spcPts val="1200"/>
              </a:spcAft>
              <a:buClr>
                <a:schemeClr val="bg2"/>
              </a:buClr>
              <a:buFont typeface="Arial" panose="020B0604020202020204" pitchFamily="34" charset="0"/>
              <a:buChar char="•"/>
            </a:pPr>
            <a:r>
              <a:rPr lang="en-US" sz="1600" i="1" dirty="0"/>
              <a:t>Corporate overhead includes costs of being public (compliance, insurance, audits, fees)</a:t>
            </a:r>
          </a:p>
        </p:txBody>
      </p:sp>
      <p:sp>
        <p:nvSpPr>
          <p:cNvPr id="6" name="TextBox 5">
            <a:extLst>
              <a:ext uri="{FF2B5EF4-FFF2-40B4-BE49-F238E27FC236}">
                <a16:creationId xmlns:a16="http://schemas.microsoft.com/office/drawing/2014/main" id="{C4006C0B-380B-DAF3-1BF2-7188D66F1F15}"/>
              </a:ext>
            </a:extLst>
          </p:cNvPr>
          <p:cNvSpPr txBox="1"/>
          <p:nvPr/>
        </p:nvSpPr>
        <p:spPr>
          <a:xfrm>
            <a:off x="7308905" y="6011595"/>
            <a:ext cx="3105754" cy="430887"/>
          </a:xfrm>
          <a:prstGeom prst="rect">
            <a:avLst/>
          </a:prstGeom>
          <a:noFill/>
        </p:spPr>
        <p:txBody>
          <a:bodyPr wrap="square" rtlCol="0">
            <a:spAutoFit/>
          </a:bodyPr>
          <a:lstStyle/>
          <a:p>
            <a:r>
              <a:rPr lang="en-US" sz="1100" dirty="0"/>
              <a:t>*2022 expenses annualized as if we were public the whole year</a:t>
            </a:r>
          </a:p>
        </p:txBody>
      </p:sp>
    </p:spTree>
    <p:extLst>
      <p:ext uri="{BB962C8B-B14F-4D97-AF65-F5344CB8AC3E}">
        <p14:creationId xmlns:p14="http://schemas.microsoft.com/office/powerpoint/2010/main" val="233376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DD8B2565-4211-E4F0-E032-3635DCEAE214}"/>
              </a:ext>
            </a:extLst>
          </p:cNvPr>
          <p:cNvSpPr>
            <a:spLocks noGrp="1"/>
          </p:cNvSpPr>
          <p:nvPr>
            <p:ph type="body" sz="quarter" idx="12"/>
          </p:nvPr>
        </p:nvSpPr>
        <p:spPr>
          <a:xfrm>
            <a:off x="6424613" y="1449388"/>
            <a:ext cx="5417033" cy="4500562"/>
          </a:xfrm>
        </p:spPr>
        <p:txBody>
          <a:bodyPr/>
          <a:lstStyle/>
          <a:p>
            <a:pPr marL="0" indent="0">
              <a:lnSpc>
                <a:spcPct val="110000"/>
              </a:lnSpc>
              <a:spcAft>
                <a:spcPts val="1200"/>
              </a:spcAft>
              <a:buNone/>
            </a:pPr>
            <a:r>
              <a:rPr lang="en-US" sz="1200" dirty="0"/>
              <a:t>All forward-looking statements are based on current beliefs as well as various assumptions made by, and information currently available to the company’s management team. A more detailed description of the risks presented by those assumptions and other risks are more fully described by the company under the caption “Risk Factors” included in our SEC filings and other risks to which our company is subject, and various other factors beyond the company’s control</a:t>
            </a:r>
          </a:p>
          <a:p>
            <a:pPr marL="0" indent="0">
              <a:lnSpc>
                <a:spcPct val="110000"/>
              </a:lnSpc>
              <a:spcAft>
                <a:spcPts val="1200"/>
              </a:spcAft>
              <a:buNone/>
            </a:pPr>
            <a:r>
              <a:rPr lang="en-US" sz="1200" dirty="0"/>
              <a:t>By their very nature, forward-looking statements involve inherent risks and uncertainties, both general and specific, and risks exist that estimates, forecasts, projections and other forward-looking statements will not be achieved or that assumptions do not reflect future experience. We caution any person reviewing this presentation not to place undue reliance on these forward-looking statements as a number of important factors could cause the actual outcomes to differ materially from the beliefs, plans, objectives, expectations, anticipations, estimates assumptions and intentions expressed in such forward-looking statements</a:t>
            </a:r>
          </a:p>
          <a:p>
            <a:pPr marL="0" indent="0">
              <a:lnSpc>
                <a:spcPct val="110000"/>
              </a:lnSpc>
              <a:spcAft>
                <a:spcPts val="1200"/>
              </a:spcAft>
              <a:buNone/>
            </a:pPr>
            <a:r>
              <a:rPr lang="en-US" sz="1200" dirty="0"/>
              <a:t>The Company does not undertake to update any forward-looking statement, whether written or oral, that may be made from time to time by company or on behalf of the company except as may be required by law</a:t>
            </a:r>
          </a:p>
        </p:txBody>
      </p:sp>
      <p:sp>
        <p:nvSpPr>
          <p:cNvPr id="4" name="Text Placeholder 3">
            <a:extLst>
              <a:ext uri="{FF2B5EF4-FFF2-40B4-BE49-F238E27FC236}">
                <a16:creationId xmlns:a16="http://schemas.microsoft.com/office/drawing/2014/main" id="{2366255E-DA1B-C0A8-6700-F33555D791CB}"/>
              </a:ext>
            </a:extLst>
          </p:cNvPr>
          <p:cNvSpPr>
            <a:spLocks noGrp="1"/>
          </p:cNvSpPr>
          <p:nvPr>
            <p:ph type="body" sz="quarter" idx="10"/>
          </p:nvPr>
        </p:nvSpPr>
        <p:spPr/>
        <p:txBody>
          <a:bodyPr/>
          <a:lstStyle/>
          <a:p>
            <a:r>
              <a:rPr lang="en-US" dirty="0"/>
              <a:t>Disclaimer</a:t>
            </a:r>
          </a:p>
        </p:txBody>
      </p:sp>
      <p:sp>
        <p:nvSpPr>
          <p:cNvPr id="3" name="Slide Number Placeholder 2">
            <a:extLst>
              <a:ext uri="{FF2B5EF4-FFF2-40B4-BE49-F238E27FC236}">
                <a16:creationId xmlns:a16="http://schemas.microsoft.com/office/drawing/2014/main" id="{90809958-BBA8-F522-786D-96B11CDE2DBE}"/>
              </a:ext>
            </a:extLst>
          </p:cNvPr>
          <p:cNvSpPr>
            <a:spLocks noGrp="1"/>
          </p:cNvSpPr>
          <p:nvPr>
            <p:ph type="sldNum" sz="quarter" idx="4"/>
          </p:nvPr>
        </p:nvSpPr>
        <p:spPr/>
        <p:txBody>
          <a:bodyPr/>
          <a:lstStyle/>
          <a:p>
            <a:fld id="{D8225FCD-C8BD-0A44-9961-FB1CAAEE0F5D}" type="slidenum">
              <a:rPr lang="en-US" smtClean="0"/>
              <a:pPr/>
              <a:t>2</a:t>
            </a:fld>
            <a:endParaRPr lang="en-US" dirty="0"/>
          </a:p>
        </p:txBody>
      </p:sp>
      <p:sp>
        <p:nvSpPr>
          <p:cNvPr id="28" name="Text Placeholder 27">
            <a:extLst>
              <a:ext uri="{FF2B5EF4-FFF2-40B4-BE49-F238E27FC236}">
                <a16:creationId xmlns:a16="http://schemas.microsoft.com/office/drawing/2014/main" id="{62AFC0C7-7481-EC12-D5DA-940CDAB93C47}"/>
              </a:ext>
            </a:extLst>
          </p:cNvPr>
          <p:cNvSpPr>
            <a:spLocks noGrp="1"/>
          </p:cNvSpPr>
          <p:nvPr>
            <p:ph type="body" sz="quarter" idx="11"/>
          </p:nvPr>
        </p:nvSpPr>
        <p:spPr>
          <a:xfrm>
            <a:off x="334963" y="1449388"/>
            <a:ext cx="5789612" cy="4500562"/>
          </a:xfrm>
        </p:spPr>
        <p:txBody>
          <a:bodyPr/>
          <a:lstStyle/>
          <a:p>
            <a:pPr marL="0" indent="0">
              <a:lnSpc>
                <a:spcPct val="110000"/>
              </a:lnSpc>
              <a:spcAft>
                <a:spcPts val="1200"/>
              </a:spcAft>
              <a:buNone/>
            </a:pPr>
            <a:r>
              <a:rPr lang="en-US" sz="2500" b="1" dirty="0">
                <a:solidFill>
                  <a:schemeClr val="bg2"/>
                </a:solidFill>
              </a:rPr>
              <a:t>This presentation contains </a:t>
            </a:r>
            <a:br>
              <a:rPr lang="en-US" sz="2500" b="1" dirty="0">
                <a:solidFill>
                  <a:schemeClr val="bg2"/>
                </a:solidFill>
              </a:rPr>
            </a:br>
            <a:r>
              <a:rPr lang="en-US" sz="2500" b="1" dirty="0">
                <a:solidFill>
                  <a:schemeClr val="bg2"/>
                </a:solidFill>
              </a:rPr>
              <a:t>“forward-looking statements” and “forward-looking information” </a:t>
            </a:r>
            <a:endParaRPr lang="en-US" sz="1300" b="1" dirty="0">
              <a:solidFill>
                <a:schemeClr val="bg2"/>
              </a:solidFill>
            </a:endParaRPr>
          </a:p>
          <a:p>
            <a:pPr marL="0" indent="0">
              <a:lnSpc>
                <a:spcPct val="110000"/>
              </a:lnSpc>
              <a:spcAft>
                <a:spcPts val="1200"/>
              </a:spcAft>
              <a:buNone/>
            </a:pPr>
            <a:r>
              <a:rPr lang="en-US" sz="1200" dirty="0"/>
              <a:t>within the meaning of United States securities laws and regulations. </a:t>
            </a:r>
            <a:br>
              <a:rPr lang="en-US" sz="1200" dirty="0"/>
            </a:br>
            <a:r>
              <a:rPr lang="en-US" sz="1200" dirty="0"/>
              <a:t>This information and these statements, which can be identified by the fact that they do not relate strictly to historical or current facts, are made as of the date of this presentation or as of the date of the effective date of information described in this presentation, as applicable. The forward-looking statements herein relate to predictions, expectations, beliefs, plans, projections, objectives, assumptions or future events or performance (often, but not always, using words or phrases such as “expects”, “anticipates”, “plans”, “projects”, “estimates”, “envisages”, “assumes”, “intends”, “strategy”, “goals”, “objectives” or variations thereof or stating that certain actions, events or results “may”, “can”, “could”, “would”, “might” or “will” be taken, occur or be achieved, or the negative of any of these terms and similar expressions) and include, without limitation, statements with respect to projected financial targets that the company is looking to achieve</a:t>
            </a:r>
          </a:p>
        </p:txBody>
      </p:sp>
    </p:spTree>
    <p:extLst>
      <p:ext uri="{BB962C8B-B14F-4D97-AF65-F5344CB8AC3E}">
        <p14:creationId xmlns:p14="http://schemas.microsoft.com/office/powerpoint/2010/main" val="113140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fade">
                                      <p:cBhvr>
                                        <p:cTn id="10" dur="500"/>
                                        <p:tgtEl>
                                          <p:spTgt spid="28">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fade">
                                      <p:cBhvr>
                                        <p:cTn id="14" dur="500"/>
                                        <p:tgtEl>
                                          <p:spTgt spid="2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fade">
                                      <p:cBhvr>
                                        <p:cTn id="17" dur="500"/>
                                        <p:tgtEl>
                                          <p:spTgt spid="2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xEl>
                                              <p:pRg st="2" end="2"/>
                                            </p:txEl>
                                          </p:spTgt>
                                        </p:tgtEl>
                                        <p:attrNameLst>
                                          <p:attrName>style.visibility</p:attrName>
                                        </p:attrNameLst>
                                      </p:cBhvr>
                                      <p:to>
                                        <p:strVal val="visible"/>
                                      </p:to>
                                    </p:set>
                                    <p:animEffect transition="in" filter="fade">
                                      <p:cBhvr>
                                        <p:cTn id="20"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5ECAEF1-9714-C018-E48F-D1DC707FE60B}"/>
              </a:ext>
            </a:extLst>
          </p:cNvPr>
          <p:cNvSpPr/>
          <p:nvPr/>
        </p:nvSpPr>
        <p:spPr>
          <a:xfrm>
            <a:off x="334962" y="1449388"/>
            <a:ext cx="1478639" cy="1478638"/>
          </a:xfrm>
          <a:prstGeom prst="ellipse">
            <a:avLst/>
          </a:prstGeom>
          <a:solidFill>
            <a:schemeClr val="bg2"/>
          </a:solidFill>
          <a:ln w="82550">
            <a:no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b="1">
              <a:solidFill>
                <a:schemeClr val="bg2"/>
              </a:solidFill>
              <a:latin typeface="+mj-lt"/>
            </a:endParaRPr>
          </a:p>
        </p:txBody>
      </p:sp>
      <p:sp>
        <p:nvSpPr>
          <p:cNvPr id="2" name="Slide Number Placeholder 1">
            <a:extLst>
              <a:ext uri="{FF2B5EF4-FFF2-40B4-BE49-F238E27FC236}">
                <a16:creationId xmlns:a16="http://schemas.microsoft.com/office/drawing/2014/main" id="{89C48EDD-2111-A35C-1DF9-0B03DB8BCA2B}"/>
              </a:ext>
            </a:extLst>
          </p:cNvPr>
          <p:cNvSpPr>
            <a:spLocks noGrp="1"/>
          </p:cNvSpPr>
          <p:nvPr>
            <p:ph type="sldNum" sz="quarter" idx="4"/>
          </p:nvPr>
        </p:nvSpPr>
        <p:spPr/>
        <p:txBody>
          <a:bodyPr/>
          <a:lstStyle/>
          <a:p>
            <a:fld id="{D8225FCD-C8BD-0A44-9961-FB1CAAEE0F5D}" type="slidenum">
              <a:rPr lang="en-US" smtClean="0"/>
              <a:pPr/>
              <a:t>20</a:t>
            </a:fld>
            <a:endParaRPr lang="en-US" dirty="0"/>
          </a:p>
        </p:txBody>
      </p:sp>
      <p:sp>
        <p:nvSpPr>
          <p:cNvPr id="3" name="Text Placeholder 2">
            <a:extLst>
              <a:ext uri="{FF2B5EF4-FFF2-40B4-BE49-F238E27FC236}">
                <a16:creationId xmlns:a16="http://schemas.microsoft.com/office/drawing/2014/main" id="{AE0A7C8D-1921-5226-952C-844771872CF1}"/>
              </a:ext>
            </a:extLst>
          </p:cNvPr>
          <p:cNvSpPr>
            <a:spLocks noGrp="1"/>
          </p:cNvSpPr>
          <p:nvPr>
            <p:ph type="body" sz="quarter" idx="10"/>
          </p:nvPr>
        </p:nvSpPr>
        <p:spPr/>
        <p:txBody>
          <a:bodyPr/>
          <a:lstStyle/>
          <a:p>
            <a:r>
              <a:rPr lang="en-US" dirty="0"/>
              <a:t>Progress to Profitability</a:t>
            </a:r>
          </a:p>
        </p:txBody>
      </p:sp>
      <p:sp>
        <p:nvSpPr>
          <p:cNvPr id="5" name="Slide Number Placeholder 1">
            <a:extLst>
              <a:ext uri="{FF2B5EF4-FFF2-40B4-BE49-F238E27FC236}">
                <a16:creationId xmlns:a16="http://schemas.microsoft.com/office/drawing/2014/main" id="{7A9CD545-A5E4-89F3-1FFE-5A364E0A116E}"/>
              </a:ext>
            </a:extLst>
          </p:cNvPr>
          <p:cNvSpPr txBox="1">
            <a:spLocks/>
          </p:cNvSpPr>
          <p:nvPr/>
        </p:nvSpPr>
        <p:spPr>
          <a:xfrm>
            <a:off x="11433426" y="6285371"/>
            <a:ext cx="402336" cy="366183"/>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25FCD-C8BD-0A44-9961-FB1CAAEE0F5D}" type="slidenum">
              <a:rPr lang="en-US" smtClean="0"/>
              <a:pPr/>
              <a:t>20</a:t>
            </a:fld>
            <a:endParaRPr lang="en-US" dirty="0"/>
          </a:p>
        </p:txBody>
      </p:sp>
      <p:sp>
        <p:nvSpPr>
          <p:cNvPr id="24" name="Oval 23">
            <a:extLst>
              <a:ext uri="{FF2B5EF4-FFF2-40B4-BE49-F238E27FC236}">
                <a16:creationId xmlns:a16="http://schemas.microsoft.com/office/drawing/2014/main" id="{9244DA23-35DE-5F6A-55C8-7EBA11701DCE}"/>
              </a:ext>
            </a:extLst>
          </p:cNvPr>
          <p:cNvSpPr/>
          <p:nvPr/>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11">
            <a:extLst>
              <a:ext uri="{FF2B5EF4-FFF2-40B4-BE49-F238E27FC236}">
                <a16:creationId xmlns:a16="http://schemas.microsoft.com/office/drawing/2014/main" id="{6D66C904-1368-89D8-5C2B-E17140BCA9DC}"/>
              </a:ext>
            </a:extLst>
          </p:cNvPr>
          <p:cNvSpPr txBox="1">
            <a:spLocks/>
          </p:cNvSpPr>
          <p:nvPr/>
        </p:nvSpPr>
        <p:spPr>
          <a:xfrm>
            <a:off x="11433426" y="6285371"/>
            <a:ext cx="402336" cy="366183"/>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25FCD-C8BD-0A44-9961-FB1CAAEE0F5D}" type="slidenum">
              <a:rPr lang="en-US" smtClean="0"/>
              <a:pPr/>
              <a:t>20</a:t>
            </a:fld>
            <a:endParaRPr lang="en-US" dirty="0"/>
          </a:p>
        </p:txBody>
      </p:sp>
      <p:sp>
        <p:nvSpPr>
          <p:cNvPr id="26" name="TextBox 25">
            <a:extLst>
              <a:ext uri="{FF2B5EF4-FFF2-40B4-BE49-F238E27FC236}">
                <a16:creationId xmlns:a16="http://schemas.microsoft.com/office/drawing/2014/main" id="{110BB7A8-3F4D-6B52-C547-1F8BEA6F2C2B}"/>
              </a:ext>
            </a:extLst>
          </p:cNvPr>
          <p:cNvSpPr txBox="1"/>
          <p:nvPr/>
        </p:nvSpPr>
        <p:spPr>
          <a:xfrm>
            <a:off x="334963" y="6360740"/>
            <a:ext cx="2590800" cy="161583"/>
          </a:xfrm>
          <a:prstGeom prst="rect">
            <a:avLst/>
          </a:prstGeom>
          <a:noFill/>
        </p:spPr>
        <p:txBody>
          <a:bodyPr wrap="square" lIns="0" tIns="0" rIns="0" bIns="0" rtlCol="0">
            <a:spAutoFit/>
          </a:bodyPr>
          <a:lstStyle/>
          <a:p>
            <a:r>
              <a:rPr lang="en-US" sz="1050" b="0" dirty="0">
                <a:solidFill>
                  <a:schemeClr val="tx2"/>
                </a:solidFill>
                <a:latin typeface="+mn-lt"/>
                <a:ea typeface="Roboto" panose="02000000000000000000" pitchFamily="2" charset="0"/>
                <a:cs typeface="Roboto" panose="02000000000000000000" pitchFamily="2" charset="0"/>
              </a:rPr>
              <a:t>NASDAQ: ONFO  |  OTCQB: ONFO P</a:t>
            </a:r>
          </a:p>
        </p:txBody>
      </p:sp>
      <p:cxnSp>
        <p:nvCxnSpPr>
          <p:cNvPr id="27" name="Straight Connector 26">
            <a:extLst>
              <a:ext uri="{FF2B5EF4-FFF2-40B4-BE49-F238E27FC236}">
                <a16:creationId xmlns:a16="http://schemas.microsoft.com/office/drawing/2014/main" id="{79C37E23-0E97-B2B4-4533-6E22A5748F66}"/>
              </a:ext>
            </a:extLst>
          </p:cNvPr>
          <p:cNvCxnSpPr/>
          <p:nvPr/>
        </p:nvCxnSpPr>
        <p:spPr>
          <a:xfrm>
            <a:off x="363538" y="6242509"/>
            <a:ext cx="6884987"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26B6BE3-A746-3205-E41C-D647C8C49C61}"/>
              </a:ext>
            </a:extLst>
          </p:cNvPr>
          <p:cNvCxnSpPr>
            <a:cxnSpLocks/>
          </p:cNvCxnSpPr>
          <p:nvPr/>
        </p:nvCxnSpPr>
        <p:spPr>
          <a:xfrm>
            <a:off x="2809875" y="6455569"/>
            <a:ext cx="8048625" cy="0"/>
          </a:xfrm>
          <a:prstGeom prst="line">
            <a:avLst/>
          </a:prstGeom>
          <a:ln w="31750" cap="rnd">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 Placeholder 28">
            <a:extLst>
              <a:ext uri="{FF2B5EF4-FFF2-40B4-BE49-F238E27FC236}">
                <a16:creationId xmlns:a16="http://schemas.microsoft.com/office/drawing/2014/main" id="{373B2E2F-8DD2-C9A2-13B8-77DC2CF38407}"/>
              </a:ext>
            </a:extLst>
          </p:cNvPr>
          <p:cNvSpPr txBox="1">
            <a:spLocks/>
          </p:cNvSpPr>
          <p:nvPr/>
        </p:nvSpPr>
        <p:spPr>
          <a:xfrm>
            <a:off x="6096000" y="3228077"/>
            <a:ext cx="5513798" cy="2258054"/>
          </a:xfrm>
          <a:prstGeom prst="rect">
            <a:avLst/>
          </a:prstGeom>
        </p:spPr>
        <p:txBody>
          <a:bodyPr wrap="square" lIns="0" tIns="0" rIns="0" bIns="0">
            <a:spAutoFit/>
          </a:bodyPr>
          <a:lstStyle>
            <a:lvl1pPr marL="457086" indent="-457086" algn="l" defTabSz="609448" rtl="0" eaLnBrk="1" latinLnBrk="0" hangingPunct="1">
              <a:spcBef>
                <a:spcPts val="1024"/>
              </a:spcBef>
              <a:buClr>
                <a:srgbClr val="538234"/>
              </a:buClr>
              <a:buSzPct val="100000"/>
              <a:buFont typeface="Arial" panose="020B0604020202020204" pitchFamily="34" charset="0"/>
              <a:buChar char="•"/>
              <a:defRPr sz="2399" kern="1200">
                <a:solidFill>
                  <a:schemeClr val="tx1"/>
                </a:solidFill>
                <a:latin typeface="+mn-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nSpc>
                <a:spcPct val="110000"/>
              </a:lnSpc>
              <a:spcBef>
                <a:spcPts val="0"/>
              </a:spcBef>
              <a:spcAft>
                <a:spcPts val="600"/>
              </a:spcAft>
              <a:buNone/>
            </a:pPr>
            <a:r>
              <a:rPr lang="en-US" sz="1800" b="1" dirty="0">
                <a:solidFill>
                  <a:schemeClr val="bg2"/>
                </a:solidFill>
              </a:rPr>
              <a:t>Improving portfolio profit</a:t>
            </a:r>
          </a:p>
          <a:p>
            <a:pPr marL="0" indent="0">
              <a:lnSpc>
                <a:spcPct val="110000"/>
              </a:lnSpc>
              <a:spcBef>
                <a:spcPts val="0"/>
              </a:spcBef>
              <a:spcAft>
                <a:spcPts val="600"/>
              </a:spcAft>
              <a:buNone/>
            </a:pPr>
            <a:r>
              <a:rPr lang="en-US" sz="1600" dirty="0"/>
              <a:t>Over time, we have grown portfolio profits by acquiring more profitable companies (7 since IPO), and by aggressively streamlining existing properties to unlock new growth. We believe 2025 will see an acceleration of this organic growth, and we will make new acquisitions where strategically aligned and financially viable</a:t>
            </a:r>
          </a:p>
        </p:txBody>
      </p:sp>
      <p:grpSp>
        <p:nvGrpSpPr>
          <p:cNvPr id="11" name="Group 10">
            <a:extLst>
              <a:ext uri="{FF2B5EF4-FFF2-40B4-BE49-F238E27FC236}">
                <a16:creationId xmlns:a16="http://schemas.microsoft.com/office/drawing/2014/main" id="{4A8401F1-B210-53C8-152E-4B74AFAA92E3}"/>
              </a:ext>
            </a:extLst>
          </p:cNvPr>
          <p:cNvGrpSpPr/>
          <p:nvPr/>
        </p:nvGrpSpPr>
        <p:grpSpPr>
          <a:xfrm>
            <a:off x="6105525" y="1449388"/>
            <a:ext cx="1478639" cy="1478638"/>
            <a:chOff x="6105525" y="1449388"/>
            <a:chExt cx="1478639" cy="1478638"/>
          </a:xfrm>
        </p:grpSpPr>
        <p:sp>
          <p:nvSpPr>
            <p:cNvPr id="7" name="Oval 6">
              <a:extLst>
                <a:ext uri="{FF2B5EF4-FFF2-40B4-BE49-F238E27FC236}">
                  <a16:creationId xmlns:a16="http://schemas.microsoft.com/office/drawing/2014/main" id="{863945FB-430D-1405-8C76-FACBCC06060B}"/>
                </a:ext>
              </a:extLst>
            </p:cNvPr>
            <p:cNvSpPr/>
            <p:nvPr/>
          </p:nvSpPr>
          <p:spPr>
            <a:xfrm>
              <a:off x="6105525" y="1449388"/>
              <a:ext cx="1478639" cy="1478638"/>
            </a:xfrm>
            <a:prstGeom prst="ellipse">
              <a:avLst/>
            </a:prstGeom>
            <a:solidFill>
              <a:schemeClr val="bg2"/>
            </a:solidFill>
            <a:ln w="82550">
              <a:no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b="1">
                <a:solidFill>
                  <a:schemeClr val="bg2"/>
                </a:solidFill>
                <a:latin typeface="+mj-lt"/>
              </a:endParaRPr>
            </a:p>
          </p:txBody>
        </p:sp>
        <p:grpSp>
          <p:nvGrpSpPr>
            <p:cNvPr id="10" name="Group 9">
              <a:extLst>
                <a:ext uri="{FF2B5EF4-FFF2-40B4-BE49-F238E27FC236}">
                  <a16:creationId xmlns:a16="http://schemas.microsoft.com/office/drawing/2014/main" id="{C47B09D0-A880-A27E-4372-4EDEA3BB4463}"/>
                </a:ext>
              </a:extLst>
            </p:cNvPr>
            <p:cNvGrpSpPr/>
            <p:nvPr/>
          </p:nvGrpSpPr>
          <p:grpSpPr>
            <a:xfrm>
              <a:off x="6389334" y="1733550"/>
              <a:ext cx="911022" cy="910314"/>
              <a:chOff x="6389334" y="1733550"/>
              <a:chExt cx="911022" cy="910314"/>
            </a:xfrm>
          </p:grpSpPr>
          <p:sp>
            <p:nvSpPr>
              <p:cNvPr id="16" name="Freeform: Shape 15">
                <a:extLst>
                  <a:ext uri="{FF2B5EF4-FFF2-40B4-BE49-F238E27FC236}">
                    <a16:creationId xmlns:a16="http://schemas.microsoft.com/office/drawing/2014/main" id="{EDE6DCB0-DABF-6BA9-4B30-085150EF36A2}"/>
                  </a:ext>
                </a:extLst>
              </p:cNvPr>
              <p:cNvSpPr/>
              <p:nvPr/>
            </p:nvSpPr>
            <p:spPr>
              <a:xfrm>
                <a:off x="6888538" y="2232050"/>
                <a:ext cx="411818" cy="411814"/>
              </a:xfrm>
              <a:custGeom>
                <a:avLst/>
                <a:gdLst>
                  <a:gd name="connsiteX0" fmla="*/ 369993 w 370381"/>
                  <a:gd name="connsiteY0" fmla="*/ 173418 h 370378"/>
                  <a:gd name="connsiteX1" fmla="*/ 355170 w 370381"/>
                  <a:gd name="connsiteY1" fmla="*/ 158528 h 370378"/>
                  <a:gd name="connsiteX2" fmla="*/ 327226 w 370381"/>
                  <a:gd name="connsiteY2" fmla="*/ 156293 h 370378"/>
                  <a:gd name="connsiteX3" fmla="*/ 306024 w 370381"/>
                  <a:gd name="connsiteY3" fmla="*/ 105229 h 370378"/>
                  <a:gd name="connsiteX4" fmla="*/ 324237 w 370381"/>
                  <a:gd name="connsiteY4" fmla="*/ 83848 h 370378"/>
                  <a:gd name="connsiteX5" fmla="*/ 324190 w 370381"/>
                  <a:gd name="connsiteY5" fmla="*/ 62837 h 370378"/>
                  <a:gd name="connsiteX6" fmla="*/ 316141 w 370381"/>
                  <a:gd name="connsiteY6" fmla="*/ 54239 h 370378"/>
                  <a:gd name="connsiteX7" fmla="*/ 307544 w 370381"/>
                  <a:gd name="connsiteY7" fmla="*/ 46191 h 370378"/>
                  <a:gd name="connsiteX8" fmla="*/ 286532 w 370381"/>
                  <a:gd name="connsiteY8" fmla="*/ 46143 h 370378"/>
                  <a:gd name="connsiteX9" fmla="*/ 265150 w 370381"/>
                  <a:gd name="connsiteY9" fmla="*/ 64357 h 370378"/>
                  <a:gd name="connsiteX10" fmla="*/ 214086 w 370381"/>
                  <a:gd name="connsiteY10" fmla="*/ 43154 h 370378"/>
                  <a:gd name="connsiteX11" fmla="*/ 211850 w 370381"/>
                  <a:gd name="connsiteY11" fmla="*/ 15210 h 370378"/>
                  <a:gd name="connsiteX12" fmla="*/ 196960 w 370381"/>
                  <a:gd name="connsiteY12" fmla="*/ 387 h 370378"/>
                  <a:gd name="connsiteX13" fmla="*/ 185191 w 370381"/>
                  <a:gd name="connsiteY13" fmla="*/ 0 h 370378"/>
                  <a:gd name="connsiteX14" fmla="*/ 173422 w 370381"/>
                  <a:gd name="connsiteY14" fmla="*/ 387 h 370378"/>
                  <a:gd name="connsiteX15" fmla="*/ 158531 w 370381"/>
                  <a:gd name="connsiteY15" fmla="*/ 15210 h 370378"/>
                  <a:gd name="connsiteX16" fmla="*/ 156296 w 370381"/>
                  <a:gd name="connsiteY16" fmla="*/ 43154 h 370378"/>
                  <a:gd name="connsiteX17" fmla="*/ 105232 w 370381"/>
                  <a:gd name="connsiteY17" fmla="*/ 64357 h 370378"/>
                  <a:gd name="connsiteX18" fmla="*/ 83850 w 370381"/>
                  <a:gd name="connsiteY18" fmla="*/ 46143 h 370378"/>
                  <a:gd name="connsiteX19" fmla="*/ 62838 w 370381"/>
                  <a:gd name="connsiteY19" fmla="*/ 46191 h 370378"/>
                  <a:gd name="connsiteX20" fmla="*/ 54241 w 370381"/>
                  <a:gd name="connsiteY20" fmla="*/ 54239 h 370378"/>
                  <a:gd name="connsiteX21" fmla="*/ 46192 w 370381"/>
                  <a:gd name="connsiteY21" fmla="*/ 62837 h 370378"/>
                  <a:gd name="connsiteX22" fmla="*/ 46144 w 370381"/>
                  <a:gd name="connsiteY22" fmla="*/ 83848 h 370378"/>
                  <a:gd name="connsiteX23" fmla="*/ 64358 w 370381"/>
                  <a:gd name="connsiteY23" fmla="*/ 105229 h 370378"/>
                  <a:gd name="connsiteX24" fmla="*/ 43155 w 370381"/>
                  <a:gd name="connsiteY24" fmla="*/ 156293 h 370378"/>
                  <a:gd name="connsiteX25" fmla="*/ 15212 w 370381"/>
                  <a:gd name="connsiteY25" fmla="*/ 158528 h 370378"/>
                  <a:gd name="connsiteX26" fmla="*/ 389 w 370381"/>
                  <a:gd name="connsiteY26" fmla="*/ 173418 h 370378"/>
                  <a:gd name="connsiteX27" fmla="*/ 0 w 370381"/>
                  <a:gd name="connsiteY27" fmla="*/ 185188 h 370378"/>
                  <a:gd name="connsiteX28" fmla="*/ 389 w 370381"/>
                  <a:gd name="connsiteY28" fmla="*/ 196957 h 370378"/>
                  <a:gd name="connsiteX29" fmla="*/ 15212 w 370381"/>
                  <a:gd name="connsiteY29" fmla="*/ 211849 h 370378"/>
                  <a:gd name="connsiteX30" fmla="*/ 43155 w 370381"/>
                  <a:gd name="connsiteY30" fmla="*/ 214084 h 370378"/>
                  <a:gd name="connsiteX31" fmla="*/ 64358 w 370381"/>
                  <a:gd name="connsiteY31" fmla="*/ 265148 h 370378"/>
                  <a:gd name="connsiteX32" fmla="*/ 46144 w 370381"/>
                  <a:gd name="connsiteY32" fmla="*/ 286531 h 370378"/>
                  <a:gd name="connsiteX33" fmla="*/ 46192 w 370381"/>
                  <a:gd name="connsiteY33" fmla="*/ 307540 h 370378"/>
                  <a:gd name="connsiteX34" fmla="*/ 54241 w 370381"/>
                  <a:gd name="connsiteY34" fmla="*/ 316138 h 370378"/>
                  <a:gd name="connsiteX35" fmla="*/ 62838 w 370381"/>
                  <a:gd name="connsiteY35" fmla="*/ 324186 h 370378"/>
                  <a:gd name="connsiteX36" fmla="*/ 83850 w 370381"/>
                  <a:gd name="connsiteY36" fmla="*/ 324234 h 370378"/>
                  <a:gd name="connsiteX37" fmla="*/ 105232 w 370381"/>
                  <a:gd name="connsiteY37" fmla="*/ 306020 h 370378"/>
                  <a:gd name="connsiteX38" fmla="*/ 156296 w 370381"/>
                  <a:gd name="connsiteY38" fmla="*/ 327223 h 370378"/>
                  <a:gd name="connsiteX39" fmla="*/ 158531 w 370381"/>
                  <a:gd name="connsiteY39" fmla="*/ 355167 h 370378"/>
                  <a:gd name="connsiteX40" fmla="*/ 173422 w 370381"/>
                  <a:gd name="connsiteY40" fmla="*/ 369990 h 370378"/>
                  <a:gd name="connsiteX41" fmla="*/ 185191 w 370381"/>
                  <a:gd name="connsiteY41" fmla="*/ 370379 h 370378"/>
                  <a:gd name="connsiteX42" fmla="*/ 196960 w 370381"/>
                  <a:gd name="connsiteY42" fmla="*/ 369990 h 370378"/>
                  <a:gd name="connsiteX43" fmla="*/ 211850 w 370381"/>
                  <a:gd name="connsiteY43" fmla="*/ 355167 h 370378"/>
                  <a:gd name="connsiteX44" fmla="*/ 214086 w 370381"/>
                  <a:gd name="connsiteY44" fmla="*/ 327223 h 370378"/>
                  <a:gd name="connsiteX45" fmla="*/ 265150 w 370381"/>
                  <a:gd name="connsiteY45" fmla="*/ 306020 h 370378"/>
                  <a:gd name="connsiteX46" fmla="*/ 286532 w 370381"/>
                  <a:gd name="connsiteY46" fmla="*/ 324234 h 370378"/>
                  <a:gd name="connsiteX47" fmla="*/ 307544 w 370381"/>
                  <a:gd name="connsiteY47" fmla="*/ 324186 h 370378"/>
                  <a:gd name="connsiteX48" fmla="*/ 316141 w 370381"/>
                  <a:gd name="connsiteY48" fmla="*/ 316138 h 370378"/>
                  <a:gd name="connsiteX49" fmla="*/ 324190 w 370381"/>
                  <a:gd name="connsiteY49" fmla="*/ 307540 h 370378"/>
                  <a:gd name="connsiteX50" fmla="*/ 324237 w 370381"/>
                  <a:gd name="connsiteY50" fmla="*/ 286531 h 370378"/>
                  <a:gd name="connsiteX51" fmla="*/ 306024 w 370381"/>
                  <a:gd name="connsiteY51" fmla="*/ 265148 h 370378"/>
                  <a:gd name="connsiteX52" fmla="*/ 327226 w 370381"/>
                  <a:gd name="connsiteY52" fmla="*/ 214084 h 370378"/>
                  <a:gd name="connsiteX53" fmla="*/ 355170 w 370381"/>
                  <a:gd name="connsiteY53" fmla="*/ 211849 h 370378"/>
                  <a:gd name="connsiteX54" fmla="*/ 369993 w 370381"/>
                  <a:gd name="connsiteY54" fmla="*/ 196957 h 370378"/>
                  <a:gd name="connsiteX55" fmla="*/ 370382 w 370381"/>
                  <a:gd name="connsiteY55" fmla="*/ 185188 h 370378"/>
                  <a:gd name="connsiteX56" fmla="*/ 369993 w 370381"/>
                  <a:gd name="connsiteY56" fmla="*/ 173418 h 37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70381" h="370378">
                    <a:moveTo>
                      <a:pt x="369993" y="173418"/>
                    </a:moveTo>
                    <a:cubicBezTo>
                      <a:pt x="369474" y="165479"/>
                      <a:pt x="363102" y="159163"/>
                      <a:pt x="355170" y="158528"/>
                    </a:cubicBezTo>
                    <a:lnTo>
                      <a:pt x="327226" y="156293"/>
                    </a:lnTo>
                    <a:cubicBezTo>
                      <a:pt x="323469" y="137729"/>
                      <a:pt x="316136" y="120480"/>
                      <a:pt x="306024" y="105229"/>
                    </a:cubicBezTo>
                    <a:lnTo>
                      <a:pt x="324237" y="83848"/>
                    </a:lnTo>
                    <a:cubicBezTo>
                      <a:pt x="329398" y="77791"/>
                      <a:pt x="329437" y="68819"/>
                      <a:pt x="324190" y="62837"/>
                    </a:cubicBezTo>
                    <a:cubicBezTo>
                      <a:pt x="321618" y="59905"/>
                      <a:pt x="318939" y="57037"/>
                      <a:pt x="316141" y="54239"/>
                    </a:cubicBezTo>
                    <a:cubicBezTo>
                      <a:pt x="313345" y="51443"/>
                      <a:pt x="310475" y="48762"/>
                      <a:pt x="307544" y="46191"/>
                    </a:cubicBezTo>
                    <a:cubicBezTo>
                      <a:pt x="301561" y="40945"/>
                      <a:pt x="292589" y="40983"/>
                      <a:pt x="286532" y="46143"/>
                    </a:cubicBezTo>
                    <a:lnTo>
                      <a:pt x="265150" y="64357"/>
                    </a:lnTo>
                    <a:cubicBezTo>
                      <a:pt x="249899" y="54244"/>
                      <a:pt x="232649" y="46909"/>
                      <a:pt x="214086" y="43154"/>
                    </a:cubicBezTo>
                    <a:lnTo>
                      <a:pt x="211850" y="15210"/>
                    </a:lnTo>
                    <a:cubicBezTo>
                      <a:pt x="211216" y="7279"/>
                      <a:pt x="204900" y="907"/>
                      <a:pt x="196960" y="387"/>
                    </a:cubicBezTo>
                    <a:cubicBezTo>
                      <a:pt x="193070" y="134"/>
                      <a:pt x="189146" y="0"/>
                      <a:pt x="185191" y="0"/>
                    </a:cubicBezTo>
                    <a:cubicBezTo>
                      <a:pt x="181236" y="0"/>
                      <a:pt x="177312" y="134"/>
                      <a:pt x="173422" y="387"/>
                    </a:cubicBezTo>
                    <a:cubicBezTo>
                      <a:pt x="165482" y="907"/>
                      <a:pt x="159166" y="7279"/>
                      <a:pt x="158531" y="15210"/>
                    </a:cubicBezTo>
                    <a:lnTo>
                      <a:pt x="156296" y="43154"/>
                    </a:lnTo>
                    <a:cubicBezTo>
                      <a:pt x="137733" y="46909"/>
                      <a:pt x="120483" y="54244"/>
                      <a:pt x="105232" y="64357"/>
                    </a:cubicBezTo>
                    <a:lnTo>
                      <a:pt x="83850" y="46143"/>
                    </a:lnTo>
                    <a:cubicBezTo>
                      <a:pt x="77793" y="40983"/>
                      <a:pt x="68821" y="40943"/>
                      <a:pt x="62838" y="46191"/>
                    </a:cubicBezTo>
                    <a:cubicBezTo>
                      <a:pt x="59907" y="48762"/>
                      <a:pt x="57038" y="51441"/>
                      <a:pt x="54241" y="54239"/>
                    </a:cubicBezTo>
                    <a:cubicBezTo>
                      <a:pt x="51443" y="57037"/>
                      <a:pt x="48764" y="59905"/>
                      <a:pt x="46192" y="62837"/>
                    </a:cubicBezTo>
                    <a:cubicBezTo>
                      <a:pt x="40946" y="68818"/>
                      <a:pt x="40984" y="77791"/>
                      <a:pt x="46144" y="83848"/>
                    </a:cubicBezTo>
                    <a:lnTo>
                      <a:pt x="64358" y="105229"/>
                    </a:lnTo>
                    <a:cubicBezTo>
                      <a:pt x="54246" y="120480"/>
                      <a:pt x="46911" y="137731"/>
                      <a:pt x="43155" y="156293"/>
                    </a:cubicBezTo>
                    <a:lnTo>
                      <a:pt x="15212" y="158528"/>
                    </a:lnTo>
                    <a:cubicBezTo>
                      <a:pt x="7280" y="159163"/>
                      <a:pt x="908" y="165479"/>
                      <a:pt x="389" y="173418"/>
                    </a:cubicBezTo>
                    <a:cubicBezTo>
                      <a:pt x="135" y="177309"/>
                      <a:pt x="0" y="181233"/>
                      <a:pt x="0" y="185188"/>
                    </a:cubicBezTo>
                    <a:cubicBezTo>
                      <a:pt x="0" y="189143"/>
                      <a:pt x="134" y="193066"/>
                      <a:pt x="389" y="196957"/>
                    </a:cubicBezTo>
                    <a:cubicBezTo>
                      <a:pt x="908" y="204897"/>
                      <a:pt x="7280" y="211214"/>
                      <a:pt x="15212" y="211849"/>
                    </a:cubicBezTo>
                    <a:lnTo>
                      <a:pt x="43155" y="214084"/>
                    </a:lnTo>
                    <a:cubicBezTo>
                      <a:pt x="46911" y="232648"/>
                      <a:pt x="54246" y="249897"/>
                      <a:pt x="64358" y="265148"/>
                    </a:cubicBezTo>
                    <a:lnTo>
                      <a:pt x="46144" y="286531"/>
                    </a:lnTo>
                    <a:cubicBezTo>
                      <a:pt x="40984" y="292588"/>
                      <a:pt x="40945" y="301559"/>
                      <a:pt x="46192" y="307540"/>
                    </a:cubicBezTo>
                    <a:cubicBezTo>
                      <a:pt x="48764" y="310472"/>
                      <a:pt x="51443" y="313340"/>
                      <a:pt x="54241" y="316138"/>
                    </a:cubicBezTo>
                    <a:cubicBezTo>
                      <a:pt x="57037" y="318936"/>
                      <a:pt x="59907" y="321615"/>
                      <a:pt x="62838" y="324186"/>
                    </a:cubicBezTo>
                    <a:cubicBezTo>
                      <a:pt x="68821" y="329432"/>
                      <a:pt x="77793" y="329394"/>
                      <a:pt x="83850" y="324234"/>
                    </a:cubicBezTo>
                    <a:lnTo>
                      <a:pt x="105232" y="306020"/>
                    </a:lnTo>
                    <a:cubicBezTo>
                      <a:pt x="120483" y="316133"/>
                      <a:pt x="137733" y="323468"/>
                      <a:pt x="156296" y="327223"/>
                    </a:cubicBezTo>
                    <a:lnTo>
                      <a:pt x="158531" y="355167"/>
                    </a:lnTo>
                    <a:cubicBezTo>
                      <a:pt x="159166" y="363098"/>
                      <a:pt x="165482" y="369470"/>
                      <a:pt x="173422" y="369990"/>
                    </a:cubicBezTo>
                    <a:cubicBezTo>
                      <a:pt x="177312" y="370245"/>
                      <a:pt x="181236" y="370379"/>
                      <a:pt x="185191" y="370379"/>
                    </a:cubicBezTo>
                    <a:cubicBezTo>
                      <a:pt x="189146" y="370379"/>
                      <a:pt x="193070" y="370245"/>
                      <a:pt x="196960" y="369990"/>
                    </a:cubicBezTo>
                    <a:cubicBezTo>
                      <a:pt x="204900" y="369470"/>
                      <a:pt x="211216" y="363098"/>
                      <a:pt x="211850" y="355167"/>
                    </a:cubicBezTo>
                    <a:lnTo>
                      <a:pt x="214086" y="327223"/>
                    </a:lnTo>
                    <a:cubicBezTo>
                      <a:pt x="232649" y="323468"/>
                      <a:pt x="249899" y="316133"/>
                      <a:pt x="265150" y="306020"/>
                    </a:cubicBezTo>
                    <a:lnTo>
                      <a:pt x="286532" y="324234"/>
                    </a:lnTo>
                    <a:cubicBezTo>
                      <a:pt x="292589" y="329394"/>
                      <a:pt x="301561" y="329432"/>
                      <a:pt x="307544" y="324186"/>
                    </a:cubicBezTo>
                    <a:cubicBezTo>
                      <a:pt x="310475" y="321616"/>
                      <a:pt x="313344" y="318936"/>
                      <a:pt x="316141" y="316138"/>
                    </a:cubicBezTo>
                    <a:cubicBezTo>
                      <a:pt x="318939" y="313342"/>
                      <a:pt x="321618" y="310472"/>
                      <a:pt x="324190" y="307540"/>
                    </a:cubicBezTo>
                    <a:cubicBezTo>
                      <a:pt x="329436" y="301559"/>
                      <a:pt x="329398" y="292588"/>
                      <a:pt x="324237" y="286531"/>
                    </a:cubicBezTo>
                    <a:lnTo>
                      <a:pt x="306024" y="265148"/>
                    </a:lnTo>
                    <a:cubicBezTo>
                      <a:pt x="316136" y="249897"/>
                      <a:pt x="323471" y="232648"/>
                      <a:pt x="327226" y="214084"/>
                    </a:cubicBezTo>
                    <a:lnTo>
                      <a:pt x="355170" y="211849"/>
                    </a:lnTo>
                    <a:cubicBezTo>
                      <a:pt x="363102" y="211214"/>
                      <a:pt x="369474" y="204898"/>
                      <a:pt x="369993" y="196957"/>
                    </a:cubicBezTo>
                    <a:cubicBezTo>
                      <a:pt x="370247" y="193066"/>
                      <a:pt x="370382" y="189143"/>
                      <a:pt x="370382" y="185188"/>
                    </a:cubicBezTo>
                    <a:cubicBezTo>
                      <a:pt x="370382" y="181233"/>
                      <a:pt x="370248" y="177309"/>
                      <a:pt x="369993" y="173418"/>
                    </a:cubicBezTo>
                    <a:close/>
                  </a:path>
                </a:pathLst>
              </a:custGeom>
              <a:noFill/>
              <a:ln w="31750" cap="rnd">
                <a:solidFill>
                  <a:schemeClr val="tx2"/>
                </a:solidFill>
                <a:prstDash val="solid"/>
                <a:round/>
              </a:ln>
            </p:spPr>
            <p:txBody>
              <a:bodyPr rtlCol="0" anchor="ctr"/>
              <a:lstStyle/>
              <a:p>
                <a:endParaRPr lang="en-US"/>
              </a:p>
            </p:txBody>
          </p:sp>
          <p:grpSp>
            <p:nvGrpSpPr>
              <p:cNvPr id="38" name="Group 37">
                <a:extLst>
                  <a:ext uri="{FF2B5EF4-FFF2-40B4-BE49-F238E27FC236}">
                    <a16:creationId xmlns:a16="http://schemas.microsoft.com/office/drawing/2014/main" id="{913A62BC-B366-FD52-3D04-9226EE2A853E}"/>
                  </a:ext>
                </a:extLst>
              </p:cNvPr>
              <p:cNvGrpSpPr/>
              <p:nvPr/>
            </p:nvGrpSpPr>
            <p:grpSpPr>
              <a:xfrm>
                <a:off x="6389334" y="1733550"/>
                <a:ext cx="704761" cy="704762"/>
                <a:chOff x="6115212" y="1466080"/>
                <a:chExt cx="633848" cy="633850"/>
              </a:xfrm>
            </p:grpSpPr>
            <p:sp>
              <p:nvSpPr>
                <p:cNvPr id="17" name="Freeform: Shape 16">
                  <a:extLst>
                    <a:ext uri="{FF2B5EF4-FFF2-40B4-BE49-F238E27FC236}">
                      <a16:creationId xmlns:a16="http://schemas.microsoft.com/office/drawing/2014/main" id="{86DCF7AE-C182-C662-D4E5-D6B71A6A0C78}"/>
                    </a:ext>
                  </a:extLst>
                </p:cNvPr>
                <p:cNvSpPr/>
                <p:nvPr/>
              </p:nvSpPr>
              <p:spPr>
                <a:xfrm>
                  <a:off x="6141623" y="1853965"/>
                  <a:ext cx="369745" cy="245965"/>
                </a:xfrm>
                <a:custGeom>
                  <a:avLst/>
                  <a:gdLst>
                    <a:gd name="connsiteX0" fmla="*/ 0 w 369745"/>
                    <a:gd name="connsiteY0" fmla="*/ 0 h 245965"/>
                    <a:gd name="connsiteX1" fmla="*/ 0 w 369745"/>
                    <a:gd name="connsiteY1" fmla="*/ 195393 h 245965"/>
                    <a:gd name="connsiteX2" fmla="*/ 50573 w 369745"/>
                    <a:gd name="connsiteY2" fmla="*/ 245965 h 245965"/>
                    <a:gd name="connsiteX3" fmla="*/ 369746 w 369745"/>
                    <a:gd name="connsiteY3" fmla="*/ 245965 h 245965"/>
                  </a:gdLst>
                  <a:ahLst/>
                  <a:cxnLst>
                    <a:cxn ang="0">
                      <a:pos x="connsiteX0" y="connsiteY0"/>
                    </a:cxn>
                    <a:cxn ang="0">
                      <a:pos x="connsiteX1" y="connsiteY1"/>
                    </a:cxn>
                    <a:cxn ang="0">
                      <a:pos x="connsiteX2" y="connsiteY2"/>
                    </a:cxn>
                    <a:cxn ang="0">
                      <a:pos x="connsiteX3" y="connsiteY3"/>
                    </a:cxn>
                  </a:cxnLst>
                  <a:rect l="l" t="t" r="r" b="b"/>
                  <a:pathLst>
                    <a:path w="369745" h="245965">
                      <a:moveTo>
                        <a:pt x="0" y="0"/>
                      </a:moveTo>
                      <a:lnTo>
                        <a:pt x="0" y="195393"/>
                      </a:lnTo>
                      <a:cubicBezTo>
                        <a:pt x="0" y="223323"/>
                        <a:pt x="22642" y="245965"/>
                        <a:pt x="50573" y="245965"/>
                      </a:cubicBezTo>
                      <a:lnTo>
                        <a:pt x="369746" y="245965"/>
                      </a:lnTo>
                    </a:path>
                  </a:pathLst>
                </a:custGeom>
                <a:noFill/>
                <a:ln w="31750" cap="rnd">
                  <a:solidFill>
                    <a:schemeClr val="bg1"/>
                  </a:solidFill>
                  <a:prstDash val="solid"/>
                  <a:round/>
                </a:ln>
              </p:spPr>
              <p:txBody>
                <a:bodyPr rtlCol="0" anchor="ctr"/>
                <a:lstStyle/>
                <a:p>
                  <a:endParaRPr lang="en-US"/>
                </a:p>
              </p:txBody>
            </p:sp>
            <p:sp>
              <p:nvSpPr>
                <p:cNvPr id="18" name="Freeform: Shape 17">
                  <a:extLst>
                    <a:ext uri="{FF2B5EF4-FFF2-40B4-BE49-F238E27FC236}">
                      <a16:creationId xmlns:a16="http://schemas.microsoft.com/office/drawing/2014/main" id="{16184498-0684-273B-ACB0-2A81DC8B7B11}"/>
                    </a:ext>
                  </a:extLst>
                </p:cNvPr>
                <p:cNvSpPr/>
                <p:nvPr/>
              </p:nvSpPr>
              <p:spPr>
                <a:xfrm>
                  <a:off x="6115212" y="1571722"/>
                  <a:ext cx="633848" cy="316924"/>
                </a:xfrm>
                <a:custGeom>
                  <a:avLst/>
                  <a:gdLst>
                    <a:gd name="connsiteX0" fmla="*/ 224487 w 633848"/>
                    <a:gd name="connsiteY0" fmla="*/ 316924 h 316924"/>
                    <a:gd name="connsiteX1" fmla="*/ 105641 w 633848"/>
                    <a:gd name="connsiteY1" fmla="*/ 316924 h 316924"/>
                    <a:gd name="connsiteX2" fmla="*/ 0 w 633848"/>
                    <a:gd name="connsiteY2" fmla="*/ 211283 h 316924"/>
                    <a:gd name="connsiteX3" fmla="*/ 0 w 633848"/>
                    <a:gd name="connsiteY3" fmla="*/ 52821 h 316924"/>
                    <a:gd name="connsiteX4" fmla="*/ 52821 w 633848"/>
                    <a:gd name="connsiteY4" fmla="*/ 0 h 316924"/>
                    <a:gd name="connsiteX5" fmla="*/ 581027 w 633848"/>
                    <a:gd name="connsiteY5" fmla="*/ 0 h 316924"/>
                    <a:gd name="connsiteX6" fmla="*/ 633849 w 633848"/>
                    <a:gd name="connsiteY6" fmla="*/ 52821 h 316924"/>
                    <a:gd name="connsiteX7" fmla="*/ 633849 w 633848"/>
                    <a:gd name="connsiteY7" fmla="*/ 211283 h 316924"/>
                    <a:gd name="connsiteX8" fmla="*/ 528208 w 633848"/>
                    <a:gd name="connsiteY8" fmla="*/ 316924 h 316924"/>
                    <a:gd name="connsiteX9" fmla="*/ 277308 w 633848"/>
                    <a:gd name="connsiteY9" fmla="*/ 316924 h 31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848" h="316924">
                      <a:moveTo>
                        <a:pt x="224487" y="316924"/>
                      </a:moveTo>
                      <a:lnTo>
                        <a:pt x="105641" y="316924"/>
                      </a:lnTo>
                      <a:cubicBezTo>
                        <a:pt x="47297" y="316924"/>
                        <a:pt x="0" y="269627"/>
                        <a:pt x="0" y="211283"/>
                      </a:cubicBezTo>
                      <a:lnTo>
                        <a:pt x="0" y="52821"/>
                      </a:lnTo>
                      <a:cubicBezTo>
                        <a:pt x="0" y="23649"/>
                        <a:pt x="23649" y="0"/>
                        <a:pt x="52821" y="0"/>
                      </a:cubicBezTo>
                      <a:lnTo>
                        <a:pt x="581027" y="0"/>
                      </a:lnTo>
                      <a:cubicBezTo>
                        <a:pt x="610199" y="0"/>
                        <a:pt x="633849" y="23649"/>
                        <a:pt x="633849" y="52821"/>
                      </a:cubicBezTo>
                      <a:lnTo>
                        <a:pt x="633849" y="211283"/>
                      </a:lnTo>
                      <a:cubicBezTo>
                        <a:pt x="633849" y="269627"/>
                        <a:pt x="586552" y="316924"/>
                        <a:pt x="528208" y="316924"/>
                      </a:cubicBezTo>
                      <a:lnTo>
                        <a:pt x="277308" y="316924"/>
                      </a:lnTo>
                    </a:path>
                  </a:pathLst>
                </a:custGeom>
                <a:noFill/>
                <a:ln w="31750" cap="rnd">
                  <a:solidFill>
                    <a:schemeClr val="bg1"/>
                  </a:solidFill>
                  <a:prstDash val="solid"/>
                  <a:round/>
                </a:ln>
              </p:spPr>
              <p:txBody>
                <a:bodyPr rtlCol="0" anchor="ctr"/>
                <a:lstStyle/>
                <a:p>
                  <a:endParaRPr lang="en-US"/>
                </a:p>
              </p:txBody>
            </p:sp>
            <p:sp>
              <p:nvSpPr>
                <p:cNvPr id="19" name="Freeform: Shape 18">
                  <a:extLst>
                    <a:ext uri="{FF2B5EF4-FFF2-40B4-BE49-F238E27FC236}">
                      <a16:creationId xmlns:a16="http://schemas.microsoft.com/office/drawing/2014/main" id="{6FE255FF-17A6-C431-356E-3935422C11EE}"/>
                    </a:ext>
                  </a:extLst>
                </p:cNvPr>
                <p:cNvSpPr/>
                <p:nvPr/>
              </p:nvSpPr>
              <p:spPr>
                <a:xfrm>
                  <a:off x="6313288" y="1466080"/>
                  <a:ext cx="237690" cy="105642"/>
                </a:xfrm>
                <a:custGeom>
                  <a:avLst/>
                  <a:gdLst>
                    <a:gd name="connsiteX0" fmla="*/ 0 w 237690"/>
                    <a:gd name="connsiteY0" fmla="*/ 105643 h 105642"/>
                    <a:gd name="connsiteX1" fmla="*/ 18908 w 237690"/>
                    <a:gd name="connsiteY1" fmla="*/ 30008 h 105642"/>
                    <a:gd name="connsiteX2" fmla="*/ 57340 w 237690"/>
                    <a:gd name="connsiteY2" fmla="*/ 0 h 105642"/>
                    <a:gd name="connsiteX3" fmla="*/ 180351 w 237690"/>
                    <a:gd name="connsiteY3" fmla="*/ 0 h 105642"/>
                    <a:gd name="connsiteX4" fmla="*/ 218783 w 237690"/>
                    <a:gd name="connsiteY4" fmla="*/ 30008 h 105642"/>
                    <a:gd name="connsiteX5" fmla="*/ 237691 w 237690"/>
                    <a:gd name="connsiteY5" fmla="*/ 105643 h 10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90" h="105642">
                      <a:moveTo>
                        <a:pt x="0" y="105643"/>
                      </a:moveTo>
                      <a:lnTo>
                        <a:pt x="18908" y="30008"/>
                      </a:lnTo>
                      <a:cubicBezTo>
                        <a:pt x="23316" y="12373"/>
                        <a:pt x="39163" y="0"/>
                        <a:pt x="57340" y="0"/>
                      </a:cubicBezTo>
                      <a:lnTo>
                        <a:pt x="180351" y="0"/>
                      </a:lnTo>
                      <a:cubicBezTo>
                        <a:pt x="198528" y="0"/>
                        <a:pt x="214375" y="12371"/>
                        <a:pt x="218783" y="30008"/>
                      </a:cubicBezTo>
                      <a:lnTo>
                        <a:pt x="237691" y="105643"/>
                      </a:lnTo>
                    </a:path>
                  </a:pathLst>
                </a:custGeom>
                <a:noFill/>
                <a:ln w="31750" cap="rnd">
                  <a:solidFill>
                    <a:schemeClr val="bg1"/>
                  </a:solidFill>
                  <a:prstDash val="solid"/>
                  <a:round/>
                </a:ln>
              </p:spPr>
              <p:txBody>
                <a:bodyPr rtlCol="0" anchor="ctr"/>
                <a:lstStyle/>
                <a:p>
                  <a:endParaRPr lang="en-US"/>
                </a:p>
              </p:txBody>
            </p:sp>
            <p:sp>
              <p:nvSpPr>
                <p:cNvPr id="20" name="Freeform: Shape 19">
                  <a:extLst>
                    <a:ext uri="{FF2B5EF4-FFF2-40B4-BE49-F238E27FC236}">
                      <a16:creationId xmlns:a16="http://schemas.microsoft.com/office/drawing/2014/main" id="{9A6316CB-619C-F76A-5BF0-49E3C312E689}"/>
                    </a:ext>
                  </a:extLst>
                </p:cNvPr>
                <p:cNvSpPr/>
                <p:nvPr/>
              </p:nvSpPr>
              <p:spPr>
                <a:xfrm>
                  <a:off x="6326494" y="1518902"/>
                  <a:ext cx="211283" cy="1648"/>
                </a:xfrm>
                <a:custGeom>
                  <a:avLst/>
                  <a:gdLst>
                    <a:gd name="connsiteX0" fmla="*/ 0 w 211283"/>
                    <a:gd name="connsiteY0" fmla="*/ 0 h 1648"/>
                    <a:gd name="connsiteX1" fmla="*/ 211283 w 211283"/>
                    <a:gd name="connsiteY1" fmla="*/ 0 h 1648"/>
                  </a:gdLst>
                  <a:ahLst/>
                  <a:cxnLst>
                    <a:cxn ang="0">
                      <a:pos x="connsiteX0" y="connsiteY0"/>
                    </a:cxn>
                    <a:cxn ang="0">
                      <a:pos x="connsiteX1" y="connsiteY1"/>
                    </a:cxn>
                  </a:cxnLst>
                  <a:rect l="l" t="t" r="r" b="b"/>
                  <a:pathLst>
                    <a:path w="211283" h="1648">
                      <a:moveTo>
                        <a:pt x="0" y="0"/>
                      </a:moveTo>
                      <a:lnTo>
                        <a:pt x="211283" y="0"/>
                      </a:lnTo>
                    </a:path>
                  </a:pathLst>
                </a:custGeom>
                <a:ln w="31750" cap="rnd">
                  <a:solidFill>
                    <a:schemeClr val="bg1"/>
                  </a:solidFill>
                  <a:prstDash val="solid"/>
                  <a:round/>
                </a:ln>
              </p:spPr>
              <p:txBody>
                <a:bodyPr rtlCol="0" anchor="ctr"/>
                <a:lstStyle/>
                <a:p>
                  <a:endParaRPr lang="en-US"/>
                </a:p>
              </p:txBody>
            </p:sp>
            <p:sp>
              <p:nvSpPr>
                <p:cNvPr id="21" name="Freeform: Shape 20">
                  <a:extLst>
                    <a:ext uri="{FF2B5EF4-FFF2-40B4-BE49-F238E27FC236}">
                      <a16:creationId xmlns:a16="http://schemas.microsoft.com/office/drawing/2014/main" id="{13727DC5-240E-39A1-958F-5427854A62F0}"/>
                    </a:ext>
                  </a:extLst>
                </p:cNvPr>
                <p:cNvSpPr/>
                <p:nvPr/>
              </p:nvSpPr>
              <p:spPr>
                <a:xfrm>
                  <a:off x="6392519" y="1835823"/>
                  <a:ext cx="79231" cy="105642"/>
                </a:xfrm>
                <a:custGeom>
                  <a:avLst/>
                  <a:gdLst>
                    <a:gd name="connsiteX0" fmla="*/ 52821 w 79231"/>
                    <a:gd name="connsiteY0" fmla="*/ 105643 h 105642"/>
                    <a:gd name="connsiteX1" fmla="*/ 26411 w 79231"/>
                    <a:gd name="connsiteY1" fmla="*/ 105643 h 105642"/>
                    <a:gd name="connsiteX2" fmla="*/ 0 w 79231"/>
                    <a:gd name="connsiteY2" fmla="*/ 79232 h 105642"/>
                    <a:gd name="connsiteX3" fmla="*/ 0 w 79231"/>
                    <a:gd name="connsiteY3" fmla="*/ 26411 h 105642"/>
                    <a:gd name="connsiteX4" fmla="*/ 26411 w 79231"/>
                    <a:gd name="connsiteY4" fmla="*/ 0 h 105642"/>
                    <a:gd name="connsiteX5" fmla="*/ 52821 w 79231"/>
                    <a:gd name="connsiteY5" fmla="*/ 0 h 105642"/>
                    <a:gd name="connsiteX6" fmla="*/ 79232 w 79231"/>
                    <a:gd name="connsiteY6" fmla="*/ 26411 h 105642"/>
                    <a:gd name="connsiteX7" fmla="*/ 79232 w 79231"/>
                    <a:gd name="connsiteY7" fmla="*/ 79232 h 105642"/>
                    <a:gd name="connsiteX8" fmla="*/ 52821 w 79231"/>
                    <a:gd name="connsiteY8" fmla="*/ 105643 h 10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31" h="105642">
                      <a:moveTo>
                        <a:pt x="52821" y="105643"/>
                      </a:moveTo>
                      <a:lnTo>
                        <a:pt x="26411" y="105643"/>
                      </a:lnTo>
                      <a:cubicBezTo>
                        <a:pt x="11825" y="105643"/>
                        <a:pt x="0" y="93819"/>
                        <a:pt x="0" y="79232"/>
                      </a:cubicBezTo>
                      <a:lnTo>
                        <a:pt x="0" y="26411"/>
                      </a:lnTo>
                      <a:cubicBezTo>
                        <a:pt x="0" y="11825"/>
                        <a:pt x="11824" y="0"/>
                        <a:pt x="26411" y="0"/>
                      </a:cubicBezTo>
                      <a:lnTo>
                        <a:pt x="52821" y="0"/>
                      </a:lnTo>
                      <a:cubicBezTo>
                        <a:pt x="67406" y="0"/>
                        <a:pt x="79232" y="11824"/>
                        <a:pt x="79232" y="26411"/>
                      </a:cubicBezTo>
                      <a:lnTo>
                        <a:pt x="79232" y="79232"/>
                      </a:lnTo>
                      <a:cubicBezTo>
                        <a:pt x="79232" y="93819"/>
                        <a:pt x="67408" y="105643"/>
                        <a:pt x="52821" y="105643"/>
                      </a:cubicBezTo>
                      <a:close/>
                    </a:path>
                  </a:pathLst>
                </a:custGeom>
                <a:noFill/>
                <a:ln w="31750" cap="rnd">
                  <a:solidFill>
                    <a:schemeClr val="bg1"/>
                  </a:solidFill>
                  <a:prstDash val="solid"/>
                  <a:round/>
                </a:ln>
              </p:spPr>
              <p:txBody>
                <a:bodyPr rtlCol="0" anchor="ctr"/>
                <a:lstStyle/>
                <a:p>
                  <a:endParaRPr lang="en-US"/>
                </a:p>
              </p:txBody>
            </p:sp>
          </p:grpSp>
          <p:sp>
            <p:nvSpPr>
              <p:cNvPr id="22" name="Freeform: Shape 21">
                <a:extLst>
                  <a:ext uri="{FF2B5EF4-FFF2-40B4-BE49-F238E27FC236}">
                    <a16:creationId xmlns:a16="http://schemas.microsoft.com/office/drawing/2014/main" id="{CC902E64-44EE-DC48-F5F4-92ED52548E69}"/>
                  </a:ext>
                </a:extLst>
              </p:cNvPr>
              <p:cNvSpPr/>
              <p:nvPr/>
            </p:nvSpPr>
            <p:spPr>
              <a:xfrm>
                <a:off x="7006001" y="2350216"/>
                <a:ext cx="125996" cy="125998"/>
              </a:xfrm>
              <a:custGeom>
                <a:avLst/>
                <a:gdLst>
                  <a:gd name="connsiteX0" fmla="*/ 113318 w 113318"/>
                  <a:gd name="connsiteY0" fmla="*/ 7791 h 113320"/>
                  <a:gd name="connsiteX1" fmla="*/ 79230 w 113318"/>
                  <a:gd name="connsiteY1" fmla="*/ 0 h 113320"/>
                  <a:gd name="connsiteX2" fmla="*/ 0 w 113318"/>
                  <a:gd name="connsiteY2" fmla="*/ 79230 h 113320"/>
                  <a:gd name="connsiteX3" fmla="*/ 7791 w 113318"/>
                  <a:gd name="connsiteY3" fmla="*/ 113320 h 113320"/>
                </a:gdLst>
                <a:ahLst/>
                <a:cxnLst>
                  <a:cxn ang="0">
                    <a:pos x="connsiteX0" y="connsiteY0"/>
                  </a:cxn>
                  <a:cxn ang="0">
                    <a:pos x="connsiteX1" y="connsiteY1"/>
                  </a:cxn>
                  <a:cxn ang="0">
                    <a:pos x="connsiteX2" y="connsiteY2"/>
                  </a:cxn>
                  <a:cxn ang="0">
                    <a:pos x="connsiteX3" y="connsiteY3"/>
                  </a:cxn>
                </a:cxnLst>
                <a:rect l="l" t="t" r="r" b="b"/>
                <a:pathLst>
                  <a:path w="113318" h="113320">
                    <a:moveTo>
                      <a:pt x="113318" y="7791"/>
                    </a:moveTo>
                    <a:cubicBezTo>
                      <a:pt x="102982" y="2849"/>
                      <a:pt x="91453" y="0"/>
                      <a:pt x="79230" y="0"/>
                    </a:cubicBezTo>
                    <a:cubicBezTo>
                      <a:pt x="35471" y="0"/>
                      <a:pt x="0" y="35473"/>
                      <a:pt x="0" y="79230"/>
                    </a:cubicBezTo>
                    <a:cubicBezTo>
                      <a:pt x="0" y="91453"/>
                      <a:pt x="2849" y="102982"/>
                      <a:pt x="7791" y="113320"/>
                    </a:cubicBezTo>
                  </a:path>
                </a:pathLst>
              </a:custGeom>
              <a:noFill/>
              <a:ln w="31750" cap="rnd">
                <a:solidFill>
                  <a:schemeClr val="tx2"/>
                </a:solidFill>
                <a:prstDash val="solid"/>
                <a:round/>
              </a:ln>
            </p:spPr>
            <p:txBody>
              <a:bodyPr rtlCol="0" anchor="ctr"/>
              <a:lstStyle/>
              <a:p>
                <a:endParaRPr lang="en-US"/>
              </a:p>
            </p:txBody>
          </p:sp>
          <p:sp>
            <p:nvSpPr>
              <p:cNvPr id="23" name="Freeform: Shape 22">
                <a:extLst>
                  <a:ext uri="{FF2B5EF4-FFF2-40B4-BE49-F238E27FC236}">
                    <a16:creationId xmlns:a16="http://schemas.microsoft.com/office/drawing/2014/main" id="{5F642072-BF1D-A6B0-10A9-8E8CB7EABEAA}"/>
                  </a:ext>
                </a:extLst>
              </p:cNvPr>
              <p:cNvSpPr/>
              <p:nvPr/>
            </p:nvSpPr>
            <p:spPr>
              <a:xfrm>
                <a:off x="7056190" y="2400408"/>
                <a:ext cx="125998" cy="125998"/>
              </a:xfrm>
              <a:custGeom>
                <a:avLst/>
                <a:gdLst>
                  <a:gd name="connsiteX0" fmla="*/ 0 w 113320"/>
                  <a:gd name="connsiteY0" fmla="*/ 105529 h 113320"/>
                  <a:gd name="connsiteX1" fmla="*/ 34090 w 113320"/>
                  <a:gd name="connsiteY1" fmla="*/ 113320 h 113320"/>
                  <a:gd name="connsiteX2" fmla="*/ 113320 w 113320"/>
                  <a:gd name="connsiteY2" fmla="*/ 34090 h 113320"/>
                  <a:gd name="connsiteX3" fmla="*/ 105527 w 113320"/>
                  <a:gd name="connsiteY3" fmla="*/ 0 h 113320"/>
                </a:gdLst>
                <a:ahLst/>
                <a:cxnLst>
                  <a:cxn ang="0">
                    <a:pos x="connsiteX0" y="connsiteY0"/>
                  </a:cxn>
                  <a:cxn ang="0">
                    <a:pos x="connsiteX1" y="connsiteY1"/>
                  </a:cxn>
                  <a:cxn ang="0">
                    <a:pos x="connsiteX2" y="connsiteY2"/>
                  </a:cxn>
                  <a:cxn ang="0">
                    <a:pos x="connsiteX3" y="connsiteY3"/>
                  </a:cxn>
                </a:cxnLst>
                <a:rect l="l" t="t" r="r" b="b"/>
                <a:pathLst>
                  <a:path w="113320" h="113320">
                    <a:moveTo>
                      <a:pt x="0" y="105529"/>
                    </a:moveTo>
                    <a:cubicBezTo>
                      <a:pt x="10337" y="110471"/>
                      <a:pt x="21867" y="113320"/>
                      <a:pt x="34090" y="113320"/>
                    </a:cubicBezTo>
                    <a:cubicBezTo>
                      <a:pt x="77849" y="113320"/>
                      <a:pt x="113320" y="77847"/>
                      <a:pt x="113320" y="34090"/>
                    </a:cubicBezTo>
                    <a:cubicBezTo>
                      <a:pt x="113320" y="21867"/>
                      <a:pt x="110471" y="10338"/>
                      <a:pt x="105527" y="0"/>
                    </a:cubicBezTo>
                  </a:path>
                </a:pathLst>
              </a:custGeom>
              <a:noFill/>
              <a:ln w="31750" cap="rnd">
                <a:solidFill>
                  <a:schemeClr val="tx2"/>
                </a:solidFill>
                <a:prstDash val="solid"/>
                <a:round/>
              </a:ln>
            </p:spPr>
            <p:txBody>
              <a:bodyPr rtlCol="0" anchor="ctr"/>
              <a:lstStyle/>
              <a:p>
                <a:endParaRPr lang="en-US" dirty="0"/>
              </a:p>
            </p:txBody>
          </p:sp>
        </p:grpSp>
      </p:grpSp>
      <p:sp>
        <p:nvSpPr>
          <p:cNvPr id="8" name="Text Placeholder 28">
            <a:extLst>
              <a:ext uri="{FF2B5EF4-FFF2-40B4-BE49-F238E27FC236}">
                <a16:creationId xmlns:a16="http://schemas.microsoft.com/office/drawing/2014/main" id="{4AF95706-8ABD-4FE3-A718-429AA78E0354}"/>
              </a:ext>
            </a:extLst>
          </p:cNvPr>
          <p:cNvSpPr txBox="1">
            <a:spLocks/>
          </p:cNvSpPr>
          <p:nvPr/>
        </p:nvSpPr>
        <p:spPr>
          <a:xfrm>
            <a:off x="340566" y="3228077"/>
            <a:ext cx="4999920" cy="1716367"/>
          </a:xfrm>
          <a:prstGeom prst="rect">
            <a:avLst/>
          </a:prstGeom>
        </p:spPr>
        <p:txBody>
          <a:bodyPr wrap="square" lIns="0" tIns="0" rIns="0" bIns="0">
            <a:spAutoFit/>
          </a:bodyPr>
          <a:lstStyle>
            <a:lvl1pPr marL="457086" indent="-457086" algn="l" defTabSz="609448" rtl="0" eaLnBrk="1" latinLnBrk="0" hangingPunct="1">
              <a:spcBef>
                <a:spcPts val="1024"/>
              </a:spcBef>
              <a:buClr>
                <a:srgbClr val="538234"/>
              </a:buClr>
              <a:buSzPct val="100000"/>
              <a:buFont typeface="Arial" panose="020B0604020202020204" pitchFamily="34" charset="0"/>
              <a:buChar char="•"/>
              <a:defRPr sz="2399" kern="1200">
                <a:solidFill>
                  <a:schemeClr val="tx1"/>
                </a:solidFill>
                <a:latin typeface="+mn-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nSpc>
                <a:spcPct val="110000"/>
              </a:lnSpc>
              <a:spcBef>
                <a:spcPts val="0"/>
              </a:spcBef>
              <a:spcAft>
                <a:spcPts val="600"/>
              </a:spcAft>
              <a:buNone/>
            </a:pPr>
            <a:r>
              <a:rPr lang="en-US" sz="1800" b="1" dirty="0">
                <a:solidFill>
                  <a:schemeClr val="bg2"/>
                </a:solidFill>
              </a:rPr>
              <a:t>Reducing corporate overhead</a:t>
            </a:r>
          </a:p>
          <a:p>
            <a:pPr marL="0" indent="0">
              <a:lnSpc>
                <a:spcPct val="110000"/>
              </a:lnSpc>
              <a:spcBef>
                <a:spcPts val="0"/>
              </a:spcBef>
              <a:spcAft>
                <a:spcPts val="600"/>
              </a:spcAft>
              <a:buNone/>
            </a:pPr>
            <a:r>
              <a:rPr lang="en-US" sz="1600" dirty="0"/>
              <a:t>Over time we have reduced corporate overhead by 1.) Improving efficiency 2.) Merging functions 3.) Negotiating insurance premiums 4.) Avoiding unprofitable activities. There is still more room to reduce expenses further</a:t>
            </a:r>
          </a:p>
        </p:txBody>
      </p:sp>
      <p:grpSp>
        <p:nvGrpSpPr>
          <p:cNvPr id="6" name="Group 5">
            <a:extLst>
              <a:ext uri="{FF2B5EF4-FFF2-40B4-BE49-F238E27FC236}">
                <a16:creationId xmlns:a16="http://schemas.microsoft.com/office/drawing/2014/main" id="{72964004-7CB9-51F6-B43A-D1398F545757}"/>
              </a:ext>
            </a:extLst>
          </p:cNvPr>
          <p:cNvGrpSpPr/>
          <p:nvPr/>
        </p:nvGrpSpPr>
        <p:grpSpPr>
          <a:xfrm>
            <a:off x="610275" y="1692117"/>
            <a:ext cx="928014" cy="993182"/>
            <a:chOff x="2364202" y="1765385"/>
            <a:chExt cx="741939" cy="794043"/>
          </a:xfrm>
        </p:grpSpPr>
        <p:sp>
          <p:nvSpPr>
            <p:cNvPr id="30" name="Freeform: Shape 29">
              <a:extLst>
                <a:ext uri="{FF2B5EF4-FFF2-40B4-BE49-F238E27FC236}">
                  <a16:creationId xmlns:a16="http://schemas.microsoft.com/office/drawing/2014/main" id="{8B6744F6-3334-2B53-8ED1-A5EF3D2F8F43}"/>
                </a:ext>
              </a:extLst>
            </p:cNvPr>
            <p:cNvSpPr/>
            <p:nvPr/>
          </p:nvSpPr>
          <p:spPr>
            <a:xfrm>
              <a:off x="2525799" y="2140683"/>
              <a:ext cx="418745" cy="418745"/>
            </a:xfrm>
            <a:custGeom>
              <a:avLst/>
              <a:gdLst>
                <a:gd name="connsiteX0" fmla="*/ 418745 w 418745"/>
                <a:gd name="connsiteY0" fmla="*/ 209373 h 418745"/>
                <a:gd name="connsiteX1" fmla="*/ 209373 w 418745"/>
                <a:gd name="connsiteY1" fmla="*/ 418745 h 418745"/>
                <a:gd name="connsiteX2" fmla="*/ 0 w 418745"/>
                <a:gd name="connsiteY2" fmla="*/ 209373 h 418745"/>
                <a:gd name="connsiteX3" fmla="*/ 209373 w 418745"/>
                <a:gd name="connsiteY3" fmla="*/ 0 h 418745"/>
                <a:gd name="connsiteX4" fmla="*/ 418745 w 418745"/>
                <a:gd name="connsiteY4" fmla="*/ 209373 h 418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5" h="418745">
                  <a:moveTo>
                    <a:pt x="418745" y="209373"/>
                  </a:moveTo>
                  <a:cubicBezTo>
                    <a:pt x="418745" y="325006"/>
                    <a:pt x="325006" y="418745"/>
                    <a:pt x="209373" y="418745"/>
                  </a:cubicBezTo>
                  <a:cubicBezTo>
                    <a:pt x="93739" y="418745"/>
                    <a:pt x="0" y="325006"/>
                    <a:pt x="0" y="209373"/>
                  </a:cubicBezTo>
                  <a:cubicBezTo>
                    <a:pt x="0" y="93739"/>
                    <a:pt x="93739" y="0"/>
                    <a:pt x="209373" y="0"/>
                  </a:cubicBezTo>
                  <a:cubicBezTo>
                    <a:pt x="325006" y="0"/>
                    <a:pt x="418745" y="93739"/>
                    <a:pt x="418745" y="209373"/>
                  </a:cubicBezTo>
                  <a:close/>
                </a:path>
              </a:pathLst>
            </a:custGeom>
            <a:noFill/>
            <a:ln w="31750" cap="flat">
              <a:solidFill>
                <a:schemeClr val="bg1"/>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B561ABA-751D-1026-4683-82F29138A3C9}"/>
                </a:ext>
              </a:extLst>
            </p:cNvPr>
            <p:cNvSpPr/>
            <p:nvPr/>
          </p:nvSpPr>
          <p:spPr>
            <a:xfrm>
              <a:off x="2690658" y="2260463"/>
              <a:ext cx="93700" cy="174766"/>
            </a:xfrm>
            <a:custGeom>
              <a:avLst/>
              <a:gdLst>
                <a:gd name="connsiteX0" fmla="*/ 89044 w 93700"/>
                <a:gd name="connsiteY0" fmla="*/ 10460 h 174766"/>
                <a:gd name="connsiteX1" fmla="*/ 31477 w 93700"/>
                <a:gd name="connsiteY1" fmla="*/ 3438 h 174766"/>
                <a:gd name="connsiteX2" fmla="*/ 15696 w 93700"/>
                <a:gd name="connsiteY2" fmla="*/ 64540 h 174766"/>
                <a:gd name="connsiteX3" fmla="*/ 64760 w 93700"/>
                <a:gd name="connsiteY3" fmla="*/ 87771 h 174766"/>
                <a:gd name="connsiteX4" fmla="*/ 45754 w 93700"/>
                <a:gd name="connsiteY4" fmla="*/ 174758 h 174766"/>
                <a:gd name="connsiteX5" fmla="*/ 0 w 93700"/>
                <a:gd name="connsiteY5" fmla="*/ 162443 h 17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0" h="174766">
                  <a:moveTo>
                    <a:pt x="89044" y="10460"/>
                  </a:moveTo>
                  <a:cubicBezTo>
                    <a:pt x="80641" y="5931"/>
                    <a:pt x="55243" y="-5769"/>
                    <a:pt x="31477" y="3438"/>
                  </a:cubicBezTo>
                  <a:cubicBezTo>
                    <a:pt x="4459" y="13905"/>
                    <a:pt x="-3155" y="49754"/>
                    <a:pt x="15696" y="64540"/>
                  </a:cubicBezTo>
                  <a:cubicBezTo>
                    <a:pt x="26521" y="73031"/>
                    <a:pt x="42809" y="80011"/>
                    <a:pt x="64760" y="87771"/>
                  </a:cubicBezTo>
                  <a:cubicBezTo>
                    <a:pt x="113890" y="105137"/>
                    <a:pt x="95729" y="174425"/>
                    <a:pt x="45754" y="174758"/>
                  </a:cubicBezTo>
                  <a:cubicBezTo>
                    <a:pt x="26251" y="174888"/>
                    <a:pt x="17132" y="173650"/>
                    <a:pt x="0" y="162443"/>
                  </a:cubicBezTo>
                </a:path>
              </a:pathLst>
            </a:custGeom>
            <a:noFill/>
            <a:ln w="31750" cap="sq">
              <a:solidFill>
                <a:schemeClr val="bg1"/>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86532EED-2101-C971-01E8-CFF249979F3B}"/>
                </a:ext>
              </a:extLst>
            </p:cNvPr>
            <p:cNvSpPr/>
            <p:nvPr/>
          </p:nvSpPr>
          <p:spPr>
            <a:xfrm>
              <a:off x="2736413" y="2435750"/>
              <a:ext cx="1648" cy="24762"/>
            </a:xfrm>
            <a:custGeom>
              <a:avLst/>
              <a:gdLst>
                <a:gd name="connsiteX0" fmla="*/ 0 w 1648"/>
                <a:gd name="connsiteY0" fmla="*/ 0 h 24762"/>
                <a:gd name="connsiteX1" fmla="*/ 0 w 1648"/>
                <a:gd name="connsiteY1" fmla="*/ 24762 h 24762"/>
              </a:gdLst>
              <a:ahLst/>
              <a:cxnLst>
                <a:cxn ang="0">
                  <a:pos x="connsiteX0" y="connsiteY0"/>
                </a:cxn>
                <a:cxn ang="0">
                  <a:pos x="connsiteX1" y="connsiteY1"/>
                </a:cxn>
              </a:cxnLst>
              <a:rect l="l" t="t" r="r" b="b"/>
              <a:pathLst>
                <a:path w="1648" h="24762">
                  <a:moveTo>
                    <a:pt x="0" y="0"/>
                  </a:moveTo>
                  <a:lnTo>
                    <a:pt x="0" y="24762"/>
                  </a:lnTo>
                </a:path>
              </a:pathLst>
            </a:custGeom>
            <a:ln w="31750" cap="sq">
              <a:solidFill>
                <a:schemeClr val="bg1"/>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D1A37CB9-D9BF-556C-77F4-2692206E3043}"/>
                </a:ext>
              </a:extLst>
            </p:cNvPr>
            <p:cNvSpPr/>
            <p:nvPr/>
          </p:nvSpPr>
          <p:spPr>
            <a:xfrm>
              <a:off x="2736413" y="2237951"/>
              <a:ext cx="1648" cy="19783"/>
            </a:xfrm>
            <a:custGeom>
              <a:avLst/>
              <a:gdLst>
                <a:gd name="connsiteX0" fmla="*/ 0 w 1648"/>
                <a:gd name="connsiteY0" fmla="*/ 0 h 19783"/>
                <a:gd name="connsiteX1" fmla="*/ 0 w 1648"/>
                <a:gd name="connsiteY1" fmla="*/ 19783 h 19783"/>
              </a:gdLst>
              <a:ahLst/>
              <a:cxnLst>
                <a:cxn ang="0">
                  <a:pos x="connsiteX0" y="connsiteY0"/>
                </a:cxn>
                <a:cxn ang="0">
                  <a:pos x="connsiteX1" y="connsiteY1"/>
                </a:cxn>
              </a:cxnLst>
              <a:rect l="l" t="t" r="r" b="b"/>
              <a:pathLst>
                <a:path w="1648" h="19783">
                  <a:moveTo>
                    <a:pt x="0" y="0"/>
                  </a:moveTo>
                  <a:lnTo>
                    <a:pt x="0" y="19783"/>
                  </a:lnTo>
                </a:path>
              </a:pathLst>
            </a:custGeom>
            <a:ln w="31750" cap="sq">
              <a:solidFill>
                <a:schemeClr val="bg1"/>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AF7E1F25-9AA8-0193-4866-07F764E07B22}"/>
                </a:ext>
              </a:extLst>
            </p:cNvPr>
            <p:cNvSpPr/>
            <p:nvPr/>
          </p:nvSpPr>
          <p:spPr>
            <a:xfrm>
              <a:off x="2364202" y="1903868"/>
              <a:ext cx="194535" cy="274733"/>
            </a:xfrm>
            <a:custGeom>
              <a:avLst/>
              <a:gdLst>
                <a:gd name="connsiteX0" fmla="*/ 146726 w 194535"/>
                <a:gd name="connsiteY0" fmla="*/ 151088 h 274733"/>
                <a:gd name="connsiteX1" fmla="*/ 146726 w 194535"/>
                <a:gd name="connsiteY1" fmla="*/ 0 h 274733"/>
                <a:gd name="connsiteX2" fmla="*/ 47810 w 194535"/>
                <a:gd name="connsiteY2" fmla="*/ 0 h 274733"/>
                <a:gd name="connsiteX3" fmla="*/ 47810 w 194535"/>
                <a:gd name="connsiteY3" fmla="*/ 151088 h 274733"/>
                <a:gd name="connsiteX4" fmla="*/ 0 w 194535"/>
                <a:gd name="connsiteY4" fmla="*/ 151088 h 274733"/>
                <a:gd name="connsiteX5" fmla="*/ 97268 w 194535"/>
                <a:gd name="connsiteY5" fmla="*/ 274733 h 274733"/>
                <a:gd name="connsiteX6" fmla="*/ 194535 w 194535"/>
                <a:gd name="connsiteY6" fmla="*/ 151088 h 2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35" h="274733">
                  <a:moveTo>
                    <a:pt x="146726" y="151088"/>
                  </a:moveTo>
                  <a:lnTo>
                    <a:pt x="146726" y="0"/>
                  </a:lnTo>
                  <a:lnTo>
                    <a:pt x="47810" y="0"/>
                  </a:lnTo>
                  <a:lnTo>
                    <a:pt x="47810" y="151088"/>
                  </a:lnTo>
                  <a:lnTo>
                    <a:pt x="0" y="151088"/>
                  </a:lnTo>
                  <a:lnTo>
                    <a:pt x="97268" y="274733"/>
                  </a:lnTo>
                  <a:lnTo>
                    <a:pt x="194535" y="151088"/>
                  </a:lnTo>
                  <a:close/>
                </a:path>
              </a:pathLst>
            </a:custGeom>
            <a:noFill/>
            <a:ln w="31750" cap="flat">
              <a:solidFill>
                <a:schemeClr val="accent1"/>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313BA2A-8256-7E92-6057-05D74134EC3B}"/>
                </a:ext>
              </a:extLst>
            </p:cNvPr>
            <p:cNvSpPr/>
            <p:nvPr/>
          </p:nvSpPr>
          <p:spPr>
            <a:xfrm>
              <a:off x="2911606" y="1903868"/>
              <a:ext cx="194535" cy="274733"/>
            </a:xfrm>
            <a:custGeom>
              <a:avLst/>
              <a:gdLst>
                <a:gd name="connsiteX0" fmla="*/ 146726 w 194535"/>
                <a:gd name="connsiteY0" fmla="*/ 151088 h 274733"/>
                <a:gd name="connsiteX1" fmla="*/ 146726 w 194535"/>
                <a:gd name="connsiteY1" fmla="*/ 0 h 274733"/>
                <a:gd name="connsiteX2" fmla="*/ 47810 w 194535"/>
                <a:gd name="connsiteY2" fmla="*/ 0 h 274733"/>
                <a:gd name="connsiteX3" fmla="*/ 47810 w 194535"/>
                <a:gd name="connsiteY3" fmla="*/ 151088 h 274733"/>
                <a:gd name="connsiteX4" fmla="*/ 0 w 194535"/>
                <a:gd name="connsiteY4" fmla="*/ 151088 h 274733"/>
                <a:gd name="connsiteX5" fmla="*/ 97268 w 194535"/>
                <a:gd name="connsiteY5" fmla="*/ 274733 h 274733"/>
                <a:gd name="connsiteX6" fmla="*/ 194535 w 194535"/>
                <a:gd name="connsiteY6" fmla="*/ 151088 h 2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35" h="274733">
                  <a:moveTo>
                    <a:pt x="146726" y="151088"/>
                  </a:moveTo>
                  <a:lnTo>
                    <a:pt x="146726" y="0"/>
                  </a:lnTo>
                  <a:lnTo>
                    <a:pt x="47810" y="0"/>
                  </a:lnTo>
                  <a:lnTo>
                    <a:pt x="47810" y="151088"/>
                  </a:lnTo>
                  <a:lnTo>
                    <a:pt x="0" y="151088"/>
                  </a:lnTo>
                  <a:lnTo>
                    <a:pt x="97268" y="274733"/>
                  </a:lnTo>
                  <a:lnTo>
                    <a:pt x="194535" y="151088"/>
                  </a:lnTo>
                  <a:close/>
                </a:path>
              </a:pathLst>
            </a:custGeom>
            <a:noFill/>
            <a:ln w="31750" cap="flat">
              <a:solidFill>
                <a:schemeClr val="accent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CB7BD98-4D1E-1F12-F95E-983DEF906FAD}"/>
                </a:ext>
              </a:extLst>
            </p:cNvPr>
            <p:cNvSpPr/>
            <p:nvPr/>
          </p:nvSpPr>
          <p:spPr>
            <a:xfrm>
              <a:off x="2637904" y="1765385"/>
              <a:ext cx="194535" cy="274733"/>
            </a:xfrm>
            <a:custGeom>
              <a:avLst/>
              <a:gdLst>
                <a:gd name="connsiteX0" fmla="*/ 146726 w 194535"/>
                <a:gd name="connsiteY0" fmla="*/ 151088 h 274733"/>
                <a:gd name="connsiteX1" fmla="*/ 146726 w 194535"/>
                <a:gd name="connsiteY1" fmla="*/ 0 h 274733"/>
                <a:gd name="connsiteX2" fmla="*/ 47810 w 194535"/>
                <a:gd name="connsiteY2" fmla="*/ 0 h 274733"/>
                <a:gd name="connsiteX3" fmla="*/ 47810 w 194535"/>
                <a:gd name="connsiteY3" fmla="*/ 151088 h 274733"/>
                <a:gd name="connsiteX4" fmla="*/ 0 w 194535"/>
                <a:gd name="connsiteY4" fmla="*/ 151088 h 274733"/>
                <a:gd name="connsiteX5" fmla="*/ 97268 w 194535"/>
                <a:gd name="connsiteY5" fmla="*/ 274733 h 274733"/>
                <a:gd name="connsiteX6" fmla="*/ 194535 w 194535"/>
                <a:gd name="connsiteY6" fmla="*/ 151088 h 2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35" h="274733">
                  <a:moveTo>
                    <a:pt x="146726" y="151088"/>
                  </a:moveTo>
                  <a:lnTo>
                    <a:pt x="146726" y="0"/>
                  </a:lnTo>
                  <a:lnTo>
                    <a:pt x="47810" y="0"/>
                  </a:lnTo>
                  <a:lnTo>
                    <a:pt x="47810" y="151088"/>
                  </a:lnTo>
                  <a:lnTo>
                    <a:pt x="0" y="151088"/>
                  </a:lnTo>
                  <a:lnTo>
                    <a:pt x="97268" y="274733"/>
                  </a:lnTo>
                  <a:lnTo>
                    <a:pt x="194535" y="151088"/>
                  </a:lnTo>
                  <a:close/>
                </a:path>
              </a:pathLst>
            </a:custGeom>
            <a:noFill/>
            <a:ln w="31750" cap="flat">
              <a:solidFill>
                <a:schemeClr val="accent1"/>
              </a:solidFill>
              <a:prstDash val="solid"/>
              <a:miter/>
            </a:ln>
          </p:spPr>
          <p:txBody>
            <a:bodyPr rtlCol="0" anchor="ctr"/>
            <a:lstStyle/>
            <a:p>
              <a:endParaRPr lang="en-US"/>
            </a:p>
          </p:txBody>
        </p:sp>
      </p:grpSp>
    </p:spTree>
    <p:extLst>
      <p:ext uri="{BB962C8B-B14F-4D97-AF65-F5344CB8AC3E}">
        <p14:creationId xmlns:p14="http://schemas.microsoft.com/office/powerpoint/2010/main" val="3367949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1313BB8-2547-5597-4B98-0181B853879E}"/>
              </a:ext>
            </a:extLst>
          </p:cNvPr>
          <p:cNvSpPr/>
          <p:nvPr/>
        </p:nvSpPr>
        <p:spPr>
          <a:xfrm>
            <a:off x="334962" y="4130774"/>
            <a:ext cx="5030184" cy="1819176"/>
          </a:xfrm>
          <a:prstGeom prst="roundRect">
            <a:avLst>
              <a:gd name="adj" fmla="val 757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bg1"/>
                </a:solidFill>
              </a:rPr>
              <a:t>As our revenues have grown and our losses have been reduced, we now have access to more capital</a:t>
            </a:r>
          </a:p>
          <a:p>
            <a:endParaRPr lang="en-US" sz="1400" dirty="0">
              <a:solidFill>
                <a:schemeClr val="bg1"/>
              </a:solidFill>
            </a:endParaRPr>
          </a:p>
          <a:p>
            <a:r>
              <a:rPr lang="en-US" sz="1400" dirty="0">
                <a:solidFill>
                  <a:schemeClr val="bg1"/>
                </a:solidFill>
              </a:rPr>
              <a:t>We believe we can continue to access the capital needed to make acquisitions and keep growing our profits, but only where it is accretive</a:t>
            </a:r>
          </a:p>
        </p:txBody>
      </p:sp>
      <p:sp>
        <p:nvSpPr>
          <p:cNvPr id="2" name="Slide Number Placeholder 1">
            <a:extLst>
              <a:ext uri="{FF2B5EF4-FFF2-40B4-BE49-F238E27FC236}">
                <a16:creationId xmlns:a16="http://schemas.microsoft.com/office/drawing/2014/main" id="{B17A3253-7051-7A72-9594-2205F903222A}"/>
              </a:ext>
            </a:extLst>
          </p:cNvPr>
          <p:cNvSpPr>
            <a:spLocks noGrp="1"/>
          </p:cNvSpPr>
          <p:nvPr>
            <p:ph type="sldNum" sz="quarter" idx="4"/>
          </p:nvPr>
        </p:nvSpPr>
        <p:spPr/>
        <p:txBody>
          <a:bodyPr/>
          <a:lstStyle/>
          <a:p>
            <a:fld id="{D8225FCD-C8BD-0A44-9961-FB1CAAEE0F5D}" type="slidenum">
              <a:rPr lang="en-US" smtClean="0"/>
              <a:pPr/>
              <a:t>21</a:t>
            </a:fld>
            <a:endParaRPr lang="en-US" dirty="0"/>
          </a:p>
        </p:txBody>
      </p:sp>
      <p:sp>
        <p:nvSpPr>
          <p:cNvPr id="3" name="Text Placeholder 2">
            <a:extLst>
              <a:ext uri="{FF2B5EF4-FFF2-40B4-BE49-F238E27FC236}">
                <a16:creationId xmlns:a16="http://schemas.microsoft.com/office/drawing/2014/main" id="{09308110-5657-6CE9-412A-73C68A436597}"/>
              </a:ext>
            </a:extLst>
          </p:cNvPr>
          <p:cNvSpPr>
            <a:spLocks noGrp="1"/>
          </p:cNvSpPr>
          <p:nvPr>
            <p:ph type="body" sz="quarter" idx="10"/>
          </p:nvPr>
        </p:nvSpPr>
        <p:spPr/>
        <p:txBody>
          <a:bodyPr/>
          <a:lstStyle/>
          <a:p>
            <a:r>
              <a:rPr lang="en-US" dirty="0"/>
              <a:t>Deal Financing</a:t>
            </a:r>
          </a:p>
        </p:txBody>
      </p:sp>
      <p:graphicFrame>
        <p:nvGraphicFramePr>
          <p:cNvPr id="8" name="Table 7">
            <a:extLst>
              <a:ext uri="{FF2B5EF4-FFF2-40B4-BE49-F238E27FC236}">
                <a16:creationId xmlns:a16="http://schemas.microsoft.com/office/drawing/2014/main" id="{91461E67-1207-A9F2-7599-38F2EC597B26}"/>
              </a:ext>
            </a:extLst>
          </p:cNvPr>
          <p:cNvGraphicFramePr>
            <a:graphicFrameLocks noGrp="1"/>
          </p:cNvGraphicFramePr>
          <p:nvPr/>
        </p:nvGraphicFramePr>
        <p:xfrm>
          <a:off x="334962" y="1449388"/>
          <a:ext cx="5030184" cy="2412000"/>
        </p:xfrm>
        <a:graphic>
          <a:graphicData uri="http://schemas.openxmlformats.org/drawingml/2006/table">
            <a:tbl>
              <a:tblPr firstRow="1" bandRow="1">
                <a:tableStyleId>{5C22544A-7EE6-4342-B048-85BDC9FD1C3A}</a:tableStyleId>
              </a:tblPr>
              <a:tblGrid>
                <a:gridCol w="2515092">
                  <a:extLst>
                    <a:ext uri="{9D8B030D-6E8A-4147-A177-3AD203B41FA5}">
                      <a16:colId xmlns:a16="http://schemas.microsoft.com/office/drawing/2014/main" val="3410328203"/>
                    </a:ext>
                  </a:extLst>
                </a:gridCol>
                <a:gridCol w="2515092">
                  <a:extLst>
                    <a:ext uri="{9D8B030D-6E8A-4147-A177-3AD203B41FA5}">
                      <a16:colId xmlns:a16="http://schemas.microsoft.com/office/drawing/2014/main" val="337298287"/>
                    </a:ext>
                  </a:extLst>
                </a:gridCol>
              </a:tblGrid>
              <a:tr h="396000">
                <a:tc>
                  <a:txBody>
                    <a:bodyPr/>
                    <a:lstStyle/>
                    <a:p>
                      <a:r>
                        <a:rPr lang="en-US" sz="1400" dirty="0"/>
                        <a:t>2024</a:t>
                      </a:r>
                    </a:p>
                  </a:txBody>
                  <a:tcPr marL="90000" marR="90000" marT="46800" marB="468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r>
                        <a:rPr lang="en-US" sz="1400" dirty="0"/>
                        <a:t>2025</a:t>
                      </a:r>
                    </a:p>
                  </a:txBody>
                  <a:tcPr marL="90000" marR="90000" marT="46800" marB="4680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6664937"/>
                  </a:ext>
                </a:extLst>
              </a:tr>
              <a:tr h="504000">
                <a:tc>
                  <a:txBody>
                    <a:bodyPr/>
                    <a:lstStyle/>
                    <a:p>
                      <a:r>
                        <a:rPr lang="en-US" sz="1200" dirty="0"/>
                        <a:t>Joint Venture Investors</a:t>
                      </a:r>
                    </a:p>
                  </a:txBody>
                  <a:tcPr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200" dirty="0"/>
                        <a:t>Traditional Debt</a:t>
                      </a:r>
                    </a:p>
                  </a:txBody>
                  <a:tcPr anchor="ctr">
                    <a:lnL w="31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562064"/>
                  </a:ext>
                </a:extLst>
              </a:tr>
              <a:tr h="504000">
                <a:tc>
                  <a:txBody>
                    <a:bodyPr/>
                    <a:lstStyle/>
                    <a:p>
                      <a:r>
                        <a:rPr lang="en-US" sz="1200" dirty="0"/>
                        <a:t>Preferred Shares</a:t>
                      </a:r>
                    </a:p>
                  </a:txBody>
                  <a:tcPr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200" dirty="0"/>
                        <a:t>JV Investors</a:t>
                      </a:r>
                    </a:p>
                  </a:txBody>
                  <a:tcPr anchor="ctr">
                    <a:lnL w="31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9034760"/>
                  </a:ext>
                </a:extLst>
              </a:tr>
              <a:tr h="504000">
                <a:tc>
                  <a:txBody>
                    <a:bodyPr/>
                    <a:lstStyle/>
                    <a:p>
                      <a:r>
                        <a:rPr lang="en-US" sz="1200" dirty="0"/>
                        <a:t>Seller Notes</a:t>
                      </a:r>
                    </a:p>
                  </a:txBody>
                  <a:tcPr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200" dirty="0"/>
                        <a:t>Seller Notes</a:t>
                      </a:r>
                    </a:p>
                  </a:txBody>
                  <a:tcPr anchor="ctr">
                    <a:lnL w="31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6025862"/>
                  </a:ext>
                </a:extLst>
              </a:tr>
              <a:tr h="504000">
                <a:tc>
                  <a:txBody>
                    <a:bodyPr/>
                    <a:lstStyle/>
                    <a:p>
                      <a:r>
                        <a:rPr lang="en-US" sz="1200" dirty="0"/>
                        <a:t>Revenue Based Financing</a:t>
                      </a:r>
                    </a:p>
                  </a:txBody>
                  <a:tcPr anchor="ctr">
                    <a:lnL w="285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solidFill>
                      <a:schemeClr val="bg1"/>
                    </a:solidFill>
                  </a:tcPr>
                </a:tc>
                <a:tc>
                  <a:txBody>
                    <a:bodyPr/>
                    <a:lstStyle/>
                    <a:p>
                      <a:r>
                        <a:rPr lang="en-US" sz="1200" dirty="0"/>
                        <a:t>Preferred Shares (OTC:ONFOP)</a:t>
                      </a:r>
                    </a:p>
                  </a:txBody>
                  <a:tcPr anchor="ctr">
                    <a:lnL w="31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226604212"/>
                  </a:ext>
                </a:extLst>
              </a:tr>
            </a:tbl>
          </a:graphicData>
        </a:graphic>
      </p:graphicFrame>
      <p:pic>
        <p:nvPicPr>
          <p:cNvPr id="10" name="Picture Placeholder 242">
            <a:extLst>
              <a:ext uri="{FF2B5EF4-FFF2-40B4-BE49-F238E27FC236}">
                <a16:creationId xmlns:a16="http://schemas.microsoft.com/office/drawing/2014/main" id="{539958C4-CD20-E7D5-4F73-0EA4E4C89C77}"/>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0000"/>
                    </a14:imgEffect>
                    <a14:imgEffect>
                      <a14:brightnessContrast bright="-10000"/>
                    </a14:imgEffect>
                  </a14:imgLayer>
                </a14:imgProps>
              </a:ext>
              <a:ext uri="{28A0092B-C50C-407E-A947-70E740481C1C}">
                <a14:useLocalDpi xmlns:a14="http://schemas.microsoft.com/office/drawing/2010/main"/>
              </a:ext>
            </a:extLst>
          </a:blip>
          <a:srcRect/>
          <a:stretch/>
        </p:blipFill>
        <p:spPr>
          <a:xfrm>
            <a:off x="6096002" y="1449386"/>
            <a:ext cx="6096000" cy="4500564"/>
          </a:xfrm>
          <a:custGeom>
            <a:avLst/>
            <a:gdLst>
              <a:gd name="connsiteX0" fmla="*/ 305588 w 6096000"/>
              <a:gd name="connsiteY0" fmla="*/ 0 h 4500562"/>
              <a:gd name="connsiteX1" fmla="*/ 6096000 w 6096000"/>
              <a:gd name="connsiteY1" fmla="*/ 0 h 4500562"/>
              <a:gd name="connsiteX2" fmla="*/ 6096000 w 6096000"/>
              <a:gd name="connsiteY2" fmla="*/ 4500562 h 4500562"/>
              <a:gd name="connsiteX3" fmla="*/ 305588 w 6096000"/>
              <a:gd name="connsiteY3" fmla="*/ 4500562 h 4500562"/>
              <a:gd name="connsiteX4" fmla="*/ 0 w 6096000"/>
              <a:gd name="connsiteY4" fmla="*/ 4194974 h 4500562"/>
              <a:gd name="connsiteX5" fmla="*/ 0 w 6096000"/>
              <a:gd name="connsiteY5" fmla="*/ 305588 h 4500562"/>
              <a:gd name="connsiteX6" fmla="*/ 305588 w 6096000"/>
              <a:gd name="connsiteY6" fmla="*/ 0 h 450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4500562">
                <a:moveTo>
                  <a:pt x="305588" y="0"/>
                </a:moveTo>
                <a:lnTo>
                  <a:pt x="6096000" y="0"/>
                </a:lnTo>
                <a:lnTo>
                  <a:pt x="6096000" y="4500562"/>
                </a:lnTo>
                <a:lnTo>
                  <a:pt x="305588" y="4500562"/>
                </a:lnTo>
                <a:cubicBezTo>
                  <a:pt x="136816" y="4500562"/>
                  <a:pt x="0" y="4363746"/>
                  <a:pt x="0" y="4194974"/>
                </a:cubicBezTo>
                <a:lnTo>
                  <a:pt x="0" y="305588"/>
                </a:lnTo>
                <a:cubicBezTo>
                  <a:pt x="0" y="136816"/>
                  <a:pt x="136816" y="0"/>
                  <a:pt x="305588" y="0"/>
                </a:cubicBezTo>
                <a:close/>
              </a:path>
            </a:pathLst>
          </a:custGeom>
        </p:spPr>
      </p:pic>
      <p:sp>
        <p:nvSpPr>
          <p:cNvPr id="11" name="Oval 10">
            <a:extLst>
              <a:ext uri="{FF2B5EF4-FFF2-40B4-BE49-F238E27FC236}">
                <a16:creationId xmlns:a16="http://schemas.microsoft.com/office/drawing/2014/main" id="{B7063F12-3C5B-4B65-C5A2-634F0CC8FB73}"/>
              </a:ext>
            </a:extLst>
          </p:cNvPr>
          <p:cNvSpPr/>
          <p:nvPr/>
        </p:nvSpPr>
        <p:spPr>
          <a:xfrm>
            <a:off x="8580171" y="1263073"/>
            <a:ext cx="653282" cy="653282"/>
          </a:xfrm>
          <a:prstGeom prst="ellipse">
            <a:avLst/>
          </a:prstGeom>
          <a:noFill/>
          <a:ln w="889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682A34-E986-09C3-E95E-4A66F8E0681C}"/>
              </a:ext>
            </a:extLst>
          </p:cNvPr>
          <p:cNvSpPr/>
          <p:nvPr/>
        </p:nvSpPr>
        <p:spPr>
          <a:xfrm>
            <a:off x="10302800" y="5575561"/>
            <a:ext cx="644060" cy="644060"/>
          </a:xfrm>
          <a:prstGeom prst="rect">
            <a:avLst/>
          </a:prstGeom>
          <a:noFill/>
          <a:ln w="889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60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F3DD-44B1-311A-C5DB-8B2E5FB83F04}"/>
            </a:ext>
          </a:extLst>
        </p:cNvPr>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6D239602-94E4-A92F-5EE7-FDF665FA1CAC}"/>
              </a:ext>
            </a:extLst>
          </p:cNvPr>
          <p:cNvSpPr/>
          <p:nvPr/>
        </p:nvSpPr>
        <p:spPr>
          <a:xfrm>
            <a:off x="334963" y="2180969"/>
            <a:ext cx="11522075" cy="3768981"/>
          </a:xfrm>
          <a:prstGeom prst="roundRect">
            <a:avLst>
              <a:gd name="adj" fmla="val 456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272E572-A906-F388-31B0-0BA287FA1B28}"/>
              </a:ext>
            </a:extLst>
          </p:cNvPr>
          <p:cNvSpPr>
            <a:spLocks noGrp="1"/>
          </p:cNvSpPr>
          <p:nvPr>
            <p:ph type="sldNum" sz="quarter" idx="4"/>
          </p:nvPr>
        </p:nvSpPr>
        <p:spPr/>
        <p:txBody>
          <a:bodyPr/>
          <a:lstStyle/>
          <a:p>
            <a:fld id="{D8225FCD-C8BD-0A44-9961-FB1CAAEE0F5D}" type="slidenum">
              <a:rPr lang="en-US" smtClean="0"/>
              <a:pPr/>
              <a:t>22</a:t>
            </a:fld>
            <a:endParaRPr lang="en-US" dirty="0"/>
          </a:p>
        </p:txBody>
      </p:sp>
      <p:sp>
        <p:nvSpPr>
          <p:cNvPr id="5" name="Text Placeholder 4">
            <a:extLst>
              <a:ext uri="{FF2B5EF4-FFF2-40B4-BE49-F238E27FC236}">
                <a16:creationId xmlns:a16="http://schemas.microsoft.com/office/drawing/2014/main" id="{A56C5746-5CD8-7CB6-7EA4-46C18C776DA1}"/>
              </a:ext>
            </a:extLst>
          </p:cNvPr>
          <p:cNvSpPr>
            <a:spLocks noGrp="1"/>
          </p:cNvSpPr>
          <p:nvPr>
            <p:ph type="body" sz="quarter" idx="10"/>
          </p:nvPr>
        </p:nvSpPr>
        <p:spPr/>
        <p:txBody>
          <a:bodyPr/>
          <a:lstStyle/>
          <a:p>
            <a:r>
              <a:rPr lang="en-US" dirty="0"/>
              <a:t>Why Invest in </a:t>
            </a:r>
            <a:r>
              <a:rPr lang="en-US" dirty="0" err="1"/>
              <a:t>Onfolio</a:t>
            </a:r>
            <a:r>
              <a:rPr lang="en-US" dirty="0"/>
              <a:t>?</a:t>
            </a:r>
          </a:p>
        </p:txBody>
      </p:sp>
      <p:sp>
        <p:nvSpPr>
          <p:cNvPr id="8" name="Rectangle: Rounded Corners 7">
            <a:extLst>
              <a:ext uri="{FF2B5EF4-FFF2-40B4-BE49-F238E27FC236}">
                <a16:creationId xmlns:a16="http://schemas.microsoft.com/office/drawing/2014/main" id="{8D70F7DC-00CC-A8C7-B8B9-4341B10A2C4C}"/>
              </a:ext>
            </a:extLst>
          </p:cNvPr>
          <p:cNvSpPr/>
          <p:nvPr/>
        </p:nvSpPr>
        <p:spPr>
          <a:xfrm>
            <a:off x="334963" y="1449388"/>
            <a:ext cx="11522075" cy="1468843"/>
          </a:xfrm>
          <a:prstGeom prst="roundRect">
            <a:avLst>
              <a:gd name="adj" fmla="val 9277"/>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8BF41A2-E95C-2FBE-05A9-2288B855A900}"/>
              </a:ext>
            </a:extLst>
          </p:cNvPr>
          <p:cNvGrpSpPr/>
          <p:nvPr/>
        </p:nvGrpSpPr>
        <p:grpSpPr>
          <a:xfrm>
            <a:off x="1" y="1757647"/>
            <a:ext cx="2726330" cy="852323"/>
            <a:chOff x="1" y="1757647"/>
            <a:chExt cx="2726330" cy="852323"/>
          </a:xfrm>
        </p:grpSpPr>
        <p:sp>
          <p:nvSpPr>
            <p:cNvPr id="9" name="Rectangle: Top Corners Rounded 8">
              <a:extLst>
                <a:ext uri="{FF2B5EF4-FFF2-40B4-BE49-F238E27FC236}">
                  <a16:creationId xmlns:a16="http://schemas.microsoft.com/office/drawing/2014/main" id="{84D6763F-CFC3-F386-C251-C3D72EF6302C}"/>
                </a:ext>
              </a:extLst>
            </p:cNvPr>
            <p:cNvSpPr/>
            <p:nvPr/>
          </p:nvSpPr>
          <p:spPr>
            <a:xfrm rot="5400000" flipH="1">
              <a:off x="937004" y="820644"/>
              <a:ext cx="852323" cy="2726330"/>
            </a:xfrm>
            <a:prstGeom prst="round2SameRect">
              <a:avLst>
                <a:gd name="adj1" fmla="val 5000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ffectLst/>
                <a:ea typeface="Arial" panose="020B0604020202020204" pitchFamily="34" charset="0"/>
              </a:endParaRPr>
            </a:p>
          </p:txBody>
        </p:sp>
        <p:sp>
          <p:nvSpPr>
            <p:cNvPr id="10" name="Text Placeholder 4">
              <a:extLst>
                <a:ext uri="{FF2B5EF4-FFF2-40B4-BE49-F238E27FC236}">
                  <a16:creationId xmlns:a16="http://schemas.microsoft.com/office/drawing/2014/main" id="{A5EC54B5-C9A3-147E-0F76-7D90958C6363}"/>
                </a:ext>
              </a:extLst>
            </p:cNvPr>
            <p:cNvSpPr txBox="1">
              <a:spLocks/>
            </p:cNvSpPr>
            <p:nvPr/>
          </p:nvSpPr>
          <p:spPr>
            <a:xfrm>
              <a:off x="639763" y="1932776"/>
              <a:ext cx="1669098" cy="502067"/>
            </a:xfrm>
            <a:prstGeom prst="rect">
              <a:avLst/>
            </a:prstGeom>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r>
                <a:rPr lang="en-US" sz="2400" dirty="0">
                  <a:solidFill>
                    <a:schemeClr val="bg1"/>
                  </a:solidFill>
                </a:rPr>
                <a:t>Our Vision</a:t>
              </a:r>
            </a:p>
          </p:txBody>
        </p:sp>
      </p:grpSp>
      <p:sp>
        <p:nvSpPr>
          <p:cNvPr id="11" name="Text Placeholder 5">
            <a:extLst>
              <a:ext uri="{FF2B5EF4-FFF2-40B4-BE49-F238E27FC236}">
                <a16:creationId xmlns:a16="http://schemas.microsoft.com/office/drawing/2014/main" id="{826541EB-54EB-B3DA-FA69-970974DE743C}"/>
              </a:ext>
            </a:extLst>
          </p:cNvPr>
          <p:cNvSpPr txBox="1">
            <a:spLocks/>
          </p:cNvSpPr>
          <p:nvPr/>
        </p:nvSpPr>
        <p:spPr>
          <a:xfrm>
            <a:off x="4258039" y="1768311"/>
            <a:ext cx="7490590" cy="830997"/>
          </a:xfrm>
          <a:prstGeom prst="rect">
            <a:avLst/>
          </a:prstGeom>
        </p:spPr>
        <p:txBody>
          <a:bodyPr lIns="0" tIns="0" rIns="0" bIns="0">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buClr>
                <a:schemeClr val="bg2"/>
              </a:buClr>
              <a:buFont typeface="Arial" panose="020B0604020202020204" pitchFamily="34" charset="0"/>
              <a:buNone/>
            </a:pPr>
            <a:r>
              <a:rPr lang="en-US" dirty="0">
                <a:solidFill>
                  <a:schemeClr val="bg1"/>
                </a:solidFill>
                <a:latin typeface="+mj-lt"/>
              </a:rPr>
              <a:t>We are committed to becoming the most efficient publicly traded platform for acquiring and growing digital businesses, leveraging our expertise to drive </a:t>
            </a:r>
            <a:r>
              <a:rPr lang="en-US" spc="-30" dirty="0">
                <a:solidFill>
                  <a:schemeClr val="bg1"/>
                </a:solidFill>
                <a:latin typeface="+mj-lt"/>
              </a:rPr>
              <a:t>long-term shareholder value:</a:t>
            </a:r>
          </a:p>
        </p:txBody>
      </p:sp>
      <p:grpSp>
        <p:nvGrpSpPr>
          <p:cNvPr id="15" name="Graphic 13">
            <a:extLst>
              <a:ext uri="{FF2B5EF4-FFF2-40B4-BE49-F238E27FC236}">
                <a16:creationId xmlns:a16="http://schemas.microsoft.com/office/drawing/2014/main" id="{484AE86A-54E1-D876-6463-73B80DCF29B3}"/>
              </a:ext>
            </a:extLst>
          </p:cNvPr>
          <p:cNvGrpSpPr/>
          <p:nvPr/>
        </p:nvGrpSpPr>
        <p:grpSpPr>
          <a:xfrm>
            <a:off x="2962297" y="1793935"/>
            <a:ext cx="763834" cy="779749"/>
            <a:chOff x="3027234" y="225551"/>
            <a:chExt cx="6134766" cy="6262592"/>
          </a:xfrm>
          <a:noFill/>
        </p:grpSpPr>
        <p:sp>
          <p:nvSpPr>
            <p:cNvPr id="16" name="Freeform: Shape 15">
              <a:extLst>
                <a:ext uri="{FF2B5EF4-FFF2-40B4-BE49-F238E27FC236}">
                  <a16:creationId xmlns:a16="http://schemas.microsoft.com/office/drawing/2014/main" id="{C8A91CA1-7E45-0E06-30D6-3D847C019395}"/>
                </a:ext>
              </a:extLst>
            </p:cNvPr>
            <p:cNvSpPr/>
            <p:nvPr/>
          </p:nvSpPr>
          <p:spPr>
            <a:xfrm>
              <a:off x="3998880" y="3414712"/>
              <a:ext cx="2095499" cy="3073431"/>
            </a:xfrm>
            <a:custGeom>
              <a:avLst/>
              <a:gdLst>
                <a:gd name="connsiteX0" fmla="*/ 2095500 w 2095499"/>
                <a:gd name="connsiteY0" fmla="*/ 0 h 3073431"/>
                <a:gd name="connsiteX1" fmla="*/ 571500 w 2095499"/>
                <a:gd name="connsiteY1" fmla="*/ 3073432 h 3073431"/>
                <a:gd name="connsiteX2" fmla="*/ 0 w 2095499"/>
                <a:gd name="connsiteY2" fmla="*/ 3073432 h 3073431"/>
              </a:gdLst>
              <a:ahLst/>
              <a:cxnLst>
                <a:cxn ang="0">
                  <a:pos x="connsiteX0" y="connsiteY0"/>
                </a:cxn>
                <a:cxn ang="0">
                  <a:pos x="connsiteX1" y="connsiteY1"/>
                </a:cxn>
                <a:cxn ang="0">
                  <a:pos x="connsiteX2" y="connsiteY2"/>
                </a:cxn>
              </a:cxnLst>
              <a:rect l="l" t="t" r="r" b="b"/>
              <a:pathLst>
                <a:path w="2095499" h="3073431">
                  <a:moveTo>
                    <a:pt x="2095500" y="0"/>
                  </a:moveTo>
                  <a:lnTo>
                    <a:pt x="571500" y="3073432"/>
                  </a:lnTo>
                  <a:lnTo>
                    <a:pt x="0" y="3073432"/>
                  </a:lnTo>
                </a:path>
              </a:pathLst>
            </a:custGeom>
            <a:noFill/>
            <a:ln w="50800" cap="flat">
              <a:solidFill>
                <a:schemeClr val="bg2"/>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CD1267C-A53A-E246-7DFB-7866A580ACF0}"/>
                </a:ext>
              </a:extLst>
            </p:cNvPr>
            <p:cNvSpPr/>
            <p:nvPr/>
          </p:nvSpPr>
          <p:spPr>
            <a:xfrm>
              <a:off x="6094380" y="3414712"/>
              <a:ext cx="9525" cy="3073431"/>
            </a:xfrm>
            <a:custGeom>
              <a:avLst/>
              <a:gdLst>
                <a:gd name="connsiteX0" fmla="*/ 0 w 9525"/>
                <a:gd name="connsiteY0" fmla="*/ 0 h 3073431"/>
                <a:gd name="connsiteX1" fmla="*/ 0 w 9525"/>
                <a:gd name="connsiteY1" fmla="*/ 3073432 h 3073431"/>
              </a:gdLst>
              <a:ahLst/>
              <a:cxnLst>
                <a:cxn ang="0">
                  <a:pos x="connsiteX0" y="connsiteY0"/>
                </a:cxn>
                <a:cxn ang="0">
                  <a:pos x="connsiteX1" y="connsiteY1"/>
                </a:cxn>
              </a:cxnLst>
              <a:rect l="l" t="t" r="r" b="b"/>
              <a:pathLst>
                <a:path w="9525" h="3073431">
                  <a:moveTo>
                    <a:pt x="0" y="0"/>
                  </a:moveTo>
                  <a:lnTo>
                    <a:pt x="0" y="3073432"/>
                  </a:lnTo>
                </a:path>
              </a:pathLst>
            </a:custGeom>
            <a:noFill/>
            <a:ln w="50800" cap="flat">
              <a:solidFill>
                <a:schemeClr val="bg2"/>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591D9B2-9D95-9B07-C090-753B02CBA69A}"/>
                </a:ext>
              </a:extLst>
            </p:cNvPr>
            <p:cNvSpPr/>
            <p:nvPr/>
          </p:nvSpPr>
          <p:spPr>
            <a:xfrm>
              <a:off x="6094380" y="3414712"/>
              <a:ext cx="2095500" cy="3073431"/>
            </a:xfrm>
            <a:custGeom>
              <a:avLst/>
              <a:gdLst>
                <a:gd name="connsiteX0" fmla="*/ 2095500 w 2095500"/>
                <a:gd name="connsiteY0" fmla="*/ 3073432 h 3073431"/>
                <a:gd name="connsiteX1" fmla="*/ 1524000 w 2095500"/>
                <a:gd name="connsiteY1" fmla="*/ 3073432 h 3073431"/>
                <a:gd name="connsiteX2" fmla="*/ 0 w 2095500"/>
                <a:gd name="connsiteY2" fmla="*/ 0 h 3073431"/>
              </a:gdLst>
              <a:ahLst/>
              <a:cxnLst>
                <a:cxn ang="0">
                  <a:pos x="connsiteX0" y="connsiteY0"/>
                </a:cxn>
                <a:cxn ang="0">
                  <a:pos x="connsiteX1" y="connsiteY1"/>
                </a:cxn>
                <a:cxn ang="0">
                  <a:pos x="connsiteX2" y="connsiteY2"/>
                </a:cxn>
              </a:cxnLst>
              <a:rect l="l" t="t" r="r" b="b"/>
              <a:pathLst>
                <a:path w="2095500" h="3073431">
                  <a:moveTo>
                    <a:pt x="2095500" y="3073432"/>
                  </a:moveTo>
                  <a:lnTo>
                    <a:pt x="1524000" y="3073432"/>
                  </a:lnTo>
                  <a:lnTo>
                    <a:pt x="0" y="0"/>
                  </a:lnTo>
                </a:path>
              </a:pathLst>
            </a:custGeom>
            <a:noFill/>
            <a:ln w="50800" cap="flat">
              <a:solidFill>
                <a:schemeClr val="bg2"/>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D247C45-E0EC-24AF-C2B6-E021AAB9C780}"/>
                </a:ext>
              </a:extLst>
            </p:cNvPr>
            <p:cNvSpPr/>
            <p:nvPr/>
          </p:nvSpPr>
          <p:spPr>
            <a:xfrm>
              <a:off x="5522880" y="6488143"/>
              <a:ext cx="1143000" cy="9525"/>
            </a:xfrm>
            <a:custGeom>
              <a:avLst/>
              <a:gdLst>
                <a:gd name="connsiteX0" fmla="*/ 0 w 1143000"/>
                <a:gd name="connsiteY0" fmla="*/ 0 h 9525"/>
                <a:gd name="connsiteX1" fmla="*/ 1143000 w 1143000"/>
                <a:gd name="connsiteY1" fmla="*/ 0 h 9525"/>
              </a:gdLst>
              <a:ahLst/>
              <a:cxnLst>
                <a:cxn ang="0">
                  <a:pos x="connsiteX0" y="connsiteY0"/>
                </a:cxn>
                <a:cxn ang="0">
                  <a:pos x="connsiteX1" y="connsiteY1"/>
                </a:cxn>
              </a:cxnLst>
              <a:rect l="l" t="t" r="r" b="b"/>
              <a:pathLst>
                <a:path w="1143000" h="9525">
                  <a:moveTo>
                    <a:pt x="0" y="0"/>
                  </a:moveTo>
                  <a:lnTo>
                    <a:pt x="1143000" y="0"/>
                  </a:lnTo>
                </a:path>
              </a:pathLst>
            </a:custGeom>
            <a:noFill/>
            <a:ln w="50800" cap="flat">
              <a:solidFill>
                <a:schemeClr val="bg2"/>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51EB089-C5E4-7ABB-49C7-20B786B418B3}"/>
                </a:ext>
              </a:extLst>
            </p:cNvPr>
            <p:cNvSpPr/>
            <p:nvPr/>
          </p:nvSpPr>
          <p:spPr>
            <a:xfrm>
              <a:off x="5713380" y="2652712"/>
              <a:ext cx="762000" cy="762000"/>
            </a:xfrm>
            <a:custGeom>
              <a:avLst/>
              <a:gdLst>
                <a:gd name="connsiteX0" fmla="*/ 762000 w 762000"/>
                <a:gd name="connsiteY0" fmla="*/ 381000 h 762000"/>
                <a:gd name="connsiteX1" fmla="*/ 381000 w 762000"/>
                <a:gd name="connsiteY1" fmla="*/ 762000 h 762000"/>
                <a:gd name="connsiteX2" fmla="*/ 0 w 762000"/>
                <a:gd name="connsiteY2" fmla="*/ 381000 h 762000"/>
                <a:gd name="connsiteX3" fmla="*/ 381000 w 762000"/>
                <a:gd name="connsiteY3" fmla="*/ 0 h 762000"/>
                <a:gd name="connsiteX4" fmla="*/ 762000 w 762000"/>
                <a:gd name="connsiteY4" fmla="*/ 381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762000">
                  <a:moveTo>
                    <a:pt x="762000" y="381000"/>
                  </a:moveTo>
                  <a:cubicBezTo>
                    <a:pt x="762000" y="591407"/>
                    <a:pt x="591408" y="762000"/>
                    <a:pt x="381000" y="762000"/>
                  </a:cubicBezTo>
                  <a:cubicBezTo>
                    <a:pt x="170593" y="762000"/>
                    <a:pt x="0" y="591407"/>
                    <a:pt x="0" y="381000"/>
                  </a:cubicBezTo>
                  <a:cubicBezTo>
                    <a:pt x="0" y="170593"/>
                    <a:pt x="170593" y="0"/>
                    <a:pt x="381000" y="0"/>
                  </a:cubicBezTo>
                  <a:cubicBezTo>
                    <a:pt x="591408" y="0"/>
                    <a:pt x="762000" y="170593"/>
                    <a:pt x="762000" y="381000"/>
                  </a:cubicBezTo>
                  <a:close/>
                </a:path>
              </a:pathLst>
            </a:custGeom>
            <a:noFill/>
            <a:ln w="50800"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0827D58-F2BE-553A-F871-E0CFB6A8A461}"/>
                </a:ext>
              </a:extLst>
            </p:cNvPr>
            <p:cNvSpPr/>
            <p:nvPr/>
          </p:nvSpPr>
          <p:spPr>
            <a:xfrm>
              <a:off x="6461378" y="2249613"/>
              <a:ext cx="2552700" cy="681323"/>
            </a:xfrm>
            <a:custGeom>
              <a:avLst/>
              <a:gdLst>
                <a:gd name="connsiteX0" fmla="*/ 2552700 w 2552700"/>
                <a:gd name="connsiteY0" fmla="*/ 0 h 681323"/>
                <a:gd name="connsiteX1" fmla="*/ 0 w 2552700"/>
                <a:gd name="connsiteY1" fmla="*/ 681323 h 681323"/>
              </a:gdLst>
              <a:ahLst/>
              <a:cxnLst>
                <a:cxn ang="0">
                  <a:pos x="connsiteX0" y="connsiteY0"/>
                </a:cxn>
                <a:cxn ang="0">
                  <a:pos x="connsiteX1" y="connsiteY1"/>
                </a:cxn>
              </a:cxnLst>
              <a:rect l="l" t="t" r="r" b="b"/>
              <a:pathLst>
                <a:path w="2552700" h="681323">
                  <a:moveTo>
                    <a:pt x="2552700" y="0"/>
                  </a:moveTo>
                  <a:lnTo>
                    <a:pt x="0" y="681323"/>
                  </a:lnTo>
                </a:path>
              </a:pathLst>
            </a:custGeom>
            <a:noFill/>
            <a:ln w="50800" cap="flat">
              <a:solidFill>
                <a:schemeClr val="bg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9193D86-37FE-B520-EF86-1FC199DDEADF}"/>
                </a:ext>
              </a:extLst>
            </p:cNvPr>
            <p:cNvSpPr/>
            <p:nvPr/>
          </p:nvSpPr>
          <p:spPr>
            <a:xfrm>
              <a:off x="4548567" y="777525"/>
              <a:ext cx="4071080" cy="2556795"/>
            </a:xfrm>
            <a:custGeom>
              <a:avLst/>
              <a:gdLst>
                <a:gd name="connsiteX0" fmla="*/ 1176623 w 4071080"/>
                <a:gd name="connsiteY0" fmla="*/ 2350580 h 2556795"/>
                <a:gd name="connsiteX1" fmla="*/ 394430 w 4071080"/>
                <a:gd name="connsiteY1" fmla="*/ 2556796 h 2556795"/>
                <a:gd name="connsiteX2" fmla="*/ 0 w 4071080"/>
                <a:gd name="connsiteY2" fmla="*/ 1084707 h 2556795"/>
                <a:gd name="connsiteX3" fmla="*/ 4071081 w 4071080"/>
                <a:gd name="connsiteY3" fmla="*/ 0 h 2556795"/>
              </a:gdLst>
              <a:ahLst/>
              <a:cxnLst>
                <a:cxn ang="0">
                  <a:pos x="connsiteX0" y="connsiteY0"/>
                </a:cxn>
                <a:cxn ang="0">
                  <a:pos x="connsiteX1" y="connsiteY1"/>
                </a:cxn>
                <a:cxn ang="0">
                  <a:pos x="connsiteX2" y="connsiteY2"/>
                </a:cxn>
                <a:cxn ang="0">
                  <a:pos x="connsiteX3" y="connsiteY3"/>
                </a:cxn>
              </a:cxnLst>
              <a:rect l="l" t="t" r="r" b="b"/>
              <a:pathLst>
                <a:path w="4071080" h="2556795">
                  <a:moveTo>
                    <a:pt x="1176623" y="2350580"/>
                  </a:moveTo>
                  <a:lnTo>
                    <a:pt x="394430" y="2556796"/>
                  </a:lnTo>
                  <a:lnTo>
                    <a:pt x="0" y="1084707"/>
                  </a:lnTo>
                  <a:lnTo>
                    <a:pt x="4071081" y="0"/>
                  </a:lnTo>
                </a:path>
              </a:pathLst>
            </a:custGeom>
            <a:noFill/>
            <a:ln w="50800"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3973BB7-99B6-A3AD-6CC8-D6111EB04A4F}"/>
                </a:ext>
              </a:extLst>
            </p:cNvPr>
            <p:cNvSpPr/>
            <p:nvPr/>
          </p:nvSpPr>
          <p:spPr>
            <a:xfrm>
              <a:off x="3027234" y="2072639"/>
              <a:ext cx="493014" cy="1840134"/>
            </a:xfrm>
            <a:custGeom>
              <a:avLst/>
              <a:gdLst>
                <a:gd name="connsiteX0" fmla="*/ 0 w 493014"/>
                <a:gd name="connsiteY0" fmla="*/ 0 h 1840134"/>
                <a:gd name="connsiteX1" fmla="*/ 493014 w 493014"/>
                <a:gd name="connsiteY1" fmla="*/ 1840135 h 1840134"/>
              </a:gdLst>
              <a:ahLst/>
              <a:cxnLst>
                <a:cxn ang="0">
                  <a:pos x="connsiteX0" y="connsiteY0"/>
                </a:cxn>
                <a:cxn ang="0">
                  <a:pos x="connsiteX1" y="connsiteY1"/>
                </a:cxn>
              </a:cxnLst>
              <a:rect l="l" t="t" r="r" b="b"/>
              <a:pathLst>
                <a:path w="493014" h="1840134">
                  <a:moveTo>
                    <a:pt x="0" y="0"/>
                  </a:moveTo>
                  <a:lnTo>
                    <a:pt x="493014" y="1840135"/>
                  </a:lnTo>
                </a:path>
              </a:pathLst>
            </a:custGeom>
            <a:noFill/>
            <a:ln w="50800" cap="flat">
              <a:solidFill>
                <a:schemeClr val="bg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6D014FB-C628-65E4-CD49-AA60B4AC0980}"/>
                </a:ext>
              </a:extLst>
            </p:cNvPr>
            <p:cNvSpPr/>
            <p:nvPr/>
          </p:nvSpPr>
          <p:spPr>
            <a:xfrm>
              <a:off x="3273742" y="2795491"/>
              <a:ext cx="735996" cy="197262"/>
            </a:xfrm>
            <a:custGeom>
              <a:avLst/>
              <a:gdLst>
                <a:gd name="connsiteX0" fmla="*/ 0 w 735996"/>
                <a:gd name="connsiteY0" fmla="*/ 197263 h 197262"/>
                <a:gd name="connsiteX1" fmla="*/ 735997 w 735996"/>
                <a:gd name="connsiteY1" fmla="*/ 0 h 197262"/>
              </a:gdLst>
              <a:ahLst/>
              <a:cxnLst>
                <a:cxn ang="0">
                  <a:pos x="connsiteX0" y="connsiteY0"/>
                </a:cxn>
                <a:cxn ang="0">
                  <a:pos x="connsiteX1" y="connsiteY1"/>
                </a:cxn>
              </a:cxnLst>
              <a:rect l="l" t="t" r="r" b="b"/>
              <a:pathLst>
                <a:path w="735996" h="197262">
                  <a:moveTo>
                    <a:pt x="0" y="197263"/>
                  </a:moveTo>
                  <a:lnTo>
                    <a:pt x="735997" y="0"/>
                  </a:lnTo>
                </a:path>
              </a:pathLst>
            </a:custGeom>
            <a:noFill/>
            <a:ln w="5080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0B79ED4-C5F0-661B-5F10-E33AB56558A5}"/>
                </a:ext>
              </a:extLst>
            </p:cNvPr>
            <p:cNvSpPr/>
            <p:nvPr/>
          </p:nvSpPr>
          <p:spPr>
            <a:xfrm>
              <a:off x="3911155" y="2230278"/>
              <a:ext cx="933259" cy="933259"/>
            </a:xfrm>
            <a:custGeom>
              <a:avLst/>
              <a:gdLst>
                <a:gd name="connsiteX0" fmla="*/ 933260 w 933259"/>
                <a:gd name="connsiteY0" fmla="*/ 735997 h 933259"/>
                <a:gd name="connsiteX1" fmla="*/ 197263 w 933259"/>
                <a:gd name="connsiteY1" fmla="*/ 933260 h 933259"/>
                <a:gd name="connsiteX2" fmla="*/ 0 w 933259"/>
                <a:gd name="connsiteY2" fmla="*/ 197263 h 933259"/>
                <a:gd name="connsiteX3" fmla="*/ 735997 w 933259"/>
                <a:gd name="connsiteY3" fmla="*/ 0 h 933259"/>
              </a:gdLst>
              <a:ahLst/>
              <a:cxnLst>
                <a:cxn ang="0">
                  <a:pos x="connsiteX0" y="connsiteY0"/>
                </a:cxn>
                <a:cxn ang="0">
                  <a:pos x="connsiteX1" y="connsiteY1"/>
                </a:cxn>
                <a:cxn ang="0">
                  <a:pos x="connsiteX2" y="connsiteY2"/>
                </a:cxn>
                <a:cxn ang="0">
                  <a:pos x="connsiteX3" y="connsiteY3"/>
                </a:cxn>
              </a:cxnLst>
              <a:rect l="l" t="t" r="r" b="b"/>
              <a:pathLst>
                <a:path w="933259" h="933259">
                  <a:moveTo>
                    <a:pt x="933260" y="735997"/>
                  </a:moveTo>
                  <a:lnTo>
                    <a:pt x="197263" y="933260"/>
                  </a:lnTo>
                  <a:lnTo>
                    <a:pt x="0" y="197263"/>
                  </a:lnTo>
                  <a:lnTo>
                    <a:pt x="735997" y="0"/>
                  </a:lnTo>
                </a:path>
              </a:pathLst>
            </a:custGeom>
            <a:noFill/>
            <a:ln w="50800"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8491F9F-D4A2-FB7B-18B6-EAB80C48065D}"/>
                </a:ext>
              </a:extLst>
            </p:cNvPr>
            <p:cNvSpPr/>
            <p:nvPr/>
          </p:nvSpPr>
          <p:spPr>
            <a:xfrm>
              <a:off x="8471724" y="225551"/>
              <a:ext cx="690277" cy="2576131"/>
            </a:xfrm>
            <a:custGeom>
              <a:avLst/>
              <a:gdLst>
                <a:gd name="connsiteX0" fmla="*/ 0 w 690277"/>
                <a:gd name="connsiteY0" fmla="*/ 0 h 2576131"/>
                <a:gd name="connsiteX1" fmla="*/ 690277 w 690277"/>
                <a:gd name="connsiteY1" fmla="*/ 2576132 h 2576131"/>
              </a:gdLst>
              <a:ahLst/>
              <a:cxnLst>
                <a:cxn ang="0">
                  <a:pos x="connsiteX0" y="connsiteY0"/>
                </a:cxn>
                <a:cxn ang="0">
                  <a:pos x="connsiteX1" y="connsiteY1"/>
                </a:cxn>
              </a:cxnLst>
              <a:rect l="l" t="t" r="r" b="b"/>
              <a:pathLst>
                <a:path w="690277" h="2576131">
                  <a:moveTo>
                    <a:pt x="0" y="0"/>
                  </a:moveTo>
                  <a:lnTo>
                    <a:pt x="690277" y="2576132"/>
                  </a:lnTo>
                </a:path>
              </a:pathLst>
            </a:custGeom>
            <a:noFill/>
            <a:ln w="50800" cap="flat">
              <a:solidFill>
                <a:schemeClr val="bg1"/>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DBA44E0-6D88-1395-337B-66D659411947}"/>
                </a:ext>
              </a:extLst>
            </p:cNvPr>
            <p:cNvSpPr/>
            <p:nvPr/>
          </p:nvSpPr>
          <p:spPr>
            <a:xfrm>
              <a:off x="7883651" y="974787"/>
              <a:ext cx="394430" cy="1472088"/>
            </a:xfrm>
            <a:custGeom>
              <a:avLst/>
              <a:gdLst>
                <a:gd name="connsiteX0" fmla="*/ 0 w 394430"/>
                <a:gd name="connsiteY0" fmla="*/ 0 h 1472088"/>
                <a:gd name="connsiteX1" fmla="*/ 394431 w 394430"/>
                <a:gd name="connsiteY1" fmla="*/ 1472089 h 1472088"/>
              </a:gdLst>
              <a:ahLst/>
              <a:cxnLst>
                <a:cxn ang="0">
                  <a:pos x="connsiteX0" y="connsiteY0"/>
                </a:cxn>
                <a:cxn ang="0">
                  <a:pos x="connsiteX1" y="connsiteY1"/>
                </a:cxn>
              </a:cxnLst>
              <a:rect l="l" t="t" r="r" b="b"/>
              <a:pathLst>
                <a:path w="394430" h="1472088">
                  <a:moveTo>
                    <a:pt x="0" y="0"/>
                  </a:moveTo>
                  <a:lnTo>
                    <a:pt x="394431" y="1472089"/>
                  </a:lnTo>
                </a:path>
              </a:pathLst>
            </a:custGeom>
            <a:noFill/>
            <a:ln w="50800" cap="flat">
              <a:solidFill>
                <a:schemeClr val="bg1"/>
              </a:solid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BACFF58A-C105-C6CC-34E4-9DB52E548E07}"/>
              </a:ext>
            </a:extLst>
          </p:cNvPr>
          <p:cNvGrpSpPr/>
          <p:nvPr/>
        </p:nvGrpSpPr>
        <p:grpSpPr>
          <a:xfrm>
            <a:off x="557406" y="3226490"/>
            <a:ext cx="2178000" cy="2414099"/>
            <a:chOff x="557406" y="3226490"/>
            <a:chExt cx="2178000" cy="2414099"/>
          </a:xfrm>
        </p:grpSpPr>
        <p:sp>
          <p:nvSpPr>
            <p:cNvPr id="12" name="Text Placeholder 5">
              <a:extLst>
                <a:ext uri="{FF2B5EF4-FFF2-40B4-BE49-F238E27FC236}">
                  <a16:creationId xmlns:a16="http://schemas.microsoft.com/office/drawing/2014/main" id="{14322CBC-7E87-2F9E-AF99-F02465B19527}"/>
                </a:ext>
              </a:extLst>
            </p:cNvPr>
            <p:cNvSpPr txBox="1">
              <a:spLocks/>
            </p:cNvSpPr>
            <p:nvPr/>
          </p:nvSpPr>
          <p:spPr>
            <a:xfrm>
              <a:off x="557406" y="4865412"/>
              <a:ext cx="2178000" cy="775177"/>
            </a:xfrm>
            <a:prstGeom prst="rect">
              <a:avLst/>
            </a:prstGeom>
          </p:spPr>
          <p:txBody>
            <a:bodyPr lIns="0" tIns="0" rIns="0" bIns="0">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Clr>
                  <a:schemeClr val="bg2"/>
                </a:buClr>
                <a:buNone/>
              </a:pPr>
              <a:r>
                <a:rPr lang="en-US" sz="1400" spc="-30" dirty="0">
                  <a:latin typeface="+mj-lt"/>
                </a:rPr>
                <a:t>Proven Model </a:t>
              </a:r>
              <a:br>
                <a:rPr lang="en-US" sz="1400" spc="-30" dirty="0">
                  <a:latin typeface="+mj-lt"/>
                </a:rPr>
              </a:br>
              <a:r>
                <a:rPr lang="en-US" sz="1400" spc="-30" dirty="0">
                  <a:latin typeface="+mj-lt"/>
                </a:rPr>
                <a:t>for Digital </a:t>
              </a:r>
              <a:br>
                <a:rPr lang="en-US" sz="1400" spc="-30" dirty="0">
                  <a:latin typeface="+mj-lt"/>
                </a:rPr>
              </a:br>
              <a:r>
                <a:rPr lang="en-US" sz="1400" spc="-30" dirty="0">
                  <a:latin typeface="+mj-lt"/>
                </a:rPr>
                <a:t>Business Growth</a:t>
              </a:r>
            </a:p>
          </p:txBody>
        </p:sp>
        <p:grpSp>
          <p:nvGrpSpPr>
            <p:cNvPr id="4" name="Group 3">
              <a:extLst>
                <a:ext uri="{FF2B5EF4-FFF2-40B4-BE49-F238E27FC236}">
                  <a16:creationId xmlns:a16="http://schemas.microsoft.com/office/drawing/2014/main" id="{69A0AB69-B905-3A9E-9B61-F7DF6C81C247}"/>
                </a:ext>
              </a:extLst>
            </p:cNvPr>
            <p:cNvGrpSpPr/>
            <p:nvPr/>
          </p:nvGrpSpPr>
          <p:grpSpPr>
            <a:xfrm>
              <a:off x="926406" y="3226490"/>
              <a:ext cx="1440000" cy="1440000"/>
              <a:chOff x="926406" y="3226490"/>
              <a:chExt cx="1440000" cy="1440000"/>
            </a:xfrm>
          </p:grpSpPr>
          <p:sp>
            <p:nvSpPr>
              <p:cNvPr id="6" name="Oval 5">
                <a:extLst>
                  <a:ext uri="{FF2B5EF4-FFF2-40B4-BE49-F238E27FC236}">
                    <a16:creationId xmlns:a16="http://schemas.microsoft.com/office/drawing/2014/main" id="{1FA762FD-88A0-2E53-0A3D-C2ED5CEC6200}"/>
                  </a:ext>
                </a:extLst>
              </p:cNvPr>
              <p:cNvSpPr/>
              <p:nvPr/>
            </p:nvSpPr>
            <p:spPr>
              <a:xfrm>
                <a:off x="926406" y="3226490"/>
                <a:ext cx="1440000" cy="1440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68" name="Group 67">
                <a:extLst>
                  <a:ext uri="{FF2B5EF4-FFF2-40B4-BE49-F238E27FC236}">
                    <a16:creationId xmlns:a16="http://schemas.microsoft.com/office/drawing/2014/main" id="{7F7CDC60-602B-4FAB-BE1F-8342AF3D67D8}"/>
                  </a:ext>
                </a:extLst>
              </p:cNvPr>
              <p:cNvGrpSpPr/>
              <p:nvPr/>
            </p:nvGrpSpPr>
            <p:grpSpPr>
              <a:xfrm>
                <a:off x="1227307" y="3548726"/>
                <a:ext cx="838198" cy="731234"/>
                <a:chOff x="1227307" y="3580873"/>
                <a:chExt cx="838198" cy="731234"/>
              </a:xfrm>
            </p:grpSpPr>
            <p:grpSp>
              <p:nvGrpSpPr>
                <p:cNvPr id="58" name="Graphic 37">
                  <a:extLst>
                    <a:ext uri="{FF2B5EF4-FFF2-40B4-BE49-F238E27FC236}">
                      <a16:creationId xmlns:a16="http://schemas.microsoft.com/office/drawing/2014/main" id="{6B7A1F03-D350-9375-FB35-1843CA1610C4}"/>
                    </a:ext>
                  </a:extLst>
                </p:cNvPr>
                <p:cNvGrpSpPr/>
                <p:nvPr/>
              </p:nvGrpSpPr>
              <p:grpSpPr>
                <a:xfrm>
                  <a:off x="1227307" y="3796855"/>
                  <a:ext cx="838198" cy="515252"/>
                  <a:chOff x="5476130" y="2700611"/>
                  <a:chExt cx="1239738" cy="762085"/>
                </a:xfrm>
                <a:noFill/>
              </p:grpSpPr>
              <p:grpSp>
                <p:nvGrpSpPr>
                  <p:cNvPr id="62" name="Graphic 37">
                    <a:extLst>
                      <a:ext uri="{FF2B5EF4-FFF2-40B4-BE49-F238E27FC236}">
                        <a16:creationId xmlns:a16="http://schemas.microsoft.com/office/drawing/2014/main" id="{B6610742-4449-7BF6-BBE1-B711B4CABE68}"/>
                      </a:ext>
                    </a:extLst>
                  </p:cNvPr>
                  <p:cNvGrpSpPr/>
                  <p:nvPr/>
                </p:nvGrpSpPr>
                <p:grpSpPr>
                  <a:xfrm>
                    <a:off x="5533234" y="2700611"/>
                    <a:ext cx="1125530" cy="754874"/>
                    <a:chOff x="5533234" y="2700611"/>
                    <a:chExt cx="1125530" cy="754874"/>
                  </a:xfrm>
                  <a:noFill/>
                </p:grpSpPr>
                <p:sp>
                  <p:nvSpPr>
                    <p:cNvPr id="64" name="Freeform: Shape 63">
                      <a:extLst>
                        <a:ext uri="{FF2B5EF4-FFF2-40B4-BE49-F238E27FC236}">
                          <a16:creationId xmlns:a16="http://schemas.microsoft.com/office/drawing/2014/main" id="{6094C039-E761-0203-6A0D-53B08B0D1D74}"/>
                        </a:ext>
                      </a:extLst>
                    </p:cNvPr>
                    <p:cNvSpPr/>
                    <p:nvPr/>
                  </p:nvSpPr>
                  <p:spPr>
                    <a:xfrm>
                      <a:off x="5533234" y="3249133"/>
                      <a:ext cx="178825" cy="206353"/>
                    </a:xfrm>
                    <a:custGeom>
                      <a:avLst/>
                      <a:gdLst>
                        <a:gd name="connsiteX0" fmla="*/ 0 w 178825"/>
                        <a:gd name="connsiteY0" fmla="*/ 205240 h 206353"/>
                        <a:gd name="connsiteX1" fmla="*/ 0 w 178825"/>
                        <a:gd name="connsiteY1" fmla="*/ 25301 h 206353"/>
                        <a:gd name="connsiteX2" fmla="*/ 25301 w 178825"/>
                        <a:gd name="connsiteY2" fmla="*/ 0 h 206353"/>
                        <a:gd name="connsiteX3" fmla="*/ 153525 w 178825"/>
                        <a:gd name="connsiteY3" fmla="*/ 0 h 206353"/>
                        <a:gd name="connsiteX4" fmla="*/ 178826 w 178825"/>
                        <a:gd name="connsiteY4" fmla="*/ 25301 h 206353"/>
                        <a:gd name="connsiteX5" fmla="*/ 178826 w 178825"/>
                        <a:gd name="connsiteY5" fmla="*/ 206353 h 20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25" h="206353">
                          <a:moveTo>
                            <a:pt x="0" y="205240"/>
                          </a:moveTo>
                          <a:lnTo>
                            <a:pt x="0" y="25301"/>
                          </a:lnTo>
                          <a:cubicBezTo>
                            <a:pt x="0" y="11335"/>
                            <a:pt x="11335" y="0"/>
                            <a:pt x="25301" y="0"/>
                          </a:cubicBezTo>
                          <a:lnTo>
                            <a:pt x="153525" y="0"/>
                          </a:lnTo>
                          <a:cubicBezTo>
                            <a:pt x="167491" y="0"/>
                            <a:pt x="178826" y="11335"/>
                            <a:pt x="178826" y="25301"/>
                          </a:cubicBezTo>
                          <a:lnTo>
                            <a:pt x="178826" y="206353"/>
                          </a:lnTo>
                        </a:path>
                      </a:pathLst>
                    </a:custGeom>
                    <a:noFill/>
                    <a:ln w="38100" cap="rnd">
                      <a:solidFill>
                        <a:schemeClr val="bg1"/>
                      </a:solidFill>
                      <a:prstDash val="solid"/>
                      <a:round/>
                    </a:ln>
                  </p:spPr>
                  <p:txBody>
                    <a:bodyPr rtlCol="0" anchor="ctr"/>
                    <a:lstStyle/>
                    <a:p>
                      <a:endParaRPr lang="en-US"/>
                    </a:p>
                  </p:txBody>
                </p:sp>
                <p:sp>
                  <p:nvSpPr>
                    <p:cNvPr id="65" name="Freeform: Shape 64">
                      <a:extLst>
                        <a:ext uri="{FF2B5EF4-FFF2-40B4-BE49-F238E27FC236}">
                          <a16:creationId xmlns:a16="http://schemas.microsoft.com/office/drawing/2014/main" id="{C4FC82B4-B9D4-0476-9D30-631E4A8469C9}"/>
                        </a:ext>
                      </a:extLst>
                    </p:cNvPr>
                    <p:cNvSpPr/>
                    <p:nvPr/>
                  </p:nvSpPr>
                  <p:spPr>
                    <a:xfrm>
                      <a:off x="5848811" y="3066284"/>
                      <a:ext cx="178825" cy="389202"/>
                    </a:xfrm>
                    <a:custGeom>
                      <a:avLst/>
                      <a:gdLst>
                        <a:gd name="connsiteX0" fmla="*/ 0 w 178825"/>
                        <a:gd name="connsiteY0" fmla="*/ 389202 h 389202"/>
                        <a:gd name="connsiteX1" fmla="*/ 0 w 178825"/>
                        <a:gd name="connsiteY1" fmla="*/ 25301 h 389202"/>
                        <a:gd name="connsiteX2" fmla="*/ 25301 w 178825"/>
                        <a:gd name="connsiteY2" fmla="*/ 0 h 389202"/>
                        <a:gd name="connsiteX3" fmla="*/ 153525 w 178825"/>
                        <a:gd name="connsiteY3" fmla="*/ 0 h 389202"/>
                        <a:gd name="connsiteX4" fmla="*/ 178826 w 178825"/>
                        <a:gd name="connsiteY4" fmla="*/ 25301 h 389202"/>
                        <a:gd name="connsiteX5" fmla="*/ 178826 w 178825"/>
                        <a:gd name="connsiteY5" fmla="*/ 384749 h 38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25" h="389202">
                          <a:moveTo>
                            <a:pt x="0" y="389202"/>
                          </a:moveTo>
                          <a:lnTo>
                            <a:pt x="0" y="25301"/>
                          </a:lnTo>
                          <a:cubicBezTo>
                            <a:pt x="0" y="11335"/>
                            <a:pt x="11335" y="0"/>
                            <a:pt x="25301" y="0"/>
                          </a:cubicBezTo>
                          <a:lnTo>
                            <a:pt x="153525" y="0"/>
                          </a:lnTo>
                          <a:cubicBezTo>
                            <a:pt x="167491" y="0"/>
                            <a:pt x="178826" y="11335"/>
                            <a:pt x="178826" y="25301"/>
                          </a:cubicBezTo>
                          <a:lnTo>
                            <a:pt x="178826" y="384749"/>
                          </a:lnTo>
                        </a:path>
                      </a:pathLst>
                    </a:custGeom>
                    <a:noFill/>
                    <a:ln w="38100" cap="rnd">
                      <a:solidFill>
                        <a:schemeClr val="bg1"/>
                      </a:solid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EA507F2B-F3F9-18EC-48A9-2051F4FF7BD3}"/>
                        </a:ext>
                      </a:extLst>
                    </p:cNvPr>
                    <p:cNvSpPr/>
                    <p:nvPr/>
                  </p:nvSpPr>
                  <p:spPr>
                    <a:xfrm>
                      <a:off x="6164362" y="2883435"/>
                      <a:ext cx="178825" cy="569268"/>
                    </a:xfrm>
                    <a:custGeom>
                      <a:avLst/>
                      <a:gdLst>
                        <a:gd name="connsiteX0" fmla="*/ 0 w 178825"/>
                        <a:gd name="connsiteY0" fmla="*/ 569268 h 569268"/>
                        <a:gd name="connsiteX1" fmla="*/ 0 w 178825"/>
                        <a:gd name="connsiteY1" fmla="*/ 25301 h 569268"/>
                        <a:gd name="connsiteX2" fmla="*/ 25301 w 178825"/>
                        <a:gd name="connsiteY2" fmla="*/ 0 h 569268"/>
                        <a:gd name="connsiteX3" fmla="*/ 153525 w 178825"/>
                        <a:gd name="connsiteY3" fmla="*/ 0 h 569268"/>
                        <a:gd name="connsiteX4" fmla="*/ 178826 w 178825"/>
                        <a:gd name="connsiteY4" fmla="*/ 25301 h 569268"/>
                        <a:gd name="connsiteX5" fmla="*/ 178826 w 178825"/>
                        <a:gd name="connsiteY5" fmla="*/ 568155 h 56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25" h="569268">
                          <a:moveTo>
                            <a:pt x="0" y="569268"/>
                          </a:moveTo>
                          <a:lnTo>
                            <a:pt x="0" y="25301"/>
                          </a:lnTo>
                          <a:cubicBezTo>
                            <a:pt x="0" y="11335"/>
                            <a:pt x="11335" y="0"/>
                            <a:pt x="25301" y="0"/>
                          </a:cubicBezTo>
                          <a:lnTo>
                            <a:pt x="153525" y="0"/>
                          </a:lnTo>
                          <a:cubicBezTo>
                            <a:pt x="167491" y="0"/>
                            <a:pt x="178826" y="11335"/>
                            <a:pt x="178826" y="25301"/>
                          </a:cubicBezTo>
                          <a:lnTo>
                            <a:pt x="178826" y="568155"/>
                          </a:lnTo>
                        </a:path>
                      </a:pathLst>
                    </a:custGeom>
                    <a:noFill/>
                    <a:ln w="38100" cap="rnd">
                      <a:solidFill>
                        <a:schemeClr val="bg1"/>
                      </a:solid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E2C8CAE6-09C1-F82F-3334-B6A53CF4AEE4}"/>
                        </a:ext>
                      </a:extLst>
                    </p:cNvPr>
                    <p:cNvSpPr/>
                    <p:nvPr/>
                  </p:nvSpPr>
                  <p:spPr>
                    <a:xfrm>
                      <a:off x="6479939" y="2700611"/>
                      <a:ext cx="178825" cy="752116"/>
                    </a:xfrm>
                    <a:custGeom>
                      <a:avLst/>
                      <a:gdLst>
                        <a:gd name="connsiteX0" fmla="*/ 0 w 178825"/>
                        <a:gd name="connsiteY0" fmla="*/ 752092 h 752116"/>
                        <a:gd name="connsiteX1" fmla="*/ 0 w 178825"/>
                        <a:gd name="connsiteY1" fmla="*/ 25301 h 752116"/>
                        <a:gd name="connsiteX2" fmla="*/ 25301 w 178825"/>
                        <a:gd name="connsiteY2" fmla="*/ 0 h 752116"/>
                        <a:gd name="connsiteX3" fmla="*/ 153525 w 178825"/>
                        <a:gd name="connsiteY3" fmla="*/ 0 h 752116"/>
                        <a:gd name="connsiteX4" fmla="*/ 178826 w 178825"/>
                        <a:gd name="connsiteY4" fmla="*/ 25301 h 752116"/>
                        <a:gd name="connsiteX5" fmla="*/ 178826 w 178825"/>
                        <a:gd name="connsiteY5" fmla="*/ 752117 h 75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25" h="752116">
                          <a:moveTo>
                            <a:pt x="0" y="752092"/>
                          </a:moveTo>
                          <a:lnTo>
                            <a:pt x="0" y="25301"/>
                          </a:lnTo>
                          <a:cubicBezTo>
                            <a:pt x="0" y="11335"/>
                            <a:pt x="11335" y="0"/>
                            <a:pt x="25301" y="0"/>
                          </a:cubicBezTo>
                          <a:lnTo>
                            <a:pt x="153525" y="0"/>
                          </a:lnTo>
                          <a:cubicBezTo>
                            <a:pt x="167491" y="0"/>
                            <a:pt x="178826" y="11335"/>
                            <a:pt x="178826" y="25301"/>
                          </a:cubicBezTo>
                          <a:lnTo>
                            <a:pt x="178826" y="752117"/>
                          </a:lnTo>
                        </a:path>
                      </a:pathLst>
                    </a:custGeom>
                    <a:noFill/>
                    <a:ln w="38100" cap="rnd">
                      <a:solidFill>
                        <a:schemeClr val="bg1"/>
                      </a:solidFill>
                      <a:prstDash val="solid"/>
                      <a:round/>
                    </a:ln>
                  </p:spPr>
                  <p:txBody>
                    <a:bodyPr rtlCol="0" anchor="ctr"/>
                    <a:lstStyle/>
                    <a:p>
                      <a:endParaRPr lang="en-US"/>
                    </a:p>
                  </p:txBody>
                </p:sp>
              </p:grpSp>
              <p:sp>
                <p:nvSpPr>
                  <p:cNvPr id="63" name="Freeform: Shape 62">
                    <a:extLst>
                      <a:ext uri="{FF2B5EF4-FFF2-40B4-BE49-F238E27FC236}">
                        <a16:creationId xmlns:a16="http://schemas.microsoft.com/office/drawing/2014/main" id="{58094D54-F189-1B80-0CFF-3175EB87DA28}"/>
                      </a:ext>
                    </a:extLst>
                  </p:cNvPr>
                  <p:cNvSpPr/>
                  <p:nvPr/>
                </p:nvSpPr>
                <p:spPr>
                  <a:xfrm>
                    <a:off x="5476130" y="3462697"/>
                    <a:ext cx="1239738" cy="2530"/>
                  </a:xfrm>
                  <a:custGeom>
                    <a:avLst/>
                    <a:gdLst>
                      <a:gd name="connsiteX0" fmla="*/ 0 w 1239738"/>
                      <a:gd name="connsiteY0" fmla="*/ 0 h 2530"/>
                      <a:gd name="connsiteX1" fmla="*/ 1239738 w 1239738"/>
                      <a:gd name="connsiteY1" fmla="*/ 0 h 2530"/>
                    </a:gdLst>
                    <a:ahLst/>
                    <a:cxnLst>
                      <a:cxn ang="0">
                        <a:pos x="connsiteX0" y="connsiteY0"/>
                      </a:cxn>
                      <a:cxn ang="0">
                        <a:pos x="connsiteX1" y="connsiteY1"/>
                      </a:cxn>
                    </a:cxnLst>
                    <a:rect l="l" t="t" r="r" b="b"/>
                    <a:pathLst>
                      <a:path w="1239738" h="2530">
                        <a:moveTo>
                          <a:pt x="0" y="0"/>
                        </a:moveTo>
                        <a:lnTo>
                          <a:pt x="1239738" y="0"/>
                        </a:lnTo>
                      </a:path>
                    </a:pathLst>
                  </a:custGeom>
                  <a:ln w="38100" cap="rnd">
                    <a:solidFill>
                      <a:schemeClr val="bg1"/>
                    </a:solidFill>
                    <a:prstDash val="solid"/>
                    <a:round/>
                  </a:ln>
                </p:spPr>
                <p:txBody>
                  <a:bodyPr rtlCol="0" anchor="ctr"/>
                  <a:lstStyle/>
                  <a:p>
                    <a:endParaRPr lang="en-US"/>
                  </a:p>
                </p:txBody>
              </p:sp>
            </p:grpSp>
            <p:grpSp>
              <p:nvGrpSpPr>
                <p:cNvPr id="59" name="Graphic 37">
                  <a:extLst>
                    <a:ext uri="{FF2B5EF4-FFF2-40B4-BE49-F238E27FC236}">
                      <a16:creationId xmlns:a16="http://schemas.microsoft.com/office/drawing/2014/main" id="{D434531B-A9F3-CB9D-A88D-40B8B1C60CF9}"/>
                    </a:ext>
                  </a:extLst>
                </p:cNvPr>
                <p:cNvGrpSpPr/>
                <p:nvPr/>
              </p:nvGrpSpPr>
              <p:grpSpPr>
                <a:xfrm>
                  <a:off x="1265916" y="3580873"/>
                  <a:ext cx="760981" cy="419783"/>
                  <a:chOff x="5533234" y="2381163"/>
                  <a:chExt cx="1125530" cy="620881"/>
                </a:xfrm>
                <a:noFill/>
              </p:grpSpPr>
              <p:sp>
                <p:nvSpPr>
                  <p:cNvPr id="60" name="Freeform: Shape 59">
                    <a:extLst>
                      <a:ext uri="{FF2B5EF4-FFF2-40B4-BE49-F238E27FC236}">
                        <a16:creationId xmlns:a16="http://schemas.microsoft.com/office/drawing/2014/main" id="{BD8350D5-551B-9909-E8B2-EA780AE94377}"/>
                      </a:ext>
                    </a:extLst>
                  </p:cNvPr>
                  <p:cNvSpPr/>
                  <p:nvPr/>
                </p:nvSpPr>
                <p:spPr>
                  <a:xfrm>
                    <a:off x="6557207" y="2381163"/>
                    <a:ext cx="101557" cy="98040"/>
                  </a:xfrm>
                  <a:custGeom>
                    <a:avLst/>
                    <a:gdLst>
                      <a:gd name="connsiteX0" fmla="*/ 0 w 101557"/>
                      <a:gd name="connsiteY0" fmla="*/ 0 h 98040"/>
                      <a:gd name="connsiteX1" fmla="*/ 101557 w 101557"/>
                      <a:gd name="connsiteY1" fmla="*/ 0 h 98040"/>
                      <a:gd name="connsiteX2" fmla="*/ 101557 w 101557"/>
                      <a:gd name="connsiteY2" fmla="*/ 98041 h 98040"/>
                    </a:gdLst>
                    <a:ahLst/>
                    <a:cxnLst>
                      <a:cxn ang="0">
                        <a:pos x="connsiteX0" y="connsiteY0"/>
                      </a:cxn>
                      <a:cxn ang="0">
                        <a:pos x="connsiteX1" y="connsiteY1"/>
                      </a:cxn>
                      <a:cxn ang="0">
                        <a:pos x="connsiteX2" y="connsiteY2"/>
                      </a:cxn>
                    </a:cxnLst>
                    <a:rect l="l" t="t" r="r" b="b"/>
                    <a:pathLst>
                      <a:path w="101557" h="98040">
                        <a:moveTo>
                          <a:pt x="0" y="0"/>
                        </a:moveTo>
                        <a:lnTo>
                          <a:pt x="101557" y="0"/>
                        </a:lnTo>
                        <a:lnTo>
                          <a:pt x="101557" y="98041"/>
                        </a:lnTo>
                      </a:path>
                    </a:pathLst>
                  </a:custGeom>
                  <a:noFill/>
                  <a:ln w="38100" cap="rnd">
                    <a:solidFill>
                      <a:schemeClr val="tx2"/>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47486C60-9B1C-3D20-BA8B-48A1C9F726A1}"/>
                      </a:ext>
                    </a:extLst>
                  </p:cNvPr>
                  <p:cNvSpPr/>
                  <p:nvPr/>
                </p:nvSpPr>
                <p:spPr>
                  <a:xfrm>
                    <a:off x="5533234" y="2387893"/>
                    <a:ext cx="1118269" cy="614151"/>
                  </a:xfrm>
                  <a:custGeom>
                    <a:avLst/>
                    <a:gdLst>
                      <a:gd name="connsiteX0" fmla="*/ 0 w 1118269"/>
                      <a:gd name="connsiteY0" fmla="*/ 614152 h 614151"/>
                      <a:gd name="connsiteX1" fmla="*/ 1063518 w 1118269"/>
                      <a:gd name="connsiteY1" fmla="*/ 55712 h 614151"/>
                      <a:gd name="connsiteX2" fmla="*/ 1118269 w 1118269"/>
                      <a:gd name="connsiteY2" fmla="*/ 0 h 614151"/>
                    </a:gdLst>
                    <a:ahLst/>
                    <a:cxnLst>
                      <a:cxn ang="0">
                        <a:pos x="connsiteX0" y="connsiteY0"/>
                      </a:cxn>
                      <a:cxn ang="0">
                        <a:pos x="connsiteX1" y="connsiteY1"/>
                      </a:cxn>
                      <a:cxn ang="0">
                        <a:pos x="connsiteX2" y="connsiteY2"/>
                      </a:cxn>
                    </a:cxnLst>
                    <a:rect l="l" t="t" r="r" b="b"/>
                    <a:pathLst>
                      <a:path w="1118269" h="614151">
                        <a:moveTo>
                          <a:pt x="0" y="614152"/>
                        </a:moveTo>
                        <a:cubicBezTo>
                          <a:pt x="394591" y="537136"/>
                          <a:pt x="781693" y="342446"/>
                          <a:pt x="1063518" y="55712"/>
                        </a:cubicBezTo>
                        <a:lnTo>
                          <a:pt x="1118269" y="0"/>
                        </a:lnTo>
                      </a:path>
                    </a:pathLst>
                  </a:custGeom>
                  <a:noFill/>
                  <a:ln w="38100" cap="rnd">
                    <a:solidFill>
                      <a:schemeClr val="tx2"/>
                    </a:solidFill>
                    <a:prstDash val="solid"/>
                    <a:round/>
                  </a:ln>
                </p:spPr>
                <p:txBody>
                  <a:bodyPr rtlCol="0" anchor="ctr"/>
                  <a:lstStyle/>
                  <a:p>
                    <a:endParaRPr lang="en-US" dirty="0"/>
                  </a:p>
                </p:txBody>
              </p:sp>
            </p:grpSp>
          </p:grpSp>
        </p:grpSp>
      </p:grpSp>
      <p:grpSp>
        <p:nvGrpSpPr>
          <p:cNvPr id="36" name="Group 35">
            <a:extLst>
              <a:ext uri="{FF2B5EF4-FFF2-40B4-BE49-F238E27FC236}">
                <a16:creationId xmlns:a16="http://schemas.microsoft.com/office/drawing/2014/main" id="{FFCEDC47-AF2F-569F-AB84-B706B6092128}"/>
              </a:ext>
            </a:extLst>
          </p:cNvPr>
          <p:cNvGrpSpPr/>
          <p:nvPr/>
        </p:nvGrpSpPr>
        <p:grpSpPr>
          <a:xfrm>
            <a:off x="2782657" y="3226490"/>
            <a:ext cx="2178000" cy="2414099"/>
            <a:chOff x="2782657" y="3226490"/>
            <a:chExt cx="2178000" cy="2414099"/>
          </a:xfrm>
        </p:grpSpPr>
        <p:sp>
          <p:nvSpPr>
            <p:cNvPr id="14" name="Text Placeholder 5">
              <a:extLst>
                <a:ext uri="{FF2B5EF4-FFF2-40B4-BE49-F238E27FC236}">
                  <a16:creationId xmlns:a16="http://schemas.microsoft.com/office/drawing/2014/main" id="{BD26CEAA-F0E5-39EE-30F8-CB50B05C2C46}"/>
                </a:ext>
              </a:extLst>
            </p:cNvPr>
            <p:cNvSpPr txBox="1">
              <a:spLocks/>
            </p:cNvSpPr>
            <p:nvPr/>
          </p:nvSpPr>
          <p:spPr>
            <a:xfrm>
              <a:off x="2782657" y="4865412"/>
              <a:ext cx="2178000" cy="775177"/>
            </a:xfrm>
            <a:prstGeom prst="rect">
              <a:avLst/>
            </a:prstGeom>
          </p:spPr>
          <p:txBody>
            <a:bodyPr lIns="0" tIns="0" rIns="0" bIns="0">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Clr>
                  <a:schemeClr val="bg2"/>
                </a:buClr>
                <a:buNone/>
              </a:pPr>
              <a:r>
                <a:rPr lang="en-US" sz="1400" spc="-30" dirty="0">
                  <a:latin typeface="+mj-lt"/>
                </a:rPr>
                <a:t>Strong Growth </a:t>
              </a:r>
              <a:br>
                <a:rPr lang="en-US" sz="1400" spc="-30" dirty="0">
                  <a:latin typeface="+mj-lt"/>
                </a:rPr>
              </a:br>
              <a:r>
                <a:rPr lang="en-US" sz="1400" spc="-30" dirty="0">
                  <a:latin typeface="+mj-lt"/>
                </a:rPr>
                <a:t>from Acquisitions</a:t>
              </a:r>
            </a:p>
          </p:txBody>
        </p:sp>
        <p:grpSp>
          <p:nvGrpSpPr>
            <p:cNvPr id="34" name="Group 33">
              <a:extLst>
                <a:ext uri="{FF2B5EF4-FFF2-40B4-BE49-F238E27FC236}">
                  <a16:creationId xmlns:a16="http://schemas.microsoft.com/office/drawing/2014/main" id="{3E250DE0-408C-BD71-C8B2-D55C4E7935B4}"/>
                </a:ext>
              </a:extLst>
            </p:cNvPr>
            <p:cNvGrpSpPr/>
            <p:nvPr/>
          </p:nvGrpSpPr>
          <p:grpSpPr>
            <a:xfrm>
              <a:off x="3151431" y="3226490"/>
              <a:ext cx="1440000" cy="1440000"/>
              <a:chOff x="3151431" y="3226490"/>
              <a:chExt cx="1440000" cy="1440000"/>
            </a:xfrm>
          </p:grpSpPr>
          <p:sp>
            <p:nvSpPr>
              <p:cNvPr id="13" name="Oval 12">
                <a:extLst>
                  <a:ext uri="{FF2B5EF4-FFF2-40B4-BE49-F238E27FC236}">
                    <a16:creationId xmlns:a16="http://schemas.microsoft.com/office/drawing/2014/main" id="{16AB0DB9-2BE8-F0C0-FDF1-B8F1E1E0B725}"/>
                  </a:ext>
                </a:extLst>
              </p:cNvPr>
              <p:cNvSpPr/>
              <p:nvPr/>
            </p:nvSpPr>
            <p:spPr>
              <a:xfrm>
                <a:off x="3151431" y="3226490"/>
                <a:ext cx="1440000" cy="1440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86" name="Group 85">
                <a:extLst>
                  <a:ext uri="{FF2B5EF4-FFF2-40B4-BE49-F238E27FC236}">
                    <a16:creationId xmlns:a16="http://schemas.microsoft.com/office/drawing/2014/main" id="{536A4D8B-5B64-FEF2-1E4F-D2A472398108}"/>
                  </a:ext>
                </a:extLst>
              </p:cNvPr>
              <p:cNvGrpSpPr/>
              <p:nvPr/>
            </p:nvGrpSpPr>
            <p:grpSpPr>
              <a:xfrm>
                <a:off x="3481096" y="3556155"/>
                <a:ext cx="780670" cy="780670"/>
                <a:chOff x="3480893" y="3555952"/>
                <a:chExt cx="780670" cy="780670"/>
              </a:xfrm>
            </p:grpSpPr>
            <p:sp>
              <p:nvSpPr>
                <p:cNvPr id="75" name="Freeform: Shape 74">
                  <a:extLst>
                    <a:ext uri="{FF2B5EF4-FFF2-40B4-BE49-F238E27FC236}">
                      <a16:creationId xmlns:a16="http://schemas.microsoft.com/office/drawing/2014/main" id="{AE1FF994-FFD2-C36B-3908-EBC70BA2C2E9}"/>
                    </a:ext>
                  </a:extLst>
                </p:cNvPr>
                <p:cNvSpPr/>
                <p:nvPr/>
              </p:nvSpPr>
              <p:spPr>
                <a:xfrm>
                  <a:off x="3691412" y="3889451"/>
                  <a:ext cx="68653" cy="68653"/>
                </a:xfrm>
                <a:custGeom>
                  <a:avLst/>
                  <a:gdLst>
                    <a:gd name="connsiteX0" fmla="*/ 68654 w 68653"/>
                    <a:gd name="connsiteY0" fmla="*/ 68654 h 68653"/>
                    <a:gd name="connsiteX1" fmla="*/ 0 w 68653"/>
                    <a:gd name="connsiteY1" fmla="*/ 0 h 68653"/>
                  </a:gdLst>
                  <a:ahLst/>
                  <a:cxnLst>
                    <a:cxn ang="0">
                      <a:pos x="connsiteX0" y="connsiteY0"/>
                    </a:cxn>
                    <a:cxn ang="0">
                      <a:pos x="connsiteX1" y="connsiteY1"/>
                    </a:cxn>
                  </a:cxnLst>
                  <a:rect l="l" t="t" r="r" b="b"/>
                  <a:pathLst>
                    <a:path w="68653" h="68653">
                      <a:moveTo>
                        <a:pt x="68654" y="68654"/>
                      </a:moveTo>
                      <a:cubicBezTo>
                        <a:pt x="68654" y="30703"/>
                        <a:pt x="37951" y="0"/>
                        <a:pt x="0" y="0"/>
                      </a:cubicBezTo>
                    </a:path>
                  </a:pathLst>
                </a:custGeom>
                <a:noFill/>
                <a:ln w="31614" cap="rnd">
                  <a:solidFill>
                    <a:schemeClr val="tx2"/>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68E7AAA2-8A64-1EB6-A4D4-D77E7FD6BBCC}"/>
                    </a:ext>
                  </a:extLst>
                </p:cNvPr>
                <p:cNvSpPr/>
                <p:nvPr/>
              </p:nvSpPr>
              <p:spPr>
                <a:xfrm>
                  <a:off x="4166455" y="3889451"/>
                  <a:ext cx="68653" cy="68653"/>
                </a:xfrm>
                <a:custGeom>
                  <a:avLst/>
                  <a:gdLst>
                    <a:gd name="connsiteX0" fmla="*/ 0 w 68653"/>
                    <a:gd name="connsiteY0" fmla="*/ 68654 h 68653"/>
                    <a:gd name="connsiteX1" fmla="*/ 68654 w 68653"/>
                    <a:gd name="connsiteY1" fmla="*/ 0 h 68653"/>
                  </a:gdLst>
                  <a:ahLst/>
                  <a:cxnLst>
                    <a:cxn ang="0">
                      <a:pos x="connsiteX0" y="connsiteY0"/>
                    </a:cxn>
                    <a:cxn ang="0">
                      <a:pos x="connsiteX1" y="connsiteY1"/>
                    </a:cxn>
                  </a:cxnLst>
                  <a:rect l="l" t="t" r="r" b="b"/>
                  <a:pathLst>
                    <a:path w="68653" h="68653">
                      <a:moveTo>
                        <a:pt x="0" y="68654"/>
                      </a:moveTo>
                      <a:cubicBezTo>
                        <a:pt x="0" y="30703"/>
                        <a:pt x="30703" y="0"/>
                        <a:pt x="68654" y="0"/>
                      </a:cubicBezTo>
                    </a:path>
                  </a:pathLst>
                </a:custGeom>
                <a:noFill/>
                <a:ln w="31614" cap="rnd">
                  <a:solidFill>
                    <a:schemeClr val="tx2"/>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2C02D43D-5966-7F5F-CBA4-4DB4C45EA592}"/>
                    </a:ext>
                  </a:extLst>
                </p:cNvPr>
                <p:cNvSpPr/>
                <p:nvPr/>
              </p:nvSpPr>
              <p:spPr>
                <a:xfrm>
                  <a:off x="4166455" y="3668102"/>
                  <a:ext cx="68653" cy="68653"/>
                </a:xfrm>
                <a:custGeom>
                  <a:avLst/>
                  <a:gdLst>
                    <a:gd name="connsiteX0" fmla="*/ 0 w 68653"/>
                    <a:gd name="connsiteY0" fmla="*/ 0 h 68653"/>
                    <a:gd name="connsiteX1" fmla="*/ 68654 w 68653"/>
                    <a:gd name="connsiteY1" fmla="*/ 68654 h 68653"/>
                  </a:gdLst>
                  <a:ahLst/>
                  <a:cxnLst>
                    <a:cxn ang="0">
                      <a:pos x="connsiteX0" y="connsiteY0"/>
                    </a:cxn>
                    <a:cxn ang="0">
                      <a:pos x="connsiteX1" y="connsiteY1"/>
                    </a:cxn>
                  </a:cxnLst>
                  <a:rect l="l" t="t" r="r" b="b"/>
                  <a:pathLst>
                    <a:path w="68653" h="68653">
                      <a:moveTo>
                        <a:pt x="0" y="0"/>
                      </a:moveTo>
                      <a:cubicBezTo>
                        <a:pt x="0" y="37951"/>
                        <a:pt x="30703" y="68654"/>
                        <a:pt x="68654" y="68654"/>
                      </a:cubicBezTo>
                    </a:path>
                  </a:pathLst>
                </a:custGeom>
                <a:noFill/>
                <a:ln w="31614" cap="rnd">
                  <a:solidFill>
                    <a:schemeClr val="tx2"/>
                  </a:solidFill>
                  <a:prstDash val="solid"/>
                  <a:round/>
                </a:ln>
              </p:spPr>
              <p:txBody>
                <a:bodyPr rtlCol="0" anchor="ctr"/>
                <a:lstStyle/>
                <a:p>
                  <a:endParaRPr lang="en-US"/>
                </a:p>
              </p:txBody>
            </p:sp>
            <p:sp>
              <p:nvSpPr>
                <p:cNvPr id="78" name="Freeform: Shape 77">
                  <a:extLst>
                    <a:ext uri="{FF2B5EF4-FFF2-40B4-BE49-F238E27FC236}">
                      <a16:creationId xmlns:a16="http://schemas.microsoft.com/office/drawing/2014/main" id="{4F9F8C24-AAAA-E162-619C-ADAC4E76359F}"/>
                    </a:ext>
                  </a:extLst>
                </p:cNvPr>
                <p:cNvSpPr/>
                <p:nvPr/>
              </p:nvSpPr>
              <p:spPr>
                <a:xfrm>
                  <a:off x="3963266" y="3667031"/>
                  <a:ext cx="272913" cy="292132"/>
                </a:xfrm>
                <a:custGeom>
                  <a:avLst/>
                  <a:gdLst>
                    <a:gd name="connsiteX0" fmla="*/ 0 w 272913"/>
                    <a:gd name="connsiteY0" fmla="*/ 0 h 292132"/>
                    <a:gd name="connsiteX1" fmla="*/ 247173 w 272913"/>
                    <a:gd name="connsiteY1" fmla="*/ 0 h 292132"/>
                    <a:gd name="connsiteX2" fmla="*/ 272913 w 272913"/>
                    <a:gd name="connsiteY2" fmla="*/ 25741 h 292132"/>
                    <a:gd name="connsiteX3" fmla="*/ 272913 w 272913"/>
                    <a:gd name="connsiteY3" fmla="*/ 266392 h 292132"/>
                    <a:gd name="connsiteX4" fmla="*/ 247173 w 272913"/>
                    <a:gd name="connsiteY4" fmla="*/ 292133 h 292132"/>
                    <a:gd name="connsiteX5" fmla="*/ 71403 w 272913"/>
                    <a:gd name="connsiteY5" fmla="*/ 292133 h 29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13" h="292132">
                      <a:moveTo>
                        <a:pt x="0" y="0"/>
                      </a:moveTo>
                      <a:lnTo>
                        <a:pt x="247173" y="0"/>
                      </a:lnTo>
                      <a:cubicBezTo>
                        <a:pt x="261394" y="0"/>
                        <a:pt x="272913" y="11532"/>
                        <a:pt x="272913" y="25741"/>
                      </a:cubicBezTo>
                      <a:lnTo>
                        <a:pt x="272913" y="266392"/>
                      </a:lnTo>
                      <a:cubicBezTo>
                        <a:pt x="272913" y="280613"/>
                        <a:pt x="261382" y="292133"/>
                        <a:pt x="247173" y="292133"/>
                      </a:cubicBezTo>
                      <a:lnTo>
                        <a:pt x="71403" y="292133"/>
                      </a:lnTo>
                    </a:path>
                  </a:pathLst>
                </a:custGeom>
                <a:noFill/>
                <a:ln w="31614" cap="rnd">
                  <a:solidFill>
                    <a:schemeClr val="tx2"/>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93ECCE3A-8F14-4F7F-764A-759EFE9E6CAB}"/>
                    </a:ext>
                  </a:extLst>
                </p:cNvPr>
                <p:cNvSpPr/>
                <p:nvPr/>
              </p:nvSpPr>
              <p:spPr>
                <a:xfrm>
                  <a:off x="3690353" y="3795651"/>
                  <a:ext cx="356609" cy="163524"/>
                </a:xfrm>
                <a:custGeom>
                  <a:avLst/>
                  <a:gdLst>
                    <a:gd name="connsiteX0" fmla="*/ 356609 w 356609"/>
                    <a:gd name="connsiteY0" fmla="*/ 163524 h 163524"/>
                    <a:gd name="connsiteX1" fmla="*/ 25741 w 356609"/>
                    <a:gd name="connsiteY1" fmla="*/ 163524 h 163524"/>
                    <a:gd name="connsiteX2" fmla="*/ 0 w 356609"/>
                    <a:gd name="connsiteY2" fmla="*/ 137784 h 163524"/>
                    <a:gd name="connsiteX3" fmla="*/ 0 w 356609"/>
                    <a:gd name="connsiteY3" fmla="*/ 0 h 163524"/>
                  </a:gdLst>
                  <a:ahLst/>
                  <a:cxnLst>
                    <a:cxn ang="0">
                      <a:pos x="connsiteX0" y="connsiteY0"/>
                    </a:cxn>
                    <a:cxn ang="0">
                      <a:pos x="connsiteX1" y="connsiteY1"/>
                    </a:cxn>
                    <a:cxn ang="0">
                      <a:pos x="connsiteX2" y="connsiteY2"/>
                    </a:cxn>
                    <a:cxn ang="0">
                      <a:pos x="connsiteX3" y="connsiteY3"/>
                    </a:cxn>
                  </a:cxnLst>
                  <a:rect l="l" t="t" r="r" b="b"/>
                  <a:pathLst>
                    <a:path w="356609" h="163524">
                      <a:moveTo>
                        <a:pt x="356609" y="163524"/>
                      </a:moveTo>
                      <a:lnTo>
                        <a:pt x="25741" y="163524"/>
                      </a:lnTo>
                      <a:cubicBezTo>
                        <a:pt x="11520" y="163524"/>
                        <a:pt x="0" y="151993"/>
                        <a:pt x="0" y="137784"/>
                      </a:cubicBezTo>
                      <a:lnTo>
                        <a:pt x="0" y="0"/>
                      </a:lnTo>
                    </a:path>
                  </a:pathLst>
                </a:custGeom>
                <a:noFill/>
                <a:ln w="31614" cap="rnd">
                  <a:solidFill>
                    <a:schemeClr val="tx2"/>
                  </a:solidFill>
                  <a:prstDash val="solid"/>
                  <a:round/>
                </a:ln>
              </p:spPr>
              <p:txBody>
                <a:bodyPr rtlCol="0" anchor="ctr"/>
                <a:lstStyle/>
                <a:p>
                  <a:endParaRPr lang="en-US"/>
                </a:p>
              </p:txBody>
            </p:sp>
            <p:sp>
              <p:nvSpPr>
                <p:cNvPr id="80" name="Freeform: Shape 79">
                  <a:extLst>
                    <a:ext uri="{FF2B5EF4-FFF2-40B4-BE49-F238E27FC236}">
                      <a16:creationId xmlns:a16="http://schemas.microsoft.com/office/drawing/2014/main" id="{A22E20A9-B944-A3CF-97C6-488B203632EA}"/>
                    </a:ext>
                  </a:extLst>
                </p:cNvPr>
                <p:cNvSpPr/>
                <p:nvPr/>
              </p:nvSpPr>
              <p:spPr>
                <a:xfrm>
                  <a:off x="3891328" y="3735958"/>
                  <a:ext cx="149172" cy="154468"/>
                </a:xfrm>
                <a:custGeom>
                  <a:avLst/>
                  <a:gdLst>
                    <a:gd name="connsiteX0" fmla="*/ 3630 w 149172"/>
                    <a:gd name="connsiteY0" fmla="*/ 41164 h 154468"/>
                    <a:gd name="connsiteX1" fmla="*/ 71938 w 149172"/>
                    <a:gd name="connsiteY1" fmla="*/ 0 h 154468"/>
                    <a:gd name="connsiteX2" fmla="*/ 149172 w 149172"/>
                    <a:gd name="connsiteY2" fmla="*/ 77234 h 154468"/>
                    <a:gd name="connsiteX3" fmla="*/ 71938 w 149172"/>
                    <a:gd name="connsiteY3" fmla="*/ 154468 h 154468"/>
                    <a:gd name="connsiteX4" fmla="*/ 0 w 149172"/>
                    <a:gd name="connsiteY4" fmla="*/ 105402 h 154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2" h="154468">
                      <a:moveTo>
                        <a:pt x="3630" y="41164"/>
                      </a:moveTo>
                      <a:cubicBezTo>
                        <a:pt x="16589" y="16684"/>
                        <a:pt x="42318" y="0"/>
                        <a:pt x="71938" y="0"/>
                      </a:cubicBezTo>
                      <a:cubicBezTo>
                        <a:pt x="114590" y="0"/>
                        <a:pt x="149172" y="34583"/>
                        <a:pt x="149172" y="77234"/>
                      </a:cubicBezTo>
                      <a:cubicBezTo>
                        <a:pt x="149172" y="119885"/>
                        <a:pt x="114590" y="154468"/>
                        <a:pt x="71938" y="154468"/>
                      </a:cubicBezTo>
                      <a:cubicBezTo>
                        <a:pt x="39224" y="154468"/>
                        <a:pt x="11258" y="134130"/>
                        <a:pt x="0" y="105402"/>
                      </a:cubicBezTo>
                    </a:path>
                  </a:pathLst>
                </a:custGeom>
                <a:noFill/>
                <a:ln w="31614" cap="rnd">
                  <a:solidFill>
                    <a:schemeClr val="tx2"/>
                  </a:solidFill>
                  <a:prstDash val="solid"/>
                  <a:round/>
                </a:ln>
              </p:spPr>
              <p:txBody>
                <a:bodyPr rtlCol="0" anchor="ctr"/>
                <a:lstStyle/>
                <a:p>
                  <a:endParaRPr lang="en-US"/>
                </a:p>
              </p:txBody>
            </p:sp>
            <p:sp>
              <p:nvSpPr>
                <p:cNvPr id="81" name="Freeform: Shape 80">
                  <a:extLst>
                    <a:ext uri="{FF2B5EF4-FFF2-40B4-BE49-F238E27FC236}">
                      <a16:creationId xmlns:a16="http://schemas.microsoft.com/office/drawing/2014/main" id="{C2AB3C9C-304F-922C-116A-55BA3E941503}"/>
                    </a:ext>
                  </a:extLst>
                </p:cNvPr>
                <p:cNvSpPr/>
                <p:nvPr/>
              </p:nvSpPr>
              <p:spPr>
                <a:xfrm>
                  <a:off x="3620533" y="3581347"/>
                  <a:ext cx="376054" cy="265831"/>
                </a:xfrm>
                <a:custGeom>
                  <a:avLst/>
                  <a:gdLst>
                    <a:gd name="connsiteX0" fmla="*/ 0 w 376054"/>
                    <a:gd name="connsiteY0" fmla="*/ 0 h 265831"/>
                    <a:gd name="connsiteX1" fmla="*/ 230084 w 376054"/>
                    <a:gd name="connsiteY1" fmla="*/ 0 h 265831"/>
                    <a:gd name="connsiteX2" fmla="*/ 292537 w 376054"/>
                    <a:gd name="connsiteY2" fmla="*/ 21278 h 265831"/>
                    <a:gd name="connsiteX3" fmla="*/ 376055 w 376054"/>
                    <a:gd name="connsiteY3" fmla="*/ 85683 h 265831"/>
                    <a:gd name="connsiteX4" fmla="*/ 203510 w 376054"/>
                    <a:gd name="connsiteY4" fmla="*/ 85683 h 265831"/>
                    <a:gd name="connsiteX5" fmla="*/ 170569 w 376054"/>
                    <a:gd name="connsiteY5" fmla="*/ 118624 h 265831"/>
                    <a:gd name="connsiteX6" fmla="*/ 170569 w 376054"/>
                    <a:gd name="connsiteY6" fmla="*/ 118624 h 265831"/>
                    <a:gd name="connsiteX7" fmla="*/ 187563 w 376054"/>
                    <a:gd name="connsiteY7" fmla="*/ 147447 h 265831"/>
                    <a:gd name="connsiteX8" fmla="*/ 269201 w 376054"/>
                    <a:gd name="connsiteY8" fmla="*/ 192597 h 265831"/>
                    <a:gd name="connsiteX9" fmla="*/ 286897 w 376054"/>
                    <a:gd name="connsiteY9" fmla="*/ 240425 h 265831"/>
                    <a:gd name="connsiteX10" fmla="*/ 286897 w 376054"/>
                    <a:gd name="connsiteY10" fmla="*/ 240425 h 265831"/>
                    <a:gd name="connsiteX11" fmla="*/ 243615 w 376054"/>
                    <a:gd name="connsiteY11" fmla="*/ 265250 h 265831"/>
                    <a:gd name="connsiteX12" fmla="*/ 186302 w 376054"/>
                    <a:gd name="connsiteY12" fmla="*/ 255289 h 265831"/>
                    <a:gd name="connsiteX13" fmla="*/ 38082 w 376054"/>
                    <a:gd name="connsiteY13" fmla="*/ 193585 h 265831"/>
                    <a:gd name="connsiteX14" fmla="*/ 0 w 376054"/>
                    <a:gd name="connsiteY14" fmla="*/ 193585 h 2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054" h="265831">
                      <a:moveTo>
                        <a:pt x="0" y="0"/>
                      </a:moveTo>
                      <a:lnTo>
                        <a:pt x="230084" y="0"/>
                      </a:lnTo>
                      <a:cubicBezTo>
                        <a:pt x="252683" y="0"/>
                        <a:pt x="274639" y="7485"/>
                        <a:pt x="292537" y="21278"/>
                      </a:cubicBezTo>
                      <a:lnTo>
                        <a:pt x="376055" y="85683"/>
                      </a:lnTo>
                      <a:lnTo>
                        <a:pt x="203510" y="85683"/>
                      </a:lnTo>
                      <a:cubicBezTo>
                        <a:pt x="185314" y="85683"/>
                        <a:pt x="170569" y="100428"/>
                        <a:pt x="170569" y="118624"/>
                      </a:cubicBezTo>
                      <a:lnTo>
                        <a:pt x="170569" y="118624"/>
                      </a:lnTo>
                      <a:cubicBezTo>
                        <a:pt x="170569" y="130608"/>
                        <a:pt x="177079" y="141651"/>
                        <a:pt x="187563" y="147447"/>
                      </a:cubicBezTo>
                      <a:lnTo>
                        <a:pt x="269201" y="192597"/>
                      </a:lnTo>
                      <a:cubicBezTo>
                        <a:pt x="286123" y="201963"/>
                        <a:pt x="293656" y="222301"/>
                        <a:pt x="286897" y="240425"/>
                      </a:cubicBezTo>
                      <a:lnTo>
                        <a:pt x="286897" y="240425"/>
                      </a:lnTo>
                      <a:cubicBezTo>
                        <a:pt x="280327" y="258038"/>
                        <a:pt x="262132" y="268475"/>
                        <a:pt x="243615" y="265250"/>
                      </a:cubicBezTo>
                      <a:lnTo>
                        <a:pt x="186302" y="255289"/>
                      </a:lnTo>
                      <a:cubicBezTo>
                        <a:pt x="132916" y="246006"/>
                        <a:pt x="82280" y="224931"/>
                        <a:pt x="38082" y="193585"/>
                      </a:cubicBezTo>
                      <a:lnTo>
                        <a:pt x="0" y="193585"/>
                      </a:lnTo>
                    </a:path>
                  </a:pathLst>
                </a:custGeom>
                <a:noFill/>
                <a:ln w="31614" cap="rnd">
                  <a:solidFill>
                    <a:schemeClr val="bg1"/>
                  </a:solidFill>
                  <a:prstDash val="solid"/>
                  <a:round/>
                </a:ln>
              </p:spPr>
              <p:txBody>
                <a:bodyPr rtlCol="0" anchor="ctr"/>
                <a:lstStyle/>
                <a:p>
                  <a:endParaRPr lang="en-US"/>
                </a:p>
              </p:txBody>
            </p:sp>
            <p:sp>
              <p:nvSpPr>
                <p:cNvPr id="82" name="Freeform: Shape 81">
                  <a:extLst>
                    <a:ext uri="{FF2B5EF4-FFF2-40B4-BE49-F238E27FC236}">
                      <a16:creationId xmlns:a16="http://schemas.microsoft.com/office/drawing/2014/main" id="{A2875281-45DF-75B3-6DAE-98084085172B}"/>
                    </a:ext>
                  </a:extLst>
                </p:cNvPr>
                <p:cNvSpPr/>
                <p:nvPr/>
              </p:nvSpPr>
              <p:spPr>
                <a:xfrm>
                  <a:off x="3480893" y="3555952"/>
                  <a:ext cx="139640" cy="253884"/>
                </a:xfrm>
                <a:custGeom>
                  <a:avLst/>
                  <a:gdLst>
                    <a:gd name="connsiteX0" fmla="*/ 139640 w 139640"/>
                    <a:gd name="connsiteY0" fmla="*/ 253885 h 253884"/>
                    <a:gd name="connsiteX1" fmla="*/ 0 w 139640"/>
                    <a:gd name="connsiteY1" fmla="*/ 253885 h 253884"/>
                    <a:gd name="connsiteX2" fmla="*/ 0 w 139640"/>
                    <a:gd name="connsiteY2" fmla="*/ 0 h 253884"/>
                    <a:gd name="connsiteX3" fmla="*/ 139628 w 139640"/>
                    <a:gd name="connsiteY3" fmla="*/ 0 h 253884"/>
                    <a:gd name="connsiteX4" fmla="*/ 139628 w 139640"/>
                    <a:gd name="connsiteY4" fmla="*/ 253873 h 25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40" h="253884">
                      <a:moveTo>
                        <a:pt x="139640" y="253885"/>
                      </a:moveTo>
                      <a:lnTo>
                        <a:pt x="0" y="253885"/>
                      </a:lnTo>
                      <a:lnTo>
                        <a:pt x="0" y="0"/>
                      </a:lnTo>
                      <a:lnTo>
                        <a:pt x="139628" y="0"/>
                      </a:lnTo>
                      <a:lnTo>
                        <a:pt x="139628" y="253873"/>
                      </a:lnTo>
                      <a:close/>
                    </a:path>
                  </a:pathLst>
                </a:custGeom>
                <a:noFill/>
                <a:ln w="31614" cap="rnd">
                  <a:solidFill>
                    <a:schemeClr val="bg1"/>
                  </a:solid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CEF797B0-BAE9-ABD8-F19A-CA6CC7247FBD}"/>
                    </a:ext>
                  </a:extLst>
                </p:cNvPr>
                <p:cNvSpPr/>
                <p:nvPr/>
              </p:nvSpPr>
              <p:spPr>
                <a:xfrm>
                  <a:off x="3566642" y="4103430"/>
                  <a:ext cx="555174" cy="214152"/>
                </a:xfrm>
                <a:custGeom>
                  <a:avLst/>
                  <a:gdLst>
                    <a:gd name="connsiteX0" fmla="*/ 555175 w 555174"/>
                    <a:gd name="connsiteY0" fmla="*/ 214152 h 214152"/>
                    <a:gd name="connsiteX1" fmla="*/ 244323 w 555174"/>
                    <a:gd name="connsiteY1" fmla="*/ 214152 h 214152"/>
                    <a:gd name="connsiteX2" fmla="*/ 97745 w 555174"/>
                    <a:gd name="connsiteY2" fmla="*/ 153436 h 214152"/>
                    <a:gd name="connsiteX3" fmla="*/ 11538 w 555174"/>
                    <a:gd name="connsiteY3" fmla="*/ 67229 h 214152"/>
                    <a:gd name="connsiteX4" fmla="*/ 11669 w 555174"/>
                    <a:gd name="connsiteY4" fmla="*/ 11404 h 214152"/>
                    <a:gd name="connsiteX5" fmla="*/ 11669 w 555174"/>
                    <a:gd name="connsiteY5" fmla="*/ 11404 h 214152"/>
                    <a:gd name="connsiteX6" fmla="*/ 67244 w 555174"/>
                    <a:gd name="connsiteY6" fmla="*/ 11535 h 214152"/>
                    <a:gd name="connsiteX7" fmla="*/ 144383 w 555174"/>
                    <a:gd name="connsiteY7" fmla="*/ 88685 h 214152"/>
                    <a:gd name="connsiteX8" fmla="*/ 241859 w 555174"/>
                    <a:gd name="connsiteY8" fmla="*/ 129076 h 214152"/>
                    <a:gd name="connsiteX9" fmla="*/ 327578 w 555174"/>
                    <a:gd name="connsiteY9" fmla="*/ 129076 h 2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174" h="214152">
                      <a:moveTo>
                        <a:pt x="555175" y="214152"/>
                      </a:moveTo>
                      <a:lnTo>
                        <a:pt x="244323" y="214152"/>
                      </a:lnTo>
                      <a:cubicBezTo>
                        <a:pt x="189343" y="214152"/>
                        <a:pt x="136623" y="192315"/>
                        <a:pt x="97745" y="153436"/>
                      </a:cubicBezTo>
                      <a:lnTo>
                        <a:pt x="11538" y="67229"/>
                      </a:lnTo>
                      <a:cubicBezTo>
                        <a:pt x="-3897" y="51794"/>
                        <a:pt x="-3838" y="26755"/>
                        <a:pt x="11669" y="11404"/>
                      </a:cubicBezTo>
                      <a:lnTo>
                        <a:pt x="11669" y="11404"/>
                      </a:lnTo>
                      <a:cubicBezTo>
                        <a:pt x="27068" y="-3853"/>
                        <a:pt x="51916" y="-3793"/>
                        <a:pt x="67244" y="11535"/>
                      </a:cubicBezTo>
                      <a:lnTo>
                        <a:pt x="144383" y="88685"/>
                      </a:lnTo>
                      <a:cubicBezTo>
                        <a:pt x="170230" y="114545"/>
                        <a:pt x="205301" y="129076"/>
                        <a:pt x="241859" y="129076"/>
                      </a:cubicBezTo>
                      <a:lnTo>
                        <a:pt x="327578" y="129076"/>
                      </a:lnTo>
                    </a:path>
                  </a:pathLst>
                </a:custGeom>
                <a:noFill/>
                <a:ln w="31614" cap="rnd">
                  <a:solidFill>
                    <a:schemeClr val="bg1"/>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478FF7AC-0E91-CB74-88E3-83AB0CDF2C56}"/>
                    </a:ext>
                  </a:extLst>
                </p:cNvPr>
                <p:cNvSpPr/>
                <p:nvPr/>
              </p:nvSpPr>
              <p:spPr>
                <a:xfrm>
                  <a:off x="3775822" y="4081072"/>
                  <a:ext cx="345994" cy="151445"/>
                </a:xfrm>
                <a:custGeom>
                  <a:avLst/>
                  <a:gdLst>
                    <a:gd name="connsiteX0" fmla="*/ 212066 w 345994"/>
                    <a:gd name="connsiteY0" fmla="*/ 151445 h 151445"/>
                    <a:gd name="connsiteX1" fmla="*/ 39283 w 345994"/>
                    <a:gd name="connsiteY1" fmla="*/ 151445 h 151445"/>
                    <a:gd name="connsiteX2" fmla="*/ 0 w 345994"/>
                    <a:gd name="connsiteY2" fmla="*/ 112162 h 151445"/>
                    <a:gd name="connsiteX3" fmla="*/ 0 w 345994"/>
                    <a:gd name="connsiteY3" fmla="*/ 112162 h 151445"/>
                    <a:gd name="connsiteX4" fmla="*/ 39283 w 345994"/>
                    <a:gd name="connsiteY4" fmla="*/ 72878 h 151445"/>
                    <a:gd name="connsiteX5" fmla="*/ 139462 w 345994"/>
                    <a:gd name="connsiteY5" fmla="*/ 72878 h 151445"/>
                    <a:gd name="connsiteX6" fmla="*/ 160180 w 345994"/>
                    <a:gd name="connsiteY6" fmla="*/ 48280 h 151445"/>
                    <a:gd name="connsiteX7" fmla="*/ 263976 w 345994"/>
                    <a:gd name="connsiteY7" fmla="*/ 0 h 151445"/>
                    <a:gd name="connsiteX8" fmla="*/ 263976 w 345994"/>
                    <a:gd name="connsiteY8" fmla="*/ 0 h 151445"/>
                    <a:gd name="connsiteX9" fmla="*/ 343686 w 345994"/>
                    <a:gd name="connsiteY9" fmla="*/ 25872 h 151445"/>
                    <a:gd name="connsiteX10" fmla="*/ 345994 w 345994"/>
                    <a:gd name="connsiteY10" fmla="*/ 27550 h 15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994" h="151445">
                      <a:moveTo>
                        <a:pt x="212066" y="151445"/>
                      </a:moveTo>
                      <a:lnTo>
                        <a:pt x="39283" y="151445"/>
                      </a:lnTo>
                      <a:cubicBezTo>
                        <a:pt x="17589" y="151445"/>
                        <a:pt x="0" y="133856"/>
                        <a:pt x="0" y="112162"/>
                      </a:cubicBezTo>
                      <a:lnTo>
                        <a:pt x="0" y="112162"/>
                      </a:lnTo>
                      <a:cubicBezTo>
                        <a:pt x="0" y="90467"/>
                        <a:pt x="17589" y="72878"/>
                        <a:pt x="39283" y="72878"/>
                      </a:cubicBezTo>
                      <a:lnTo>
                        <a:pt x="139462" y="72878"/>
                      </a:lnTo>
                      <a:lnTo>
                        <a:pt x="160180" y="48280"/>
                      </a:lnTo>
                      <a:cubicBezTo>
                        <a:pt x="185969" y="17672"/>
                        <a:pt x="223955" y="0"/>
                        <a:pt x="263976" y="0"/>
                      </a:cubicBezTo>
                      <a:lnTo>
                        <a:pt x="263976" y="0"/>
                      </a:lnTo>
                      <a:cubicBezTo>
                        <a:pt x="292609" y="0"/>
                        <a:pt x="320503" y="9056"/>
                        <a:pt x="343686" y="25872"/>
                      </a:cubicBezTo>
                      <a:lnTo>
                        <a:pt x="345994" y="27550"/>
                      </a:lnTo>
                    </a:path>
                  </a:pathLst>
                </a:custGeom>
                <a:noFill/>
                <a:ln w="31614" cap="rnd">
                  <a:solidFill>
                    <a:schemeClr val="bg1"/>
                  </a:solidFill>
                  <a:prstDash val="solid"/>
                  <a:round/>
                </a:ln>
              </p:spPr>
              <p:txBody>
                <a:bodyPr rtlCol="0" anchor="ctr"/>
                <a:lstStyle/>
                <a:p>
                  <a:endParaRPr lang="en-US"/>
                </a:p>
              </p:txBody>
            </p:sp>
            <p:sp>
              <p:nvSpPr>
                <p:cNvPr id="85" name="Freeform: Shape 84">
                  <a:extLst>
                    <a:ext uri="{FF2B5EF4-FFF2-40B4-BE49-F238E27FC236}">
                      <a16:creationId xmlns:a16="http://schemas.microsoft.com/office/drawing/2014/main" id="{E36A7F86-C310-AA38-472A-0F5D0CC2D754}"/>
                    </a:ext>
                  </a:extLst>
                </p:cNvPr>
                <p:cNvSpPr/>
                <p:nvPr/>
              </p:nvSpPr>
              <p:spPr>
                <a:xfrm>
                  <a:off x="4121935" y="4082750"/>
                  <a:ext cx="139628" cy="253872"/>
                </a:xfrm>
                <a:custGeom>
                  <a:avLst/>
                  <a:gdLst>
                    <a:gd name="connsiteX0" fmla="*/ 139628 w 139628"/>
                    <a:gd name="connsiteY0" fmla="*/ 253873 h 253872"/>
                    <a:gd name="connsiteX1" fmla="*/ 0 w 139628"/>
                    <a:gd name="connsiteY1" fmla="*/ 253873 h 253872"/>
                    <a:gd name="connsiteX2" fmla="*/ 0 w 139628"/>
                    <a:gd name="connsiteY2" fmla="*/ 0 h 253872"/>
                    <a:gd name="connsiteX3" fmla="*/ 139628 w 139628"/>
                    <a:gd name="connsiteY3" fmla="*/ 0 h 253872"/>
                    <a:gd name="connsiteX4" fmla="*/ 139628 w 139628"/>
                    <a:gd name="connsiteY4" fmla="*/ 253873 h 253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28" h="253872">
                      <a:moveTo>
                        <a:pt x="139628" y="253873"/>
                      </a:moveTo>
                      <a:lnTo>
                        <a:pt x="0" y="253873"/>
                      </a:lnTo>
                      <a:lnTo>
                        <a:pt x="0" y="0"/>
                      </a:lnTo>
                      <a:lnTo>
                        <a:pt x="139628" y="0"/>
                      </a:lnTo>
                      <a:lnTo>
                        <a:pt x="139628" y="253873"/>
                      </a:lnTo>
                      <a:close/>
                    </a:path>
                  </a:pathLst>
                </a:custGeom>
                <a:noFill/>
                <a:ln w="31614" cap="rnd">
                  <a:solidFill>
                    <a:schemeClr val="bg1"/>
                  </a:solidFill>
                  <a:prstDash val="solid"/>
                  <a:round/>
                </a:ln>
              </p:spPr>
              <p:txBody>
                <a:bodyPr rtlCol="0" anchor="ctr"/>
                <a:lstStyle/>
                <a:p>
                  <a:endParaRPr lang="en-US"/>
                </a:p>
              </p:txBody>
            </p:sp>
          </p:grpSp>
        </p:grpSp>
      </p:grpSp>
      <p:grpSp>
        <p:nvGrpSpPr>
          <p:cNvPr id="37" name="Group 36">
            <a:extLst>
              <a:ext uri="{FF2B5EF4-FFF2-40B4-BE49-F238E27FC236}">
                <a16:creationId xmlns:a16="http://schemas.microsoft.com/office/drawing/2014/main" id="{322015EB-3AAB-265C-BF29-0790B49A8CBF}"/>
              </a:ext>
            </a:extLst>
          </p:cNvPr>
          <p:cNvGrpSpPr/>
          <p:nvPr/>
        </p:nvGrpSpPr>
        <p:grpSpPr>
          <a:xfrm>
            <a:off x="5007907" y="3226490"/>
            <a:ext cx="2178000" cy="2414099"/>
            <a:chOff x="5007907" y="3226490"/>
            <a:chExt cx="2178000" cy="2414099"/>
          </a:xfrm>
        </p:grpSpPr>
        <p:sp>
          <p:nvSpPr>
            <p:cNvPr id="29" name="Text Placeholder 5">
              <a:extLst>
                <a:ext uri="{FF2B5EF4-FFF2-40B4-BE49-F238E27FC236}">
                  <a16:creationId xmlns:a16="http://schemas.microsoft.com/office/drawing/2014/main" id="{49F69C1B-0BC2-E051-F07C-D1231EC99308}"/>
                </a:ext>
              </a:extLst>
            </p:cNvPr>
            <p:cNvSpPr txBox="1">
              <a:spLocks/>
            </p:cNvSpPr>
            <p:nvPr/>
          </p:nvSpPr>
          <p:spPr>
            <a:xfrm>
              <a:off x="5007907" y="4865412"/>
              <a:ext cx="2178000" cy="775177"/>
            </a:xfrm>
            <a:prstGeom prst="rect">
              <a:avLst/>
            </a:prstGeom>
          </p:spPr>
          <p:txBody>
            <a:bodyPr lIns="0" tIns="0" rIns="0" bIns="0">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Clr>
                  <a:schemeClr val="bg2"/>
                </a:buClr>
                <a:buNone/>
              </a:pPr>
              <a:r>
                <a:rPr lang="en-US" sz="1400" spc="-30" dirty="0">
                  <a:latin typeface="+mj-lt"/>
                </a:rPr>
                <a:t>Clear Trajectory </a:t>
              </a:r>
              <a:br>
                <a:rPr lang="en-US" sz="1400" spc="-30" dirty="0">
                  <a:latin typeface="+mj-lt"/>
                </a:rPr>
              </a:br>
              <a:r>
                <a:rPr lang="en-US" sz="1400" spc="-30" dirty="0">
                  <a:latin typeface="+mj-lt"/>
                </a:rPr>
                <a:t>to Profitability</a:t>
              </a:r>
            </a:p>
          </p:txBody>
        </p:sp>
        <p:grpSp>
          <p:nvGrpSpPr>
            <p:cNvPr id="33" name="Group 32">
              <a:extLst>
                <a:ext uri="{FF2B5EF4-FFF2-40B4-BE49-F238E27FC236}">
                  <a16:creationId xmlns:a16="http://schemas.microsoft.com/office/drawing/2014/main" id="{264302EF-9A42-F8F8-28FB-8C9AB43B882D}"/>
                </a:ext>
              </a:extLst>
            </p:cNvPr>
            <p:cNvGrpSpPr/>
            <p:nvPr/>
          </p:nvGrpSpPr>
          <p:grpSpPr>
            <a:xfrm>
              <a:off x="5376455" y="3226490"/>
              <a:ext cx="1440000" cy="1440000"/>
              <a:chOff x="5376455" y="3226490"/>
              <a:chExt cx="1440000" cy="1440000"/>
            </a:xfrm>
          </p:grpSpPr>
          <p:sp>
            <p:nvSpPr>
              <p:cNvPr id="28" name="Oval 27">
                <a:extLst>
                  <a:ext uri="{FF2B5EF4-FFF2-40B4-BE49-F238E27FC236}">
                    <a16:creationId xmlns:a16="http://schemas.microsoft.com/office/drawing/2014/main" id="{4BAC1444-3778-5392-58C8-BD5E1C85F261}"/>
                  </a:ext>
                </a:extLst>
              </p:cNvPr>
              <p:cNvSpPr/>
              <p:nvPr/>
            </p:nvSpPr>
            <p:spPr>
              <a:xfrm>
                <a:off x="5376455" y="3226490"/>
                <a:ext cx="1440000" cy="1440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00" name="Group 99">
                <a:extLst>
                  <a:ext uri="{FF2B5EF4-FFF2-40B4-BE49-F238E27FC236}">
                    <a16:creationId xmlns:a16="http://schemas.microsoft.com/office/drawing/2014/main" id="{A034AE60-0925-2D6D-2F97-30BFC299FCAF}"/>
                  </a:ext>
                </a:extLst>
              </p:cNvPr>
              <p:cNvGrpSpPr/>
              <p:nvPr/>
            </p:nvGrpSpPr>
            <p:grpSpPr>
              <a:xfrm>
                <a:off x="5697332" y="3547367"/>
                <a:ext cx="799094" cy="797827"/>
                <a:chOff x="5697332" y="3547367"/>
                <a:chExt cx="799094" cy="797827"/>
              </a:xfrm>
            </p:grpSpPr>
            <p:sp>
              <p:nvSpPr>
                <p:cNvPr id="90" name="Freeform: Shape 89">
                  <a:extLst>
                    <a:ext uri="{FF2B5EF4-FFF2-40B4-BE49-F238E27FC236}">
                      <a16:creationId xmlns:a16="http://schemas.microsoft.com/office/drawing/2014/main" id="{582CDDE2-525A-DE8E-EA54-E1F7C272EE96}"/>
                    </a:ext>
                  </a:extLst>
                </p:cNvPr>
                <p:cNvSpPr/>
                <p:nvPr/>
              </p:nvSpPr>
              <p:spPr>
                <a:xfrm>
                  <a:off x="6343030" y="3942902"/>
                  <a:ext cx="152128" cy="150442"/>
                </a:xfrm>
                <a:custGeom>
                  <a:avLst/>
                  <a:gdLst>
                    <a:gd name="connsiteX0" fmla="*/ 0 w 152128"/>
                    <a:gd name="connsiteY0" fmla="*/ 0 h 150442"/>
                    <a:gd name="connsiteX1" fmla="*/ 152129 w 152128"/>
                    <a:gd name="connsiteY1" fmla="*/ 0 h 150442"/>
                    <a:gd name="connsiteX2" fmla="*/ 152129 w 152128"/>
                    <a:gd name="connsiteY2" fmla="*/ 150443 h 150442"/>
                  </a:gdLst>
                  <a:ahLst/>
                  <a:cxnLst>
                    <a:cxn ang="0">
                      <a:pos x="connsiteX0" y="connsiteY0"/>
                    </a:cxn>
                    <a:cxn ang="0">
                      <a:pos x="connsiteX1" y="connsiteY1"/>
                    </a:cxn>
                    <a:cxn ang="0">
                      <a:pos x="connsiteX2" y="connsiteY2"/>
                    </a:cxn>
                  </a:cxnLst>
                  <a:rect l="l" t="t" r="r" b="b"/>
                  <a:pathLst>
                    <a:path w="152128" h="150442">
                      <a:moveTo>
                        <a:pt x="0" y="0"/>
                      </a:moveTo>
                      <a:lnTo>
                        <a:pt x="152129" y="0"/>
                      </a:lnTo>
                      <a:lnTo>
                        <a:pt x="152129" y="150443"/>
                      </a:lnTo>
                    </a:path>
                  </a:pathLst>
                </a:custGeom>
                <a:noFill/>
                <a:ln w="38100" cap="rnd">
                  <a:solidFill>
                    <a:schemeClr val="tx2"/>
                  </a:solidFill>
                  <a:prstDash val="solid"/>
                  <a:round/>
                </a:ln>
              </p:spPr>
              <p:txBody>
                <a:bodyPr rtlCol="0" anchor="ctr"/>
                <a:lstStyle/>
                <a:p>
                  <a:endParaRPr lang="en-US"/>
                </a:p>
              </p:txBody>
            </p:sp>
            <p:sp>
              <p:nvSpPr>
                <p:cNvPr id="91" name="Freeform: Shape 90">
                  <a:extLst>
                    <a:ext uri="{FF2B5EF4-FFF2-40B4-BE49-F238E27FC236}">
                      <a16:creationId xmlns:a16="http://schemas.microsoft.com/office/drawing/2014/main" id="{FDF27E60-BD0E-7BD9-31F3-E787E471249F}"/>
                    </a:ext>
                  </a:extLst>
                </p:cNvPr>
                <p:cNvSpPr/>
                <p:nvPr/>
              </p:nvSpPr>
              <p:spPr>
                <a:xfrm>
                  <a:off x="6495159" y="4228562"/>
                  <a:ext cx="1267" cy="116632"/>
                </a:xfrm>
                <a:custGeom>
                  <a:avLst/>
                  <a:gdLst>
                    <a:gd name="connsiteX0" fmla="*/ 0 w 1267"/>
                    <a:gd name="connsiteY0" fmla="*/ 0 h 116632"/>
                    <a:gd name="connsiteX1" fmla="*/ 0 w 1267"/>
                    <a:gd name="connsiteY1" fmla="*/ 116632 h 116632"/>
                  </a:gdLst>
                  <a:ahLst/>
                  <a:cxnLst>
                    <a:cxn ang="0">
                      <a:pos x="connsiteX0" y="connsiteY0"/>
                    </a:cxn>
                    <a:cxn ang="0">
                      <a:pos x="connsiteX1" y="connsiteY1"/>
                    </a:cxn>
                  </a:cxnLst>
                  <a:rect l="l" t="t" r="r" b="b"/>
                  <a:pathLst>
                    <a:path w="1267" h="116632">
                      <a:moveTo>
                        <a:pt x="0" y="0"/>
                      </a:moveTo>
                      <a:lnTo>
                        <a:pt x="0" y="116632"/>
                      </a:lnTo>
                    </a:path>
                  </a:pathLst>
                </a:custGeom>
                <a:noFill/>
                <a:ln w="38100" cap="rnd">
                  <a:solidFill>
                    <a:schemeClr val="bg1"/>
                  </a:solidFill>
                  <a:prstDash val="solid"/>
                  <a:round/>
                </a:ln>
              </p:spPr>
              <p:txBody>
                <a:bodyPr rtlCol="0" anchor="ctr"/>
                <a:lstStyle/>
                <a:p>
                  <a:endParaRPr lang="en-US"/>
                </a:p>
              </p:txBody>
            </p:sp>
            <p:sp>
              <p:nvSpPr>
                <p:cNvPr id="92" name="Freeform: Shape 91">
                  <a:extLst>
                    <a:ext uri="{FF2B5EF4-FFF2-40B4-BE49-F238E27FC236}">
                      <a16:creationId xmlns:a16="http://schemas.microsoft.com/office/drawing/2014/main" id="{60DC73C3-DFDE-2E4C-149F-C581D7669814}"/>
                    </a:ext>
                  </a:extLst>
                </p:cNvPr>
                <p:cNvSpPr/>
                <p:nvPr/>
              </p:nvSpPr>
              <p:spPr>
                <a:xfrm>
                  <a:off x="6359929" y="4228562"/>
                  <a:ext cx="1267" cy="116632"/>
                </a:xfrm>
                <a:custGeom>
                  <a:avLst/>
                  <a:gdLst>
                    <a:gd name="connsiteX0" fmla="*/ 0 w 1267"/>
                    <a:gd name="connsiteY0" fmla="*/ 0 h 116632"/>
                    <a:gd name="connsiteX1" fmla="*/ 0 w 1267"/>
                    <a:gd name="connsiteY1" fmla="*/ 116632 h 116632"/>
                  </a:gdLst>
                  <a:ahLst/>
                  <a:cxnLst>
                    <a:cxn ang="0">
                      <a:pos x="connsiteX0" y="connsiteY0"/>
                    </a:cxn>
                    <a:cxn ang="0">
                      <a:pos x="connsiteX1" y="connsiteY1"/>
                    </a:cxn>
                  </a:cxnLst>
                  <a:rect l="l" t="t" r="r" b="b"/>
                  <a:pathLst>
                    <a:path w="1267" h="116632">
                      <a:moveTo>
                        <a:pt x="0" y="0"/>
                      </a:moveTo>
                      <a:lnTo>
                        <a:pt x="0" y="116632"/>
                      </a:lnTo>
                    </a:path>
                  </a:pathLst>
                </a:custGeom>
                <a:noFill/>
                <a:ln w="38100" cap="rnd">
                  <a:solidFill>
                    <a:schemeClr val="bg1"/>
                  </a:solidFill>
                  <a:prstDash val="solid"/>
                  <a:round/>
                </a:ln>
              </p:spPr>
              <p:txBody>
                <a:bodyPr rtlCol="0" anchor="ctr"/>
                <a:lstStyle/>
                <a:p>
                  <a:endParaRPr lang="en-US"/>
                </a:p>
              </p:txBody>
            </p:sp>
            <p:sp>
              <p:nvSpPr>
                <p:cNvPr id="93" name="Freeform: Shape 92">
                  <a:extLst>
                    <a:ext uri="{FF2B5EF4-FFF2-40B4-BE49-F238E27FC236}">
                      <a16:creationId xmlns:a16="http://schemas.microsoft.com/office/drawing/2014/main" id="{A2B0D685-6DF7-BE06-1B31-FF8AE266EA03}"/>
                    </a:ext>
                  </a:extLst>
                </p:cNvPr>
                <p:cNvSpPr/>
                <p:nvPr/>
              </p:nvSpPr>
              <p:spPr>
                <a:xfrm>
                  <a:off x="6224712" y="4228562"/>
                  <a:ext cx="1267" cy="116632"/>
                </a:xfrm>
                <a:custGeom>
                  <a:avLst/>
                  <a:gdLst>
                    <a:gd name="connsiteX0" fmla="*/ 0 w 1267"/>
                    <a:gd name="connsiteY0" fmla="*/ 0 h 116632"/>
                    <a:gd name="connsiteX1" fmla="*/ 0 w 1267"/>
                    <a:gd name="connsiteY1" fmla="*/ 116632 h 116632"/>
                  </a:gdLst>
                  <a:ahLst/>
                  <a:cxnLst>
                    <a:cxn ang="0">
                      <a:pos x="connsiteX0" y="connsiteY0"/>
                    </a:cxn>
                    <a:cxn ang="0">
                      <a:pos x="connsiteX1" y="connsiteY1"/>
                    </a:cxn>
                  </a:cxnLst>
                  <a:rect l="l" t="t" r="r" b="b"/>
                  <a:pathLst>
                    <a:path w="1267" h="116632">
                      <a:moveTo>
                        <a:pt x="0" y="0"/>
                      </a:moveTo>
                      <a:lnTo>
                        <a:pt x="0" y="116632"/>
                      </a:lnTo>
                    </a:path>
                  </a:pathLst>
                </a:custGeom>
                <a:noFill/>
                <a:ln w="38100" cap="rnd">
                  <a:solidFill>
                    <a:schemeClr val="bg1"/>
                  </a:solidFill>
                  <a:prstDash val="solid"/>
                  <a:round/>
                </a:ln>
              </p:spPr>
              <p:txBody>
                <a:bodyPr rtlCol="0" anchor="ctr"/>
                <a:lstStyle/>
                <a:p>
                  <a:endParaRPr lang="en-US"/>
                </a:p>
              </p:txBody>
            </p:sp>
            <p:sp>
              <p:nvSpPr>
                <p:cNvPr id="94" name="Freeform: Shape 93">
                  <a:extLst>
                    <a:ext uri="{FF2B5EF4-FFF2-40B4-BE49-F238E27FC236}">
                      <a16:creationId xmlns:a16="http://schemas.microsoft.com/office/drawing/2014/main" id="{E909A6B8-3569-2CA8-E4C6-7456CB13D3A2}"/>
                    </a:ext>
                  </a:extLst>
                </p:cNvPr>
                <p:cNvSpPr/>
                <p:nvPr/>
              </p:nvSpPr>
              <p:spPr>
                <a:xfrm>
                  <a:off x="6089482" y="4331667"/>
                  <a:ext cx="1267" cy="13526"/>
                </a:xfrm>
                <a:custGeom>
                  <a:avLst/>
                  <a:gdLst>
                    <a:gd name="connsiteX0" fmla="*/ 0 w 1267"/>
                    <a:gd name="connsiteY0" fmla="*/ 0 h 13526"/>
                    <a:gd name="connsiteX1" fmla="*/ 0 w 1267"/>
                    <a:gd name="connsiteY1" fmla="*/ 13527 h 13526"/>
                  </a:gdLst>
                  <a:ahLst/>
                  <a:cxnLst>
                    <a:cxn ang="0">
                      <a:pos x="connsiteX0" y="connsiteY0"/>
                    </a:cxn>
                    <a:cxn ang="0">
                      <a:pos x="connsiteX1" y="connsiteY1"/>
                    </a:cxn>
                  </a:cxnLst>
                  <a:rect l="l" t="t" r="r" b="b"/>
                  <a:pathLst>
                    <a:path w="1267" h="13526">
                      <a:moveTo>
                        <a:pt x="0" y="0"/>
                      </a:moveTo>
                      <a:lnTo>
                        <a:pt x="0" y="13527"/>
                      </a:lnTo>
                    </a:path>
                  </a:pathLst>
                </a:custGeom>
                <a:noFill/>
                <a:ln w="38100" cap="rnd">
                  <a:solidFill>
                    <a:schemeClr val="bg1"/>
                  </a:solidFill>
                  <a:prstDash val="solid"/>
                  <a:round/>
                </a:ln>
              </p:spPr>
              <p:txBody>
                <a:bodyPr rtlCol="0" anchor="ctr"/>
                <a:lstStyle/>
                <a:p>
                  <a:endParaRPr lang="en-US"/>
                </a:p>
              </p:txBody>
            </p:sp>
            <p:sp>
              <p:nvSpPr>
                <p:cNvPr id="95" name="Freeform: Shape 94">
                  <a:extLst>
                    <a:ext uri="{FF2B5EF4-FFF2-40B4-BE49-F238E27FC236}">
                      <a16:creationId xmlns:a16="http://schemas.microsoft.com/office/drawing/2014/main" id="{0A3E8996-6E58-BB7E-8D5C-FAABAEDC9528}"/>
                    </a:ext>
                  </a:extLst>
                </p:cNvPr>
                <p:cNvSpPr/>
                <p:nvPr/>
              </p:nvSpPr>
              <p:spPr>
                <a:xfrm>
                  <a:off x="5910312" y="3947301"/>
                  <a:ext cx="582488" cy="397892"/>
                </a:xfrm>
                <a:custGeom>
                  <a:avLst/>
                  <a:gdLst>
                    <a:gd name="connsiteX0" fmla="*/ 582488 w 582488"/>
                    <a:gd name="connsiteY0" fmla="*/ 0 h 397892"/>
                    <a:gd name="connsiteX1" fmla="*/ 419546 w 582488"/>
                    <a:gd name="connsiteY1" fmla="*/ 162943 h 397892"/>
                    <a:gd name="connsiteX2" fmla="*/ 234950 w 582488"/>
                    <a:gd name="connsiteY2" fmla="*/ 162943 h 397892"/>
                    <a:gd name="connsiteX3" fmla="*/ 0 w 582488"/>
                    <a:gd name="connsiteY3" fmla="*/ 397893 h 397892"/>
                  </a:gdLst>
                  <a:ahLst/>
                  <a:cxnLst>
                    <a:cxn ang="0">
                      <a:pos x="connsiteX0" y="connsiteY0"/>
                    </a:cxn>
                    <a:cxn ang="0">
                      <a:pos x="connsiteX1" y="connsiteY1"/>
                    </a:cxn>
                    <a:cxn ang="0">
                      <a:pos x="connsiteX2" y="connsiteY2"/>
                    </a:cxn>
                    <a:cxn ang="0">
                      <a:pos x="connsiteX3" y="connsiteY3"/>
                    </a:cxn>
                  </a:cxnLst>
                  <a:rect l="l" t="t" r="r" b="b"/>
                  <a:pathLst>
                    <a:path w="582488" h="397892">
                      <a:moveTo>
                        <a:pt x="582488" y="0"/>
                      </a:moveTo>
                      <a:lnTo>
                        <a:pt x="419546" y="162943"/>
                      </a:lnTo>
                      <a:lnTo>
                        <a:pt x="234950" y="162943"/>
                      </a:lnTo>
                      <a:lnTo>
                        <a:pt x="0" y="397893"/>
                      </a:lnTo>
                    </a:path>
                  </a:pathLst>
                </a:custGeom>
                <a:noFill/>
                <a:ln w="38100" cap="rnd">
                  <a:solidFill>
                    <a:schemeClr val="tx2"/>
                  </a:solidFill>
                  <a:prstDash val="solid"/>
                  <a:round/>
                </a:ln>
              </p:spPr>
              <p:txBody>
                <a:bodyPr rtlCol="0" anchor="ctr"/>
                <a:lstStyle/>
                <a:p>
                  <a:endParaRPr lang="en-US"/>
                </a:p>
              </p:txBody>
            </p:sp>
            <p:sp>
              <p:nvSpPr>
                <p:cNvPr id="96" name="Freeform: Shape 95">
                  <a:extLst>
                    <a:ext uri="{FF2B5EF4-FFF2-40B4-BE49-F238E27FC236}">
                      <a16:creationId xmlns:a16="http://schemas.microsoft.com/office/drawing/2014/main" id="{F1F071C9-8D3F-2C5B-8A2B-ED423E851392}"/>
                    </a:ext>
                  </a:extLst>
                </p:cNvPr>
                <p:cNvSpPr/>
                <p:nvPr/>
              </p:nvSpPr>
              <p:spPr>
                <a:xfrm>
                  <a:off x="6020175" y="4005275"/>
                  <a:ext cx="1267" cy="47489"/>
                </a:xfrm>
                <a:custGeom>
                  <a:avLst/>
                  <a:gdLst>
                    <a:gd name="connsiteX0" fmla="*/ 0 w 1267"/>
                    <a:gd name="connsiteY0" fmla="*/ 0 h 47489"/>
                    <a:gd name="connsiteX1" fmla="*/ 0 w 1267"/>
                    <a:gd name="connsiteY1" fmla="*/ 47490 h 47489"/>
                  </a:gdLst>
                  <a:ahLst/>
                  <a:cxnLst>
                    <a:cxn ang="0">
                      <a:pos x="connsiteX0" y="connsiteY0"/>
                    </a:cxn>
                    <a:cxn ang="0">
                      <a:pos x="connsiteX1" y="connsiteY1"/>
                    </a:cxn>
                  </a:cxnLst>
                  <a:rect l="l" t="t" r="r" b="b"/>
                  <a:pathLst>
                    <a:path w="1267" h="47489">
                      <a:moveTo>
                        <a:pt x="0" y="0"/>
                      </a:moveTo>
                      <a:lnTo>
                        <a:pt x="0" y="47490"/>
                      </a:lnTo>
                    </a:path>
                  </a:pathLst>
                </a:custGeom>
                <a:noFill/>
                <a:ln w="38100" cap="rnd">
                  <a:solidFill>
                    <a:schemeClr val="bg1"/>
                  </a:solidFill>
                  <a:prstDash val="solid"/>
                  <a:round/>
                </a:ln>
              </p:spPr>
              <p:txBody>
                <a:bodyPr rtlCol="0" anchor="ctr"/>
                <a:lstStyle/>
                <a:p>
                  <a:endParaRPr lang="en-US"/>
                </a:p>
              </p:txBody>
            </p:sp>
            <p:sp>
              <p:nvSpPr>
                <p:cNvPr id="97" name="Freeform: Shape 96">
                  <a:extLst>
                    <a:ext uri="{FF2B5EF4-FFF2-40B4-BE49-F238E27FC236}">
                      <a16:creationId xmlns:a16="http://schemas.microsoft.com/office/drawing/2014/main" id="{5A24CA4E-32A1-81C7-6884-21FB2EFC4E47}"/>
                    </a:ext>
                  </a:extLst>
                </p:cNvPr>
                <p:cNvSpPr/>
                <p:nvPr/>
              </p:nvSpPr>
              <p:spPr>
                <a:xfrm>
                  <a:off x="6020175" y="3682584"/>
                  <a:ext cx="1267" cy="45803"/>
                </a:xfrm>
                <a:custGeom>
                  <a:avLst/>
                  <a:gdLst>
                    <a:gd name="connsiteX0" fmla="*/ 0 w 1267"/>
                    <a:gd name="connsiteY0" fmla="*/ 0 h 45803"/>
                    <a:gd name="connsiteX1" fmla="*/ 0 w 1267"/>
                    <a:gd name="connsiteY1" fmla="*/ 45803 h 45803"/>
                  </a:gdLst>
                  <a:ahLst/>
                  <a:cxnLst>
                    <a:cxn ang="0">
                      <a:pos x="connsiteX0" y="connsiteY0"/>
                    </a:cxn>
                    <a:cxn ang="0">
                      <a:pos x="connsiteX1" y="connsiteY1"/>
                    </a:cxn>
                  </a:cxnLst>
                  <a:rect l="l" t="t" r="r" b="b"/>
                  <a:pathLst>
                    <a:path w="1267" h="45803">
                      <a:moveTo>
                        <a:pt x="0" y="0"/>
                      </a:moveTo>
                      <a:lnTo>
                        <a:pt x="0" y="45803"/>
                      </a:lnTo>
                    </a:path>
                  </a:pathLst>
                </a:custGeom>
                <a:noFill/>
                <a:ln w="38100" cap="rnd">
                  <a:solidFill>
                    <a:schemeClr val="bg1"/>
                  </a:solidFill>
                  <a:prstDash val="solid"/>
                  <a:round/>
                </a:ln>
              </p:spPr>
              <p:txBody>
                <a:bodyPr rtlCol="0" anchor="ctr"/>
                <a:lstStyle/>
                <a:p>
                  <a:endParaRPr lang="en-US"/>
                </a:p>
              </p:txBody>
            </p:sp>
            <p:sp>
              <p:nvSpPr>
                <p:cNvPr id="98" name="Freeform: Shape 97">
                  <a:extLst>
                    <a:ext uri="{FF2B5EF4-FFF2-40B4-BE49-F238E27FC236}">
                      <a16:creationId xmlns:a16="http://schemas.microsoft.com/office/drawing/2014/main" id="{065C6A4E-C08B-B024-3E99-78E52D3BA5F9}"/>
                    </a:ext>
                  </a:extLst>
                </p:cNvPr>
                <p:cNvSpPr/>
                <p:nvPr/>
              </p:nvSpPr>
              <p:spPr>
                <a:xfrm>
                  <a:off x="5952566" y="3733560"/>
                  <a:ext cx="135217" cy="270434"/>
                </a:xfrm>
                <a:custGeom>
                  <a:avLst/>
                  <a:gdLst>
                    <a:gd name="connsiteX0" fmla="*/ 5071 w 135217"/>
                    <a:gd name="connsiteY0" fmla="*/ 229626 h 270434"/>
                    <a:gd name="connsiteX1" fmla="*/ 67609 w 135217"/>
                    <a:gd name="connsiteY1" fmla="*/ 270434 h 270434"/>
                    <a:gd name="connsiteX2" fmla="*/ 135217 w 135217"/>
                    <a:gd name="connsiteY2" fmla="*/ 202826 h 270434"/>
                    <a:gd name="connsiteX3" fmla="*/ 67609 w 135217"/>
                    <a:gd name="connsiteY3" fmla="*/ 134976 h 270434"/>
                    <a:gd name="connsiteX4" fmla="*/ 0 w 135217"/>
                    <a:gd name="connsiteY4" fmla="*/ 67609 h 270434"/>
                    <a:gd name="connsiteX5" fmla="*/ 67609 w 135217"/>
                    <a:gd name="connsiteY5" fmla="*/ 0 h 270434"/>
                    <a:gd name="connsiteX6" fmla="*/ 128460 w 135217"/>
                    <a:gd name="connsiteY6" fmla="*/ 40327 h 2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17" h="270434">
                      <a:moveTo>
                        <a:pt x="5071" y="229626"/>
                      </a:moveTo>
                      <a:cubicBezTo>
                        <a:pt x="15644" y="253155"/>
                        <a:pt x="40137" y="270434"/>
                        <a:pt x="67609" y="270434"/>
                      </a:cubicBezTo>
                      <a:cubicBezTo>
                        <a:pt x="104943" y="270434"/>
                        <a:pt x="135217" y="240161"/>
                        <a:pt x="135217" y="202826"/>
                      </a:cubicBezTo>
                      <a:cubicBezTo>
                        <a:pt x="135217" y="165491"/>
                        <a:pt x="104943" y="134976"/>
                        <a:pt x="67609" y="134976"/>
                      </a:cubicBezTo>
                      <a:cubicBezTo>
                        <a:pt x="30274" y="134976"/>
                        <a:pt x="0" y="104943"/>
                        <a:pt x="0" y="67609"/>
                      </a:cubicBezTo>
                      <a:cubicBezTo>
                        <a:pt x="0" y="30274"/>
                        <a:pt x="30274" y="0"/>
                        <a:pt x="67609" y="0"/>
                      </a:cubicBezTo>
                      <a:cubicBezTo>
                        <a:pt x="95588" y="0"/>
                        <a:pt x="118179" y="16100"/>
                        <a:pt x="128460" y="40327"/>
                      </a:cubicBezTo>
                    </a:path>
                  </a:pathLst>
                </a:custGeom>
                <a:noFill/>
                <a:ln w="38100" cap="rnd">
                  <a:solidFill>
                    <a:schemeClr val="bg1"/>
                  </a:solidFill>
                  <a:prstDash val="solid"/>
                  <a:round/>
                </a:ln>
              </p:spPr>
              <p:txBody>
                <a:bodyPr rtlCol="0" anchor="ctr"/>
                <a:lstStyle/>
                <a:p>
                  <a:endParaRPr lang="en-US"/>
                </a:p>
              </p:txBody>
            </p:sp>
            <p:sp>
              <p:nvSpPr>
                <p:cNvPr id="99" name="Freeform: Shape 98">
                  <a:extLst>
                    <a:ext uri="{FF2B5EF4-FFF2-40B4-BE49-F238E27FC236}">
                      <a16:creationId xmlns:a16="http://schemas.microsoft.com/office/drawing/2014/main" id="{12DC9FA1-51D0-78B2-4342-793034A0EEE6}"/>
                    </a:ext>
                  </a:extLst>
                </p:cNvPr>
                <p:cNvSpPr/>
                <p:nvPr/>
              </p:nvSpPr>
              <p:spPr>
                <a:xfrm>
                  <a:off x="5697332" y="3547367"/>
                  <a:ext cx="637495" cy="621141"/>
                </a:xfrm>
                <a:custGeom>
                  <a:avLst/>
                  <a:gdLst>
                    <a:gd name="connsiteX0" fmla="*/ 206210 w 637495"/>
                    <a:gd name="connsiteY0" fmla="*/ 621142 h 621141"/>
                    <a:gd name="connsiteX1" fmla="*/ 0 w 637495"/>
                    <a:gd name="connsiteY1" fmla="*/ 321156 h 621141"/>
                    <a:gd name="connsiteX2" fmla="*/ 321156 w 637495"/>
                    <a:gd name="connsiteY2" fmla="*/ 0 h 621141"/>
                    <a:gd name="connsiteX3" fmla="*/ 637495 w 637495"/>
                    <a:gd name="connsiteY3" fmla="*/ 265376 h 621141"/>
                  </a:gdLst>
                  <a:ahLst/>
                  <a:cxnLst>
                    <a:cxn ang="0">
                      <a:pos x="connsiteX0" y="connsiteY0"/>
                    </a:cxn>
                    <a:cxn ang="0">
                      <a:pos x="connsiteX1" y="connsiteY1"/>
                    </a:cxn>
                    <a:cxn ang="0">
                      <a:pos x="connsiteX2" y="connsiteY2"/>
                    </a:cxn>
                    <a:cxn ang="0">
                      <a:pos x="connsiteX3" y="connsiteY3"/>
                    </a:cxn>
                  </a:cxnLst>
                  <a:rect l="l" t="t" r="r" b="b"/>
                  <a:pathLst>
                    <a:path w="637495" h="621141">
                      <a:moveTo>
                        <a:pt x="206210" y="621142"/>
                      </a:moveTo>
                      <a:cubicBezTo>
                        <a:pt x="85610" y="574894"/>
                        <a:pt x="0" y="458022"/>
                        <a:pt x="0" y="321156"/>
                      </a:cubicBezTo>
                      <a:cubicBezTo>
                        <a:pt x="0" y="143787"/>
                        <a:pt x="143787" y="0"/>
                        <a:pt x="321156" y="0"/>
                      </a:cubicBezTo>
                      <a:cubicBezTo>
                        <a:pt x="479510" y="0"/>
                        <a:pt x="611088" y="114591"/>
                        <a:pt x="637495" y="265376"/>
                      </a:cubicBezTo>
                    </a:path>
                  </a:pathLst>
                </a:custGeom>
                <a:noFill/>
                <a:ln w="38100" cap="rnd">
                  <a:solidFill>
                    <a:schemeClr val="bg1"/>
                  </a:solidFill>
                  <a:prstDash val="solid"/>
                  <a:round/>
                </a:ln>
              </p:spPr>
              <p:txBody>
                <a:bodyPr rtlCol="0" anchor="ctr"/>
                <a:lstStyle/>
                <a:p>
                  <a:endParaRPr lang="en-US"/>
                </a:p>
              </p:txBody>
            </p:sp>
          </p:grpSp>
        </p:grpSp>
      </p:grpSp>
      <p:grpSp>
        <p:nvGrpSpPr>
          <p:cNvPr id="38" name="Group 37">
            <a:extLst>
              <a:ext uri="{FF2B5EF4-FFF2-40B4-BE49-F238E27FC236}">
                <a16:creationId xmlns:a16="http://schemas.microsoft.com/office/drawing/2014/main" id="{B76A366F-FE14-F507-7517-1ABC68B4876F}"/>
              </a:ext>
            </a:extLst>
          </p:cNvPr>
          <p:cNvGrpSpPr/>
          <p:nvPr/>
        </p:nvGrpSpPr>
        <p:grpSpPr>
          <a:xfrm>
            <a:off x="7233157" y="3226490"/>
            <a:ext cx="2178000" cy="2414099"/>
            <a:chOff x="7233157" y="3226490"/>
            <a:chExt cx="2178000" cy="2414099"/>
          </a:xfrm>
        </p:grpSpPr>
        <p:sp>
          <p:nvSpPr>
            <p:cNvPr id="31" name="Text Placeholder 5">
              <a:extLst>
                <a:ext uri="{FF2B5EF4-FFF2-40B4-BE49-F238E27FC236}">
                  <a16:creationId xmlns:a16="http://schemas.microsoft.com/office/drawing/2014/main" id="{898672DA-D423-B727-B34D-4125A8E2FF78}"/>
                </a:ext>
              </a:extLst>
            </p:cNvPr>
            <p:cNvSpPr txBox="1">
              <a:spLocks/>
            </p:cNvSpPr>
            <p:nvPr/>
          </p:nvSpPr>
          <p:spPr>
            <a:xfrm>
              <a:off x="7233157" y="4865412"/>
              <a:ext cx="2178000" cy="775177"/>
            </a:xfrm>
            <a:prstGeom prst="rect">
              <a:avLst/>
            </a:prstGeom>
          </p:spPr>
          <p:txBody>
            <a:bodyPr lIns="0" tIns="0" rIns="0" bIns="0">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Clr>
                  <a:schemeClr val="bg2"/>
                </a:buClr>
                <a:buNone/>
              </a:pPr>
              <a:r>
                <a:rPr lang="en-US" sz="1400" spc="-30" dirty="0">
                  <a:latin typeface="+mj-lt"/>
                </a:rPr>
                <a:t>AI-Enabled </a:t>
              </a:r>
              <a:br>
                <a:rPr lang="en-US" sz="1400" spc="-30" dirty="0">
                  <a:latin typeface="+mj-lt"/>
                </a:rPr>
              </a:br>
              <a:r>
                <a:rPr lang="en-US" sz="1400" spc="-30" dirty="0">
                  <a:latin typeface="+mj-lt"/>
                </a:rPr>
                <a:t>Scalability</a:t>
              </a:r>
            </a:p>
          </p:txBody>
        </p:sp>
        <p:grpSp>
          <p:nvGrpSpPr>
            <p:cNvPr id="32" name="Group 31">
              <a:extLst>
                <a:ext uri="{FF2B5EF4-FFF2-40B4-BE49-F238E27FC236}">
                  <a16:creationId xmlns:a16="http://schemas.microsoft.com/office/drawing/2014/main" id="{4BC67E64-41A8-EEB2-F1A6-91DE6FFB7935}"/>
                </a:ext>
              </a:extLst>
            </p:cNvPr>
            <p:cNvGrpSpPr/>
            <p:nvPr/>
          </p:nvGrpSpPr>
          <p:grpSpPr>
            <a:xfrm>
              <a:off x="7601479" y="3226490"/>
              <a:ext cx="1440000" cy="1440000"/>
              <a:chOff x="7601479" y="3226490"/>
              <a:chExt cx="1440000" cy="1440000"/>
            </a:xfrm>
          </p:grpSpPr>
          <p:sp>
            <p:nvSpPr>
              <p:cNvPr id="30" name="Oval 29">
                <a:extLst>
                  <a:ext uri="{FF2B5EF4-FFF2-40B4-BE49-F238E27FC236}">
                    <a16:creationId xmlns:a16="http://schemas.microsoft.com/office/drawing/2014/main" id="{030B6D0B-E1E3-F4BC-19EE-14F4DA9BD3A8}"/>
                  </a:ext>
                </a:extLst>
              </p:cNvPr>
              <p:cNvSpPr/>
              <p:nvPr/>
            </p:nvSpPr>
            <p:spPr>
              <a:xfrm>
                <a:off x="7601479" y="3226490"/>
                <a:ext cx="1440000" cy="1440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11" name="Group 110">
                <a:extLst>
                  <a:ext uri="{FF2B5EF4-FFF2-40B4-BE49-F238E27FC236}">
                    <a16:creationId xmlns:a16="http://schemas.microsoft.com/office/drawing/2014/main" id="{0C3F5651-17DB-4174-6376-8532A6DA2918}"/>
                  </a:ext>
                </a:extLst>
              </p:cNvPr>
              <p:cNvGrpSpPr/>
              <p:nvPr/>
            </p:nvGrpSpPr>
            <p:grpSpPr>
              <a:xfrm>
                <a:off x="7953775" y="3578786"/>
                <a:ext cx="735406" cy="735406"/>
                <a:chOff x="7990307" y="3615318"/>
                <a:chExt cx="662342" cy="662342"/>
              </a:xfrm>
            </p:grpSpPr>
            <p:grpSp>
              <p:nvGrpSpPr>
                <p:cNvPr id="104" name="Graphic 101">
                  <a:extLst>
                    <a:ext uri="{FF2B5EF4-FFF2-40B4-BE49-F238E27FC236}">
                      <a16:creationId xmlns:a16="http://schemas.microsoft.com/office/drawing/2014/main" id="{9245B5E0-FB2D-7053-542F-C4505E823585}"/>
                    </a:ext>
                  </a:extLst>
                </p:cNvPr>
                <p:cNvGrpSpPr/>
                <p:nvPr/>
              </p:nvGrpSpPr>
              <p:grpSpPr>
                <a:xfrm>
                  <a:off x="7990307" y="3615318"/>
                  <a:ext cx="662342" cy="662342"/>
                  <a:chOff x="7990307" y="3615318"/>
                  <a:chExt cx="662342" cy="662342"/>
                </a:xfrm>
                <a:noFill/>
              </p:grpSpPr>
              <p:sp>
                <p:nvSpPr>
                  <p:cNvPr id="105" name="Freeform: Shape 104">
                    <a:extLst>
                      <a:ext uri="{FF2B5EF4-FFF2-40B4-BE49-F238E27FC236}">
                        <a16:creationId xmlns:a16="http://schemas.microsoft.com/office/drawing/2014/main" id="{A05E0698-4867-74BF-53F6-ACEB865864A7}"/>
                      </a:ext>
                    </a:extLst>
                  </p:cNvPr>
                  <p:cNvSpPr/>
                  <p:nvPr/>
                </p:nvSpPr>
                <p:spPr>
                  <a:xfrm>
                    <a:off x="7990307" y="3912697"/>
                    <a:ext cx="364964" cy="364964"/>
                  </a:xfrm>
                  <a:custGeom>
                    <a:avLst/>
                    <a:gdLst>
                      <a:gd name="connsiteX0" fmla="*/ 0 w 364964"/>
                      <a:gd name="connsiteY0" fmla="*/ 0 h 364964"/>
                      <a:gd name="connsiteX1" fmla="*/ 364964 w 364964"/>
                      <a:gd name="connsiteY1" fmla="*/ 0 h 364964"/>
                      <a:gd name="connsiteX2" fmla="*/ 364964 w 364964"/>
                      <a:gd name="connsiteY2" fmla="*/ 364964 h 364964"/>
                      <a:gd name="connsiteX3" fmla="*/ 0 w 364964"/>
                      <a:gd name="connsiteY3" fmla="*/ 364964 h 364964"/>
                    </a:gdLst>
                    <a:ahLst/>
                    <a:cxnLst>
                      <a:cxn ang="0">
                        <a:pos x="connsiteX0" y="connsiteY0"/>
                      </a:cxn>
                      <a:cxn ang="0">
                        <a:pos x="connsiteX1" y="connsiteY1"/>
                      </a:cxn>
                      <a:cxn ang="0">
                        <a:pos x="connsiteX2" y="connsiteY2"/>
                      </a:cxn>
                      <a:cxn ang="0">
                        <a:pos x="connsiteX3" y="connsiteY3"/>
                      </a:cxn>
                    </a:cxnLst>
                    <a:rect l="l" t="t" r="r" b="b"/>
                    <a:pathLst>
                      <a:path w="364964" h="364964">
                        <a:moveTo>
                          <a:pt x="0" y="0"/>
                        </a:moveTo>
                        <a:lnTo>
                          <a:pt x="364964" y="0"/>
                        </a:lnTo>
                        <a:lnTo>
                          <a:pt x="364964" y="364964"/>
                        </a:lnTo>
                        <a:lnTo>
                          <a:pt x="0" y="364964"/>
                        </a:lnTo>
                        <a:close/>
                      </a:path>
                    </a:pathLst>
                  </a:custGeom>
                  <a:noFill/>
                  <a:ln w="29468" cap="rnd">
                    <a:solidFill>
                      <a:schemeClr val="bg1"/>
                    </a:solidFill>
                    <a:prstDash val="solid"/>
                    <a:round/>
                  </a:ln>
                </p:spPr>
                <p:txBody>
                  <a:bodyPr rtlCol="0" anchor="ctr"/>
                  <a:lstStyle/>
                  <a:p>
                    <a:endParaRPr lang="en-US"/>
                  </a:p>
                </p:txBody>
              </p:sp>
              <p:sp>
                <p:nvSpPr>
                  <p:cNvPr id="106" name="Freeform: Shape 105">
                    <a:extLst>
                      <a:ext uri="{FF2B5EF4-FFF2-40B4-BE49-F238E27FC236}">
                        <a16:creationId xmlns:a16="http://schemas.microsoft.com/office/drawing/2014/main" id="{3353D83E-8D4E-518E-45D1-B8D3635E7344}"/>
                      </a:ext>
                    </a:extLst>
                  </p:cNvPr>
                  <p:cNvSpPr/>
                  <p:nvPr/>
                </p:nvSpPr>
                <p:spPr>
                  <a:xfrm>
                    <a:off x="8084928" y="3615318"/>
                    <a:ext cx="567721" cy="567721"/>
                  </a:xfrm>
                  <a:custGeom>
                    <a:avLst/>
                    <a:gdLst>
                      <a:gd name="connsiteX0" fmla="*/ 277102 w 567721"/>
                      <a:gd name="connsiteY0" fmla="*/ 567722 h 567721"/>
                      <a:gd name="connsiteX1" fmla="*/ 567722 w 567721"/>
                      <a:gd name="connsiteY1" fmla="*/ 567722 h 567721"/>
                      <a:gd name="connsiteX2" fmla="*/ 567722 w 567721"/>
                      <a:gd name="connsiteY2" fmla="*/ 0 h 567721"/>
                      <a:gd name="connsiteX3" fmla="*/ 0 w 567721"/>
                      <a:gd name="connsiteY3" fmla="*/ 0 h 567721"/>
                      <a:gd name="connsiteX4" fmla="*/ 0 w 567721"/>
                      <a:gd name="connsiteY4" fmla="*/ 290620 h 56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721" h="567721">
                        <a:moveTo>
                          <a:pt x="277102" y="567722"/>
                        </a:moveTo>
                        <a:lnTo>
                          <a:pt x="567722" y="567722"/>
                        </a:lnTo>
                        <a:lnTo>
                          <a:pt x="567722" y="0"/>
                        </a:lnTo>
                        <a:lnTo>
                          <a:pt x="0" y="0"/>
                        </a:lnTo>
                        <a:lnTo>
                          <a:pt x="0" y="290620"/>
                        </a:lnTo>
                      </a:path>
                    </a:pathLst>
                  </a:custGeom>
                  <a:noFill/>
                  <a:ln w="29468" cap="rnd">
                    <a:solidFill>
                      <a:schemeClr val="bg1"/>
                    </a:solidFill>
                    <a:prstDash val="solid"/>
                    <a:round/>
                  </a:ln>
                </p:spPr>
                <p:txBody>
                  <a:bodyPr rtlCol="0" anchor="ctr"/>
                  <a:lstStyle/>
                  <a:p>
                    <a:endParaRPr lang="en-US"/>
                  </a:p>
                </p:txBody>
              </p:sp>
            </p:grpSp>
            <p:grpSp>
              <p:nvGrpSpPr>
                <p:cNvPr id="107" name="Graphic 101">
                  <a:extLst>
                    <a:ext uri="{FF2B5EF4-FFF2-40B4-BE49-F238E27FC236}">
                      <a16:creationId xmlns:a16="http://schemas.microsoft.com/office/drawing/2014/main" id="{F7EBE050-AA65-F24A-6476-078CF80A86D5}"/>
                    </a:ext>
                  </a:extLst>
                </p:cNvPr>
                <p:cNvGrpSpPr/>
                <p:nvPr/>
              </p:nvGrpSpPr>
              <p:grpSpPr>
                <a:xfrm>
                  <a:off x="8091686" y="3728903"/>
                  <a:ext cx="447378" cy="447378"/>
                  <a:chOff x="8091686" y="3728903"/>
                  <a:chExt cx="447378" cy="447378"/>
                </a:xfrm>
                <a:noFill/>
              </p:grpSpPr>
              <p:sp>
                <p:nvSpPr>
                  <p:cNvPr id="108" name="Freeform: Shape 107">
                    <a:extLst>
                      <a:ext uri="{FF2B5EF4-FFF2-40B4-BE49-F238E27FC236}">
                        <a16:creationId xmlns:a16="http://schemas.microsoft.com/office/drawing/2014/main" id="{724E89A0-027E-D743-1675-31CCD97FA8BF}"/>
                      </a:ext>
                    </a:extLst>
                  </p:cNvPr>
                  <p:cNvSpPr/>
                  <p:nvPr/>
                </p:nvSpPr>
                <p:spPr>
                  <a:xfrm>
                    <a:off x="8407989" y="3735662"/>
                    <a:ext cx="124317" cy="124317"/>
                  </a:xfrm>
                  <a:custGeom>
                    <a:avLst/>
                    <a:gdLst>
                      <a:gd name="connsiteX0" fmla="*/ 0 w 124317"/>
                      <a:gd name="connsiteY0" fmla="*/ 124318 h 124317"/>
                      <a:gd name="connsiteX1" fmla="*/ 124318 w 124317"/>
                      <a:gd name="connsiteY1" fmla="*/ 0 h 124317"/>
                    </a:gdLst>
                    <a:ahLst/>
                    <a:cxnLst>
                      <a:cxn ang="0">
                        <a:pos x="connsiteX0" y="connsiteY0"/>
                      </a:cxn>
                      <a:cxn ang="0">
                        <a:pos x="connsiteX1" y="connsiteY1"/>
                      </a:cxn>
                    </a:cxnLst>
                    <a:rect l="l" t="t" r="r" b="b"/>
                    <a:pathLst>
                      <a:path w="124317" h="124317">
                        <a:moveTo>
                          <a:pt x="0" y="124318"/>
                        </a:moveTo>
                        <a:lnTo>
                          <a:pt x="124318" y="0"/>
                        </a:lnTo>
                      </a:path>
                    </a:pathLst>
                  </a:custGeom>
                  <a:ln w="29468" cap="rnd">
                    <a:solidFill>
                      <a:schemeClr val="tx2"/>
                    </a:solidFill>
                    <a:prstDash val="solid"/>
                    <a:round/>
                  </a:ln>
                </p:spPr>
                <p:txBody>
                  <a:bodyPr rtlCol="0" anchor="ctr"/>
                  <a:lstStyle/>
                  <a:p>
                    <a:endParaRPr lang="en-US"/>
                  </a:p>
                </p:txBody>
              </p:sp>
              <p:sp>
                <p:nvSpPr>
                  <p:cNvPr id="109" name="Freeform: Shape 108">
                    <a:extLst>
                      <a:ext uri="{FF2B5EF4-FFF2-40B4-BE49-F238E27FC236}">
                        <a16:creationId xmlns:a16="http://schemas.microsoft.com/office/drawing/2014/main" id="{10D233C0-9D29-CCD4-C8CA-BCCDACF45C3E}"/>
                      </a:ext>
                    </a:extLst>
                  </p:cNvPr>
                  <p:cNvSpPr/>
                  <p:nvPr/>
                </p:nvSpPr>
                <p:spPr>
                  <a:xfrm>
                    <a:off x="8490943" y="3728903"/>
                    <a:ext cx="48121" cy="48121"/>
                  </a:xfrm>
                  <a:custGeom>
                    <a:avLst/>
                    <a:gdLst>
                      <a:gd name="connsiteX0" fmla="*/ 48121 w 48121"/>
                      <a:gd name="connsiteY0" fmla="*/ 48121 h 48121"/>
                      <a:gd name="connsiteX1" fmla="*/ 48121 w 48121"/>
                      <a:gd name="connsiteY1" fmla="*/ 0 h 48121"/>
                      <a:gd name="connsiteX2" fmla="*/ 0 w 48121"/>
                      <a:gd name="connsiteY2" fmla="*/ 0 h 48121"/>
                    </a:gdLst>
                    <a:ahLst/>
                    <a:cxnLst>
                      <a:cxn ang="0">
                        <a:pos x="connsiteX0" y="connsiteY0"/>
                      </a:cxn>
                      <a:cxn ang="0">
                        <a:pos x="connsiteX1" y="connsiteY1"/>
                      </a:cxn>
                      <a:cxn ang="0">
                        <a:pos x="connsiteX2" y="connsiteY2"/>
                      </a:cxn>
                    </a:cxnLst>
                    <a:rect l="l" t="t" r="r" b="b"/>
                    <a:pathLst>
                      <a:path w="48121" h="48121">
                        <a:moveTo>
                          <a:pt x="48121" y="48121"/>
                        </a:moveTo>
                        <a:lnTo>
                          <a:pt x="48121" y="0"/>
                        </a:lnTo>
                        <a:lnTo>
                          <a:pt x="0" y="0"/>
                        </a:lnTo>
                      </a:path>
                    </a:pathLst>
                  </a:custGeom>
                  <a:noFill/>
                  <a:ln w="29468" cap="rnd">
                    <a:solidFill>
                      <a:schemeClr val="tx2"/>
                    </a:solidFill>
                    <a:prstDash val="solid"/>
                    <a:round/>
                  </a:ln>
                </p:spPr>
                <p:txBody>
                  <a:bodyPr rtlCol="0" anchor="ctr"/>
                  <a:lstStyle/>
                  <a:p>
                    <a:endParaRPr lang="en-US"/>
                  </a:p>
                </p:txBody>
              </p:sp>
              <p:sp>
                <p:nvSpPr>
                  <p:cNvPr id="110" name="Freeform: Shape 109">
                    <a:extLst>
                      <a:ext uri="{FF2B5EF4-FFF2-40B4-BE49-F238E27FC236}">
                        <a16:creationId xmlns:a16="http://schemas.microsoft.com/office/drawing/2014/main" id="{80134149-EB1C-78F9-153B-F5235ACC3552}"/>
                      </a:ext>
                    </a:extLst>
                  </p:cNvPr>
                  <p:cNvSpPr/>
                  <p:nvPr/>
                </p:nvSpPr>
                <p:spPr>
                  <a:xfrm>
                    <a:off x="8091686" y="4014075"/>
                    <a:ext cx="162206" cy="162206"/>
                  </a:xfrm>
                  <a:custGeom>
                    <a:avLst/>
                    <a:gdLst>
                      <a:gd name="connsiteX0" fmla="*/ 0 w 162206"/>
                      <a:gd name="connsiteY0" fmla="*/ 0 h 162206"/>
                      <a:gd name="connsiteX1" fmla="*/ 162206 w 162206"/>
                      <a:gd name="connsiteY1" fmla="*/ 0 h 162206"/>
                      <a:gd name="connsiteX2" fmla="*/ 162206 w 162206"/>
                      <a:gd name="connsiteY2" fmla="*/ 162206 h 162206"/>
                      <a:gd name="connsiteX3" fmla="*/ 0 w 162206"/>
                      <a:gd name="connsiteY3" fmla="*/ 162206 h 162206"/>
                    </a:gdLst>
                    <a:ahLst/>
                    <a:cxnLst>
                      <a:cxn ang="0">
                        <a:pos x="connsiteX0" y="connsiteY0"/>
                      </a:cxn>
                      <a:cxn ang="0">
                        <a:pos x="connsiteX1" y="connsiteY1"/>
                      </a:cxn>
                      <a:cxn ang="0">
                        <a:pos x="connsiteX2" y="connsiteY2"/>
                      </a:cxn>
                      <a:cxn ang="0">
                        <a:pos x="connsiteX3" y="connsiteY3"/>
                      </a:cxn>
                    </a:cxnLst>
                    <a:rect l="l" t="t" r="r" b="b"/>
                    <a:pathLst>
                      <a:path w="162206" h="162206">
                        <a:moveTo>
                          <a:pt x="0" y="0"/>
                        </a:moveTo>
                        <a:lnTo>
                          <a:pt x="162206" y="0"/>
                        </a:lnTo>
                        <a:lnTo>
                          <a:pt x="162206" y="162206"/>
                        </a:lnTo>
                        <a:lnTo>
                          <a:pt x="0" y="162206"/>
                        </a:lnTo>
                        <a:close/>
                      </a:path>
                    </a:pathLst>
                  </a:custGeom>
                  <a:noFill/>
                  <a:ln w="29468" cap="rnd">
                    <a:solidFill>
                      <a:schemeClr val="tx2"/>
                    </a:solidFill>
                    <a:prstDash val="solid"/>
                    <a:round/>
                  </a:ln>
                </p:spPr>
                <p:txBody>
                  <a:bodyPr rtlCol="0" anchor="ctr"/>
                  <a:lstStyle/>
                  <a:p>
                    <a:endParaRPr lang="en-US"/>
                  </a:p>
                </p:txBody>
              </p:sp>
            </p:grpSp>
          </p:grpSp>
        </p:grpSp>
      </p:grpSp>
      <p:grpSp>
        <p:nvGrpSpPr>
          <p:cNvPr id="39" name="Group 38">
            <a:extLst>
              <a:ext uri="{FF2B5EF4-FFF2-40B4-BE49-F238E27FC236}">
                <a16:creationId xmlns:a16="http://schemas.microsoft.com/office/drawing/2014/main" id="{3A832A79-49D0-6C7B-BBA1-8ACB94042497}"/>
              </a:ext>
            </a:extLst>
          </p:cNvPr>
          <p:cNvGrpSpPr/>
          <p:nvPr/>
        </p:nvGrpSpPr>
        <p:grpSpPr>
          <a:xfrm>
            <a:off x="9458408" y="3226490"/>
            <a:ext cx="2176186" cy="2500696"/>
            <a:chOff x="9458408" y="3226490"/>
            <a:chExt cx="2176186" cy="2500696"/>
          </a:xfrm>
        </p:grpSpPr>
        <p:sp>
          <p:nvSpPr>
            <p:cNvPr id="41" name="Text Placeholder 5">
              <a:extLst>
                <a:ext uri="{FF2B5EF4-FFF2-40B4-BE49-F238E27FC236}">
                  <a16:creationId xmlns:a16="http://schemas.microsoft.com/office/drawing/2014/main" id="{2FD6B331-D9BC-918C-6273-AFFC732B6C6F}"/>
                </a:ext>
              </a:extLst>
            </p:cNvPr>
            <p:cNvSpPr txBox="1">
              <a:spLocks/>
            </p:cNvSpPr>
            <p:nvPr/>
          </p:nvSpPr>
          <p:spPr>
            <a:xfrm>
              <a:off x="9458408" y="4865412"/>
              <a:ext cx="2176186" cy="861774"/>
            </a:xfrm>
            <a:prstGeom prst="rect">
              <a:avLst/>
            </a:prstGeom>
          </p:spPr>
          <p:txBody>
            <a:bodyPr wrap="square" lIns="0" tIns="0" rIns="0" bIns="0">
              <a:sp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Clr>
                  <a:schemeClr val="bg2"/>
                </a:buClr>
                <a:buNone/>
              </a:pPr>
              <a:r>
                <a:rPr lang="en-US" sz="1400" spc="-30" dirty="0">
                  <a:latin typeface="+mj-lt"/>
                </a:rPr>
                <a:t>Experienced </a:t>
              </a:r>
              <a:br>
                <a:rPr lang="en-US" sz="1400" spc="-30" dirty="0">
                  <a:latin typeface="+mj-lt"/>
                </a:rPr>
              </a:br>
              <a:r>
                <a:rPr lang="en-US" sz="1400" spc="-30" dirty="0">
                  <a:latin typeface="+mj-lt"/>
                </a:rPr>
                <a:t>Leadership with </a:t>
              </a:r>
              <a:br>
                <a:rPr lang="en-US" sz="1400" spc="-30" dirty="0">
                  <a:latin typeface="+mj-lt"/>
                </a:rPr>
              </a:br>
              <a:r>
                <a:rPr lang="en-US" sz="1400" spc="-30" dirty="0">
                  <a:latin typeface="+mj-lt"/>
                </a:rPr>
                <a:t>a Track Record </a:t>
              </a:r>
              <a:br>
                <a:rPr lang="en-US" sz="1400" spc="-30" dirty="0">
                  <a:latin typeface="+mj-lt"/>
                </a:rPr>
              </a:br>
              <a:r>
                <a:rPr lang="en-US" sz="1400" spc="-30" dirty="0">
                  <a:latin typeface="+mj-lt"/>
                </a:rPr>
                <a:t>of Success</a:t>
              </a:r>
            </a:p>
          </p:txBody>
        </p:sp>
        <p:grpSp>
          <p:nvGrpSpPr>
            <p:cNvPr id="7" name="Group 6">
              <a:extLst>
                <a:ext uri="{FF2B5EF4-FFF2-40B4-BE49-F238E27FC236}">
                  <a16:creationId xmlns:a16="http://schemas.microsoft.com/office/drawing/2014/main" id="{5A3D4A51-4870-C364-B9D0-2B97BA81C3A4}"/>
                </a:ext>
              </a:extLst>
            </p:cNvPr>
            <p:cNvGrpSpPr/>
            <p:nvPr/>
          </p:nvGrpSpPr>
          <p:grpSpPr>
            <a:xfrm>
              <a:off x="9826501" y="3226490"/>
              <a:ext cx="1440000" cy="1440000"/>
              <a:chOff x="9826501" y="3226490"/>
              <a:chExt cx="1440000" cy="1440000"/>
            </a:xfrm>
          </p:grpSpPr>
          <p:sp>
            <p:nvSpPr>
              <p:cNvPr id="40" name="Oval 39">
                <a:extLst>
                  <a:ext uri="{FF2B5EF4-FFF2-40B4-BE49-F238E27FC236}">
                    <a16:creationId xmlns:a16="http://schemas.microsoft.com/office/drawing/2014/main" id="{09F4FB19-4E00-6B61-297D-E631359D3FA8}"/>
                  </a:ext>
                </a:extLst>
              </p:cNvPr>
              <p:cNvSpPr/>
              <p:nvPr/>
            </p:nvSpPr>
            <p:spPr>
              <a:xfrm>
                <a:off x="9826501" y="3226490"/>
                <a:ext cx="1440000" cy="14400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124" name="Group 123">
                <a:extLst>
                  <a:ext uri="{FF2B5EF4-FFF2-40B4-BE49-F238E27FC236}">
                    <a16:creationId xmlns:a16="http://schemas.microsoft.com/office/drawing/2014/main" id="{983AD60A-3009-0D8B-1B87-257F4EE9B01B}"/>
                  </a:ext>
                </a:extLst>
              </p:cNvPr>
              <p:cNvGrpSpPr/>
              <p:nvPr/>
            </p:nvGrpSpPr>
            <p:grpSpPr>
              <a:xfrm>
                <a:off x="10150249" y="3574238"/>
                <a:ext cx="792502" cy="698782"/>
                <a:chOff x="10150249" y="3597098"/>
                <a:chExt cx="792502" cy="698782"/>
              </a:xfrm>
            </p:grpSpPr>
            <p:sp>
              <p:nvSpPr>
                <p:cNvPr id="115" name="Freeform: Shape 114">
                  <a:extLst>
                    <a:ext uri="{FF2B5EF4-FFF2-40B4-BE49-F238E27FC236}">
                      <a16:creationId xmlns:a16="http://schemas.microsoft.com/office/drawing/2014/main" id="{F60A25CF-4D47-4F43-16D0-8FF24665D2CD}"/>
                    </a:ext>
                  </a:extLst>
                </p:cNvPr>
                <p:cNvSpPr/>
                <p:nvPr/>
              </p:nvSpPr>
              <p:spPr>
                <a:xfrm>
                  <a:off x="10336076" y="4081889"/>
                  <a:ext cx="60785" cy="54274"/>
                </a:xfrm>
                <a:custGeom>
                  <a:avLst/>
                  <a:gdLst>
                    <a:gd name="connsiteX0" fmla="*/ 0 w 60785"/>
                    <a:gd name="connsiteY0" fmla="*/ 0 h 54274"/>
                    <a:gd name="connsiteX1" fmla="*/ 40118 w 60785"/>
                    <a:gd name="connsiteY1" fmla="*/ 27524 h 54274"/>
                    <a:gd name="connsiteX2" fmla="*/ 60786 w 60785"/>
                    <a:gd name="connsiteY2" fmla="*/ 54275 h 54274"/>
                  </a:gdLst>
                  <a:ahLst/>
                  <a:cxnLst>
                    <a:cxn ang="0">
                      <a:pos x="connsiteX0" y="connsiteY0"/>
                    </a:cxn>
                    <a:cxn ang="0">
                      <a:pos x="connsiteX1" y="connsiteY1"/>
                    </a:cxn>
                    <a:cxn ang="0">
                      <a:pos x="connsiteX2" y="connsiteY2"/>
                    </a:cxn>
                  </a:cxnLst>
                  <a:rect l="l" t="t" r="r" b="b"/>
                  <a:pathLst>
                    <a:path w="60785" h="54274">
                      <a:moveTo>
                        <a:pt x="0" y="0"/>
                      </a:moveTo>
                      <a:cubicBezTo>
                        <a:pt x="15061" y="6659"/>
                        <a:pt x="28625" y="16031"/>
                        <a:pt x="40118" y="27524"/>
                      </a:cubicBezTo>
                      <a:cubicBezTo>
                        <a:pt x="48093" y="35482"/>
                        <a:pt x="55048" y="44475"/>
                        <a:pt x="60786" y="54275"/>
                      </a:cubicBezTo>
                    </a:path>
                  </a:pathLst>
                </a:custGeom>
                <a:noFill/>
                <a:ln w="38100" cap="rnd">
                  <a:solidFill>
                    <a:schemeClr val="bg1"/>
                  </a:solidFill>
                  <a:prstDash val="solid"/>
                  <a:round/>
                </a:ln>
              </p:spPr>
              <p:txBody>
                <a:bodyPr rtlCol="0" anchor="ctr"/>
                <a:lstStyle/>
                <a:p>
                  <a:endParaRPr lang="en-US"/>
                </a:p>
              </p:txBody>
            </p:sp>
            <p:sp>
              <p:nvSpPr>
                <p:cNvPr id="116" name="Freeform: Shape 115">
                  <a:extLst>
                    <a:ext uri="{FF2B5EF4-FFF2-40B4-BE49-F238E27FC236}">
                      <a16:creationId xmlns:a16="http://schemas.microsoft.com/office/drawing/2014/main" id="{4EB590BA-1866-ACCC-948A-97AD8A65D9ED}"/>
                    </a:ext>
                  </a:extLst>
                </p:cNvPr>
                <p:cNvSpPr/>
                <p:nvPr/>
              </p:nvSpPr>
              <p:spPr>
                <a:xfrm>
                  <a:off x="10150249" y="4081872"/>
                  <a:ext cx="217050" cy="199210"/>
                </a:xfrm>
                <a:custGeom>
                  <a:avLst/>
                  <a:gdLst>
                    <a:gd name="connsiteX0" fmla="*/ 78872 w 217050"/>
                    <a:gd name="connsiteY0" fmla="*/ 0 h 199210"/>
                    <a:gd name="connsiteX1" fmla="*/ 0 w 217050"/>
                    <a:gd name="connsiteY1" fmla="*/ 121111 h 199210"/>
                    <a:gd name="connsiteX2" fmla="*/ 0 w 217050"/>
                    <a:gd name="connsiteY2" fmla="*/ 199210 h 199210"/>
                    <a:gd name="connsiteX3" fmla="*/ 217050 w 217050"/>
                    <a:gd name="connsiteY3" fmla="*/ 199210 h 199210"/>
                  </a:gdLst>
                  <a:ahLst/>
                  <a:cxnLst>
                    <a:cxn ang="0">
                      <a:pos x="connsiteX0" y="connsiteY0"/>
                    </a:cxn>
                    <a:cxn ang="0">
                      <a:pos x="connsiteX1" y="connsiteY1"/>
                    </a:cxn>
                    <a:cxn ang="0">
                      <a:pos x="connsiteX2" y="connsiteY2"/>
                    </a:cxn>
                    <a:cxn ang="0">
                      <a:pos x="connsiteX3" y="connsiteY3"/>
                    </a:cxn>
                  </a:cxnLst>
                  <a:rect l="l" t="t" r="r" b="b"/>
                  <a:pathLst>
                    <a:path w="217050" h="199210">
                      <a:moveTo>
                        <a:pt x="78872" y="0"/>
                      </a:moveTo>
                      <a:cubicBezTo>
                        <a:pt x="32424" y="20552"/>
                        <a:pt x="0" y="67034"/>
                        <a:pt x="0" y="121111"/>
                      </a:cubicBezTo>
                      <a:lnTo>
                        <a:pt x="0" y="199210"/>
                      </a:lnTo>
                      <a:lnTo>
                        <a:pt x="217050" y="199210"/>
                      </a:lnTo>
                    </a:path>
                  </a:pathLst>
                </a:custGeom>
                <a:noFill/>
                <a:ln w="38100" cap="rnd">
                  <a:solidFill>
                    <a:schemeClr val="bg1"/>
                  </a:solidFill>
                  <a:prstDash val="solid"/>
                  <a:round/>
                </a:ln>
              </p:spPr>
              <p:txBody>
                <a:bodyPr rtlCol="0" anchor="ctr"/>
                <a:lstStyle/>
                <a:p>
                  <a:endParaRPr lang="en-US"/>
                </a:p>
              </p:txBody>
            </p:sp>
            <p:sp>
              <p:nvSpPr>
                <p:cNvPr id="117" name="Freeform: Shape 116">
                  <a:extLst>
                    <a:ext uri="{FF2B5EF4-FFF2-40B4-BE49-F238E27FC236}">
                      <a16:creationId xmlns:a16="http://schemas.microsoft.com/office/drawing/2014/main" id="{73ED8576-E135-3F3E-D0BC-44B16D07C919}"/>
                    </a:ext>
                  </a:extLst>
                </p:cNvPr>
                <p:cNvSpPr/>
                <p:nvPr/>
              </p:nvSpPr>
              <p:spPr>
                <a:xfrm>
                  <a:off x="10204508" y="3939091"/>
                  <a:ext cx="157842" cy="157842"/>
                </a:xfrm>
                <a:custGeom>
                  <a:avLst/>
                  <a:gdLst>
                    <a:gd name="connsiteX0" fmla="*/ 157843 w 157842"/>
                    <a:gd name="connsiteY0" fmla="*/ 78921 h 157842"/>
                    <a:gd name="connsiteX1" fmla="*/ 78921 w 157842"/>
                    <a:gd name="connsiteY1" fmla="*/ 157843 h 157842"/>
                    <a:gd name="connsiteX2" fmla="*/ 0 w 157842"/>
                    <a:gd name="connsiteY2" fmla="*/ 78921 h 157842"/>
                    <a:gd name="connsiteX3" fmla="*/ 78921 w 157842"/>
                    <a:gd name="connsiteY3" fmla="*/ 0 h 157842"/>
                    <a:gd name="connsiteX4" fmla="*/ 157843 w 157842"/>
                    <a:gd name="connsiteY4" fmla="*/ 78921 h 15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42" h="157842">
                      <a:moveTo>
                        <a:pt x="157843" y="78921"/>
                      </a:moveTo>
                      <a:cubicBezTo>
                        <a:pt x="157843" y="122508"/>
                        <a:pt x="122508" y="157843"/>
                        <a:pt x="78921" y="157843"/>
                      </a:cubicBezTo>
                      <a:cubicBezTo>
                        <a:pt x="35334" y="157843"/>
                        <a:pt x="0" y="122508"/>
                        <a:pt x="0" y="78921"/>
                      </a:cubicBezTo>
                      <a:cubicBezTo>
                        <a:pt x="0" y="35334"/>
                        <a:pt x="35334" y="0"/>
                        <a:pt x="78921" y="0"/>
                      </a:cubicBezTo>
                      <a:cubicBezTo>
                        <a:pt x="122508" y="0"/>
                        <a:pt x="157843" y="35334"/>
                        <a:pt x="157843" y="78921"/>
                      </a:cubicBezTo>
                      <a:close/>
                    </a:path>
                  </a:pathLst>
                </a:custGeom>
                <a:noFill/>
                <a:ln w="38100" cap="rnd">
                  <a:solidFill>
                    <a:schemeClr val="bg1"/>
                  </a:solidFill>
                  <a:prstDash val="solid"/>
                  <a:round/>
                </a:ln>
              </p:spPr>
              <p:txBody>
                <a:bodyPr rtlCol="0" anchor="ctr"/>
                <a:lstStyle/>
                <a:p>
                  <a:endParaRPr lang="en-US"/>
                </a:p>
              </p:txBody>
            </p:sp>
            <p:sp>
              <p:nvSpPr>
                <p:cNvPr id="118" name="Freeform: Shape 117">
                  <a:extLst>
                    <a:ext uri="{FF2B5EF4-FFF2-40B4-BE49-F238E27FC236}">
                      <a16:creationId xmlns:a16="http://schemas.microsoft.com/office/drawing/2014/main" id="{3567ECAC-D407-EFF6-485C-853A340E2372}"/>
                    </a:ext>
                  </a:extLst>
                </p:cNvPr>
                <p:cNvSpPr/>
                <p:nvPr/>
              </p:nvSpPr>
              <p:spPr>
                <a:xfrm>
                  <a:off x="10725093" y="4081642"/>
                  <a:ext cx="217658" cy="199440"/>
                </a:xfrm>
                <a:custGeom>
                  <a:avLst/>
                  <a:gdLst>
                    <a:gd name="connsiteX0" fmla="*/ 138244 w 217658"/>
                    <a:gd name="connsiteY0" fmla="*/ 0 h 199440"/>
                    <a:gd name="connsiteX1" fmla="*/ 217659 w 217658"/>
                    <a:gd name="connsiteY1" fmla="*/ 121341 h 199440"/>
                    <a:gd name="connsiteX2" fmla="*/ 217659 w 217658"/>
                    <a:gd name="connsiteY2" fmla="*/ 199441 h 199440"/>
                    <a:gd name="connsiteX3" fmla="*/ 0 w 217658"/>
                    <a:gd name="connsiteY3" fmla="*/ 199441 h 199440"/>
                  </a:gdLst>
                  <a:ahLst/>
                  <a:cxnLst>
                    <a:cxn ang="0">
                      <a:pos x="connsiteX0" y="connsiteY0"/>
                    </a:cxn>
                    <a:cxn ang="0">
                      <a:pos x="connsiteX1" y="connsiteY1"/>
                    </a:cxn>
                    <a:cxn ang="0">
                      <a:pos x="connsiteX2" y="connsiteY2"/>
                    </a:cxn>
                    <a:cxn ang="0">
                      <a:pos x="connsiteX3" y="connsiteY3"/>
                    </a:cxn>
                  </a:cxnLst>
                  <a:rect l="l" t="t" r="r" b="b"/>
                  <a:pathLst>
                    <a:path w="217658" h="199440">
                      <a:moveTo>
                        <a:pt x="138244" y="0"/>
                      </a:moveTo>
                      <a:cubicBezTo>
                        <a:pt x="184988" y="20437"/>
                        <a:pt x="217659" y="67067"/>
                        <a:pt x="217659" y="121341"/>
                      </a:cubicBezTo>
                      <a:lnTo>
                        <a:pt x="217659" y="199441"/>
                      </a:lnTo>
                      <a:lnTo>
                        <a:pt x="0" y="199441"/>
                      </a:lnTo>
                    </a:path>
                  </a:pathLst>
                </a:custGeom>
                <a:noFill/>
                <a:ln w="38100" cap="rnd">
                  <a:solidFill>
                    <a:schemeClr val="bg1"/>
                  </a:solidFill>
                  <a:prstDash val="solid"/>
                  <a:round/>
                </a:ln>
              </p:spPr>
              <p:txBody>
                <a:bodyPr rtlCol="0" anchor="ctr"/>
                <a:lstStyle/>
                <a:p>
                  <a:endParaRPr lang="en-US"/>
                </a:p>
              </p:txBody>
            </p:sp>
            <p:sp>
              <p:nvSpPr>
                <p:cNvPr id="119" name="Freeform: Shape 118">
                  <a:extLst>
                    <a:ext uri="{FF2B5EF4-FFF2-40B4-BE49-F238E27FC236}">
                      <a16:creationId xmlns:a16="http://schemas.microsoft.com/office/drawing/2014/main" id="{E6900B73-3B1A-9B2E-38F0-ED5059512D46}"/>
                    </a:ext>
                  </a:extLst>
                </p:cNvPr>
                <p:cNvSpPr/>
                <p:nvPr/>
              </p:nvSpPr>
              <p:spPr>
                <a:xfrm>
                  <a:off x="10696731" y="4082530"/>
                  <a:ext cx="58747" cy="52597"/>
                </a:xfrm>
                <a:custGeom>
                  <a:avLst/>
                  <a:gdLst>
                    <a:gd name="connsiteX0" fmla="*/ 0 w 58747"/>
                    <a:gd name="connsiteY0" fmla="*/ 52598 h 52597"/>
                    <a:gd name="connsiteX1" fmla="*/ 20076 w 58747"/>
                    <a:gd name="connsiteY1" fmla="*/ 26866 h 52597"/>
                    <a:gd name="connsiteX2" fmla="*/ 58747 w 58747"/>
                    <a:gd name="connsiteY2" fmla="*/ 0 h 52597"/>
                  </a:gdLst>
                  <a:ahLst/>
                  <a:cxnLst>
                    <a:cxn ang="0">
                      <a:pos x="connsiteX0" y="connsiteY0"/>
                    </a:cxn>
                    <a:cxn ang="0">
                      <a:pos x="connsiteX1" y="connsiteY1"/>
                    </a:cxn>
                    <a:cxn ang="0">
                      <a:pos x="connsiteX2" y="connsiteY2"/>
                    </a:cxn>
                  </a:cxnLst>
                  <a:rect l="l" t="t" r="r" b="b"/>
                  <a:pathLst>
                    <a:path w="58747" h="52597">
                      <a:moveTo>
                        <a:pt x="0" y="52598"/>
                      </a:moveTo>
                      <a:cubicBezTo>
                        <a:pt x="5623" y="43193"/>
                        <a:pt x="12364" y="34545"/>
                        <a:pt x="20076" y="26866"/>
                      </a:cubicBezTo>
                      <a:cubicBezTo>
                        <a:pt x="31190" y="15751"/>
                        <a:pt x="44262" y="6610"/>
                        <a:pt x="58747" y="0"/>
                      </a:cubicBezTo>
                    </a:path>
                  </a:pathLst>
                </a:custGeom>
                <a:noFill/>
                <a:ln w="38100" cap="rnd">
                  <a:solidFill>
                    <a:schemeClr val="bg1"/>
                  </a:solidFill>
                  <a:prstDash val="solid"/>
                  <a:round/>
                </a:ln>
              </p:spPr>
              <p:txBody>
                <a:bodyPr rtlCol="0" anchor="ctr"/>
                <a:lstStyle/>
                <a:p>
                  <a:endParaRPr lang="en-US"/>
                </a:p>
              </p:txBody>
            </p:sp>
            <p:sp>
              <p:nvSpPr>
                <p:cNvPr id="120" name="Freeform: Shape 119">
                  <a:extLst>
                    <a:ext uri="{FF2B5EF4-FFF2-40B4-BE49-F238E27FC236}">
                      <a16:creationId xmlns:a16="http://schemas.microsoft.com/office/drawing/2014/main" id="{E30F40C0-810D-EE58-D345-67FF56CB145B}"/>
                    </a:ext>
                  </a:extLst>
                </p:cNvPr>
                <p:cNvSpPr/>
                <p:nvPr/>
              </p:nvSpPr>
              <p:spPr>
                <a:xfrm>
                  <a:off x="10730650" y="3939091"/>
                  <a:ext cx="157842" cy="157842"/>
                </a:xfrm>
                <a:custGeom>
                  <a:avLst/>
                  <a:gdLst>
                    <a:gd name="connsiteX0" fmla="*/ 157843 w 157842"/>
                    <a:gd name="connsiteY0" fmla="*/ 78921 h 157842"/>
                    <a:gd name="connsiteX1" fmla="*/ 78921 w 157842"/>
                    <a:gd name="connsiteY1" fmla="*/ 157843 h 157842"/>
                    <a:gd name="connsiteX2" fmla="*/ 0 w 157842"/>
                    <a:gd name="connsiteY2" fmla="*/ 78921 h 157842"/>
                    <a:gd name="connsiteX3" fmla="*/ 78921 w 157842"/>
                    <a:gd name="connsiteY3" fmla="*/ 0 h 157842"/>
                    <a:gd name="connsiteX4" fmla="*/ 157843 w 157842"/>
                    <a:gd name="connsiteY4" fmla="*/ 78921 h 15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42" h="157842">
                      <a:moveTo>
                        <a:pt x="157843" y="78921"/>
                      </a:moveTo>
                      <a:cubicBezTo>
                        <a:pt x="157843" y="122508"/>
                        <a:pt x="122508" y="157843"/>
                        <a:pt x="78921" y="157843"/>
                      </a:cubicBezTo>
                      <a:cubicBezTo>
                        <a:pt x="35334" y="157843"/>
                        <a:pt x="0" y="122508"/>
                        <a:pt x="0" y="78921"/>
                      </a:cubicBezTo>
                      <a:cubicBezTo>
                        <a:pt x="0" y="35334"/>
                        <a:pt x="35334" y="0"/>
                        <a:pt x="78921" y="0"/>
                      </a:cubicBezTo>
                      <a:cubicBezTo>
                        <a:pt x="122508" y="0"/>
                        <a:pt x="157843" y="35334"/>
                        <a:pt x="157843" y="78921"/>
                      </a:cubicBezTo>
                      <a:close/>
                    </a:path>
                  </a:pathLst>
                </a:custGeom>
                <a:noFill/>
                <a:ln w="38100" cap="rnd">
                  <a:solidFill>
                    <a:schemeClr val="bg1"/>
                  </a:solidFill>
                  <a:prstDash val="solid"/>
                  <a:round/>
                </a:ln>
              </p:spPr>
              <p:txBody>
                <a:bodyPr rtlCol="0" anchor="ctr"/>
                <a:lstStyle/>
                <a:p>
                  <a:endParaRPr lang="en-US"/>
                </a:p>
              </p:txBody>
            </p:sp>
            <p:sp>
              <p:nvSpPr>
                <p:cNvPr id="121" name="Freeform: Shape 120">
                  <a:extLst>
                    <a:ext uri="{FF2B5EF4-FFF2-40B4-BE49-F238E27FC236}">
                      <a16:creationId xmlns:a16="http://schemas.microsoft.com/office/drawing/2014/main" id="{0C51EC15-BB04-86B6-40E1-ECD331F7B52D}"/>
                    </a:ext>
                  </a:extLst>
                </p:cNvPr>
                <p:cNvSpPr/>
                <p:nvPr/>
              </p:nvSpPr>
              <p:spPr>
                <a:xfrm>
                  <a:off x="10375488" y="4069327"/>
                  <a:ext cx="341992" cy="226553"/>
                </a:xfrm>
                <a:custGeom>
                  <a:avLst/>
                  <a:gdLst>
                    <a:gd name="connsiteX0" fmla="*/ 236287 w 341992"/>
                    <a:gd name="connsiteY0" fmla="*/ 1052 h 226553"/>
                    <a:gd name="connsiteX1" fmla="*/ 291910 w 341992"/>
                    <a:gd name="connsiteY1" fmla="*/ 38227 h 226553"/>
                    <a:gd name="connsiteX2" fmla="*/ 341993 w 341992"/>
                    <a:gd name="connsiteY2" fmla="*/ 159142 h 226553"/>
                    <a:gd name="connsiteX3" fmla="*/ 341993 w 341992"/>
                    <a:gd name="connsiteY3" fmla="*/ 226553 h 226553"/>
                    <a:gd name="connsiteX4" fmla="*/ 0 w 341992"/>
                    <a:gd name="connsiteY4" fmla="*/ 226553 h 226553"/>
                    <a:gd name="connsiteX5" fmla="*/ 0 w 341992"/>
                    <a:gd name="connsiteY5" fmla="*/ 159142 h 226553"/>
                    <a:gd name="connsiteX6" fmla="*/ 108287 w 341992"/>
                    <a:gd name="connsiteY6" fmla="*/ 0 h 22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992" h="226553">
                      <a:moveTo>
                        <a:pt x="236287" y="1052"/>
                      </a:moveTo>
                      <a:cubicBezTo>
                        <a:pt x="257251" y="9717"/>
                        <a:pt x="276126" y="22443"/>
                        <a:pt x="291910" y="38227"/>
                      </a:cubicBezTo>
                      <a:cubicBezTo>
                        <a:pt x="322854" y="69171"/>
                        <a:pt x="341993" y="111920"/>
                        <a:pt x="341993" y="159142"/>
                      </a:cubicBezTo>
                      <a:lnTo>
                        <a:pt x="341993" y="226553"/>
                      </a:lnTo>
                      <a:lnTo>
                        <a:pt x="0" y="226553"/>
                      </a:lnTo>
                      <a:lnTo>
                        <a:pt x="0" y="159142"/>
                      </a:lnTo>
                      <a:cubicBezTo>
                        <a:pt x="0" y="86846"/>
                        <a:pt x="44870" y="25025"/>
                        <a:pt x="108287" y="0"/>
                      </a:cubicBezTo>
                    </a:path>
                  </a:pathLst>
                </a:custGeom>
                <a:noFill/>
                <a:ln w="38100" cap="rnd">
                  <a:solidFill>
                    <a:schemeClr val="bg1"/>
                  </a:solidFill>
                  <a:prstDash val="solid"/>
                  <a:round/>
                </a:ln>
              </p:spPr>
              <p:txBody>
                <a:bodyPr rtlCol="0" anchor="ctr"/>
                <a:lstStyle/>
                <a:p>
                  <a:endParaRPr lang="en-US"/>
                </a:p>
              </p:txBody>
            </p:sp>
            <p:sp>
              <p:nvSpPr>
                <p:cNvPr id="122" name="Freeform: Shape 121">
                  <a:extLst>
                    <a:ext uri="{FF2B5EF4-FFF2-40B4-BE49-F238E27FC236}">
                      <a16:creationId xmlns:a16="http://schemas.microsoft.com/office/drawing/2014/main" id="{AC8DAA2F-9444-A3C1-BAF8-7924F444E0A6}"/>
                    </a:ext>
                  </a:extLst>
                </p:cNvPr>
                <p:cNvSpPr/>
                <p:nvPr/>
              </p:nvSpPr>
              <p:spPr>
                <a:xfrm>
                  <a:off x="10441272" y="3873323"/>
                  <a:ext cx="210457" cy="210456"/>
                </a:xfrm>
                <a:custGeom>
                  <a:avLst/>
                  <a:gdLst>
                    <a:gd name="connsiteX0" fmla="*/ 210457 w 210457"/>
                    <a:gd name="connsiteY0" fmla="*/ 105228 h 210456"/>
                    <a:gd name="connsiteX1" fmla="*/ 105229 w 210457"/>
                    <a:gd name="connsiteY1" fmla="*/ 210457 h 210456"/>
                    <a:gd name="connsiteX2" fmla="*/ 0 w 210457"/>
                    <a:gd name="connsiteY2" fmla="*/ 105228 h 210456"/>
                    <a:gd name="connsiteX3" fmla="*/ 105229 w 210457"/>
                    <a:gd name="connsiteY3" fmla="*/ 0 h 210456"/>
                    <a:gd name="connsiteX4" fmla="*/ 210457 w 210457"/>
                    <a:gd name="connsiteY4" fmla="*/ 105228 h 2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 h="210456">
                      <a:moveTo>
                        <a:pt x="210457" y="105228"/>
                      </a:moveTo>
                      <a:cubicBezTo>
                        <a:pt x="210457" y="163344"/>
                        <a:pt x="163345" y="210457"/>
                        <a:pt x="105229" y="210457"/>
                      </a:cubicBezTo>
                      <a:cubicBezTo>
                        <a:pt x="47112" y="210457"/>
                        <a:pt x="0" y="163344"/>
                        <a:pt x="0" y="105228"/>
                      </a:cubicBezTo>
                      <a:cubicBezTo>
                        <a:pt x="0" y="47112"/>
                        <a:pt x="47112" y="0"/>
                        <a:pt x="105229" y="0"/>
                      </a:cubicBezTo>
                      <a:cubicBezTo>
                        <a:pt x="163345" y="0"/>
                        <a:pt x="210457" y="47112"/>
                        <a:pt x="210457" y="105228"/>
                      </a:cubicBezTo>
                      <a:close/>
                    </a:path>
                  </a:pathLst>
                </a:custGeom>
                <a:noFill/>
                <a:ln w="38100" cap="rnd">
                  <a:solidFill>
                    <a:schemeClr val="bg1"/>
                  </a:solidFill>
                  <a:prstDash val="solid"/>
                  <a:round/>
                </a:ln>
              </p:spPr>
              <p:txBody>
                <a:bodyPr rtlCol="0" anchor="ctr"/>
                <a:lstStyle/>
                <a:p>
                  <a:endParaRPr lang="en-US"/>
                </a:p>
              </p:txBody>
            </p:sp>
            <p:sp>
              <p:nvSpPr>
                <p:cNvPr id="123" name="Freeform: Shape 122">
                  <a:extLst>
                    <a:ext uri="{FF2B5EF4-FFF2-40B4-BE49-F238E27FC236}">
                      <a16:creationId xmlns:a16="http://schemas.microsoft.com/office/drawing/2014/main" id="{8009CEC9-4613-DD3A-06AD-3D0CF3D7943C}"/>
                    </a:ext>
                  </a:extLst>
                </p:cNvPr>
                <p:cNvSpPr/>
                <p:nvPr/>
              </p:nvSpPr>
              <p:spPr>
                <a:xfrm>
                  <a:off x="10401811" y="3597098"/>
                  <a:ext cx="289378" cy="184149"/>
                </a:xfrm>
                <a:custGeom>
                  <a:avLst/>
                  <a:gdLst>
                    <a:gd name="connsiteX0" fmla="*/ 289378 w 289378"/>
                    <a:gd name="connsiteY0" fmla="*/ 39461 h 184149"/>
                    <a:gd name="connsiteX1" fmla="*/ 289378 w 289378"/>
                    <a:gd name="connsiteY1" fmla="*/ 184150 h 184149"/>
                    <a:gd name="connsiteX2" fmla="*/ 0 w 289378"/>
                    <a:gd name="connsiteY2" fmla="*/ 184150 h 184149"/>
                    <a:gd name="connsiteX3" fmla="*/ 0 w 289378"/>
                    <a:gd name="connsiteY3" fmla="*/ 39461 h 184149"/>
                    <a:gd name="connsiteX4" fmla="*/ 65768 w 289378"/>
                    <a:gd name="connsiteY4" fmla="*/ 65768 h 184149"/>
                    <a:gd name="connsiteX5" fmla="*/ 144689 w 289378"/>
                    <a:gd name="connsiteY5" fmla="*/ 0 h 184149"/>
                    <a:gd name="connsiteX6" fmla="*/ 223611 w 289378"/>
                    <a:gd name="connsiteY6" fmla="*/ 65768 h 184149"/>
                    <a:gd name="connsiteX7" fmla="*/ 289378 w 289378"/>
                    <a:gd name="connsiteY7" fmla="*/ 39461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78" h="184149">
                      <a:moveTo>
                        <a:pt x="289378" y="39461"/>
                      </a:moveTo>
                      <a:lnTo>
                        <a:pt x="289378" y="184150"/>
                      </a:lnTo>
                      <a:lnTo>
                        <a:pt x="0" y="184150"/>
                      </a:lnTo>
                      <a:lnTo>
                        <a:pt x="0" y="39461"/>
                      </a:lnTo>
                      <a:lnTo>
                        <a:pt x="65768" y="65768"/>
                      </a:lnTo>
                      <a:lnTo>
                        <a:pt x="144689" y="0"/>
                      </a:lnTo>
                      <a:lnTo>
                        <a:pt x="223611" y="65768"/>
                      </a:lnTo>
                      <a:lnTo>
                        <a:pt x="289378" y="39461"/>
                      </a:lnTo>
                      <a:close/>
                    </a:path>
                  </a:pathLst>
                </a:custGeom>
                <a:noFill/>
                <a:ln w="38100" cap="rnd">
                  <a:solidFill>
                    <a:schemeClr val="tx2"/>
                  </a:solidFill>
                  <a:prstDash val="solid"/>
                  <a:round/>
                </a:ln>
              </p:spPr>
              <p:txBody>
                <a:bodyPr rtlCol="0" anchor="ctr"/>
                <a:lstStyle/>
                <a:p>
                  <a:endParaRPr lang="en-US"/>
                </a:p>
              </p:txBody>
            </p:sp>
          </p:grpSp>
        </p:grpSp>
      </p:grpSp>
    </p:spTree>
    <p:extLst>
      <p:ext uri="{BB962C8B-B14F-4D97-AF65-F5344CB8AC3E}">
        <p14:creationId xmlns:p14="http://schemas.microsoft.com/office/powerpoint/2010/main" val="30288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decel="10000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1000" fill="hold"/>
                                        <p:tgtEl>
                                          <p:spTgt spid="35"/>
                                        </p:tgtEl>
                                        <p:attrNameLst>
                                          <p:attrName>ppt_x</p:attrName>
                                        </p:attrNameLst>
                                      </p:cBhvr>
                                      <p:tavLst>
                                        <p:tav tm="0">
                                          <p:val>
                                            <p:strVal val="1+#ppt_w/2"/>
                                          </p:val>
                                        </p:tav>
                                        <p:tav tm="100000">
                                          <p:val>
                                            <p:strVal val="#ppt_x"/>
                                          </p:val>
                                        </p:tav>
                                      </p:tavLst>
                                    </p:anim>
                                    <p:anim calcmode="lin" valueType="num">
                                      <p:cBhvr additive="base">
                                        <p:cTn id="2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decel="10000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1000" fill="hold"/>
                                        <p:tgtEl>
                                          <p:spTgt spid="36"/>
                                        </p:tgtEl>
                                        <p:attrNameLst>
                                          <p:attrName>ppt_x</p:attrName>
                                        </p:attrNameLst>
                                      </p:cBhvr>
                                      <p:tavLst>
                                        <p:tav tm="0">
                                          <p:val>
                                            <p:strVal val="1+#ppt_w/2"/>
                                          </p:val>
                                        </p:tav>
                                        <p:tav tm="100000">
                                          <p:val>
                                            <p:strVal val="#ppt_x"/>
                                          </p:val>
                                        </p:tav>
                                      </p:tavLst>
                                    </p:anim>
                                    <p:anim calcmode="lin" valueType="num">
                                      <p:cBhvr additive="base">
                                        <p:cTn id="35"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decel="10000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1000" fill="hold"/>
                                        <p:tgtEl>
                                          <p:spTgt spid="37"/>
                                        </p:tgtEl>
                                        <p:attrNameLst>
                                          <p:attrName>ppt_x</p:attrName>
                                        </p:attrNameLst>
                                      </p:cBhvr>
                                      <p:tavLst>
                                        <p:tav tm="0">
                                          <p:val>
                                            <p:strVal val="1+#ppt_w/2"/>
                                          </p:val>
                                        </p:tav>
                                        <p:tav tm="100000">
                                          <p:val>
                                            <p:strVal val="#ppt_x"/>
                                          </p:val>
                                        </p:tav>
                                      </p:tavLst>
                                    </p:anim>
                                    <p:anim calcmode="lin" valueType="num">
                                      <p:cBhvr additive="base">
                                        <p:cTn id="41"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decel="10000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1000" fill="hold"/>
                                        <p:tgtEl>
                                          <p:spTgt spid="38"/>
                                        </p:tgtEl>
                                        <p:attrNameLst>
                                          <p:attrName>ppt_x</p:attrName>
                                        </p:attrNameLst>
                                      </p:cBhvr>
                                      <p:tavLst>
                                        <p:tav tm="0">
                                          <p:val>
                                            <p:strVal val="1+#ppt_w/2"/>
                                          </p:val>
                                        </p:tav>
                                        <p:tav tm="100000">
                                          <p:val>
                                            <p:strVal val="#ppt_x"/>
                                          </p:val>
                                        </p:tav>
                                      </p:tavLst>
                                    </p:anim>
                                    <p:anim calcmode="lin" valueType="num">
                                      <p:cBhvr additive="base">
                                        <p:cTn id="47"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decel="10000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1000" fill="hold"/>
                                        <p:tgtEl>
                                          <p:spTgt spid="39"/>
                                        </p:tgtEl>
                                        <p:attrNameLst>
                                          <p:attrName>ppt_x</p:attrName>
                                        </p:attrNameLst>
                                      </p:cBhvr>
                                      <p:tavLst>
                                        <p:tav tm="0">
                                          <p:val>
                                            <p:strVal val="1+#ppt_w/2"/>
                                          </p:val>
                                        </p:tav>
                                        <p:tav tm="100000">
                                          <p:val>
                                            <p:strVal val="#ppt_x"/>
                                          </p:val>
                                        </p:tav>
                                      </p:tavLst>
                                    </p:anim>
                                    <p:anim calcmode="lin" valueType="num">
                                      <p:cBhvr additive="base">
                                        <p:cTn id="53"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5">
            <a:extLst>
              <a:ext uri="{FF2B5EF4-FFF2-40B4-BE49-F238E27FC236}">
                <a16:creationId xmlns:a16="http://schemas.microsoft.com/office/drawing/2014/main" id="{CEADF53E-B10E-0E90-3BB9-08B8AB1A766A}"/>
              </a:ext>
            </a:extLst>
          </p:cNvPr>
          <p:cNvSpPr txBox="1">
            <a:spLocks/>
          </p:cNvSpPr>
          <p:nvPr/>
        </p:nvSpPr>
        <p:spPr>
          <a:xfrm>
            <a:off x="2226704" y="2394858"/>
            <a:ext cx="3470454" cy="490478"/>
          </a:xfrm>
          <a:prstGeom prst="rect">
            <a:avLst/>
          </a:prstGeom>
        </p:spPr>
        <p:txBody>
          <a:bodyPr lIns="0" tIns="0" rIns="0" bIns="0" anchor="ctr">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Clr>
                <a:schemeClr val="bg2"/>
              </a:buClr>
              <a:buFont typeface="Arial" panose="020B0604020202020204" pitchFamily="34" charset="0"/>
              <a:buNone/>
            </a:pPr>
            <a:r>
              <a:rPr lang="en-US" sz="2000" dirty="0">
                <a:latin typeface="+mj-lt"/>
                <a:hlinkClick r:id="rId3"/>
              </a:rPr>
              <a:t>investors@Onfolio.com</a:t>
            </a:r>
            <a:endParaRPr lang="en-US" sz="2000" dirty="0">
              <a:latin typeface="+mj-lt"/>
            </a:endParaRPr>
          </a:p>
        </p:txBody>
      </p:sp>
      <p:sp>
        <p:nvSpPr>
          <p:cNvPr id="5" name="Text Placeholder 5">
            <a:extLst>
              <a:ext uri="{FF2B5EF4-FFF2-40B4-BE49-F238E27FC236}">
                <a16:creationId xmlns:a16="http://schemas.microsoft.com/office/drawing/2014/main" id="{2CDB8B22-F637-88FC-B2CF-FE8DEBF33859}"/>
              </a:ext>
            </a:extLst>
          </p:cNvPr>
          <p:cNvSpPr txBox="1">
            <a:spLocks/>
          </p:cNvSpPr>
          <p:nvPr/>
        </p:nvSpPr>
        <p:spPr>
          <a:xfrm>
            <a:off x="334963" y="945019"/>
            <a:ext cx="5060374" cy="430887"/>
          </a:xfrm>
          <a:prstGeom prst="rect">
            <a:avLst/>
          </a:prstGeom>
        </p:spPr>
        <p:txBody>
          <a:bodyPr lIns="0" tIns="0" rIns="0" bIns="0" anchor="ctr">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buClr>
                <a:schemeClr val="bg2"/>
              </a:buClr>
              <a:buFont typeface="Arial" panose="020B0604020202020204" pitchFamily="34" charset="0"/>
              <a:buNone/>
            </a:pPr>
            <a:r>
              <a:rPr lang="en-US" sz="3200" b="1" dirty="0">
                <a:solidFill>
                  <a:schemeClr val="bg1"/>
                </a:solidFill>
                <a:latin typeface="+mj-lt"/>
              </a:rPr>
              <a:t>For inquiries, contact</a:t>
            </a:r>
            <a:endParaRPr lang="en-US" sz="2400" dirty="0">
              <a:solidFill>
                <a:schemeClr val="bg1"/>
              </a:solidFill>
              <a:latin typeface="+mj-lt"/>
            </a:endParaRPr>
          </a:p>
        </p:txBody>
      </p:sp>
      <p:sp>
        <p:nvSpPr>
          <p:cNvPr id="6" name="Text Placeholder 5">
            <a:extLst>
              <a:ext uri="{FF2B5EF4-FFF2-40B4-BE49-F238E27FC236}">
                <a16:creationId xmlns:a16="http://schemas.microsoft.com/office/drawing/2014/main" id="{4559456A-8F3A-7F2F-8F11-F2921DAA6D75}"/>
              </a:ext>
            </a:extLst>
          </p:cNvPr>
          <p:cNvSpPr txBox="1">
            <a:spLocks/>
          </p:cNvSpPr>
          <p:nvPr/>
        </p:nvSpPr>
        <p:spPr>
          <a:xfrm>
            <a:off x="3209684" y="3947887"/>
            <a:ext cx="2714866" cy="490478"/>
          </a:xfrm>
          <a:prstGeom prst="rect">
            <a:avLst/>
          </a:prstGeom>
        </p:spPr>
        <p:txBody>
          <a:bodyPr lIns="0" tIns="0" rIns="0" bIns="0" anchor="ctr">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Bef>
                <a:spcPts val="1200"/>
              </a:spcBef>
              <a:buClr>
                <a:schemeClr val="bg2"/>
              </a:buClr>
              <a:buFont typeface="Arial" panose="020B0604020202020204" pitchFamily="34" charset="0"/>
              <a:buNone/>
            </a:pPr>
            <a:r>
              <a:rPr lang="en-US" sz="2000" dirty="0">
                <a:solidFill>
                  <a:schemeClr val="tx2"/>
                </a:solidFill>
                <a:latin typeface="+mj-lt"/>
              </a:rPr>
              <a:t>NASDAQ: </a:t>
            </a:r>
            <a:r>
              <a:rPr lang="en-US" sz="2000" dirty="0">
                <a:solidFill>
                  <a:schemeClr val="bg2"/>
                </a:solidFill>
                <a:latin typeface="+mj-lt"/>
              </a:rPr>
              <a:t>ONFO</a:t>
            </a:r>
          </a:p>
          <a:p>
            <a:pPr marL="0" indent="0">
              <a:buClr>
                <a:schemeClr val="bg2"/>
              </a:buClr>
              <a:buFont typeface="Arial" panose="020B0604020202020204" pitchFamily="34" charset="0"/>
              <a:buNone/>
            </a:pPr>
            <a:r>
              <a:rPr lang="en-US" sz="2000" dirty="0">
                <a:solidFill>
                  <a:schemeClr val="tx2"/>
                </a:solidFill>
                <a:latin typeface="+mj-lt"/>
              </a:rPr>
              <a:t>Website:</a:t>
            </a:r>
            <a:r>
              <a:rPr lang="en-US" sz="2000" dirty="0">
                <a:solidFill>
                  <a:schemeClr val="bg1"/>
                </a:solidFill>
                <a:latin typeface="+mj-lt"/>
              </a:rPr>
              <a:t> </a:t>
            </a:r>
            <a:r>
              <a:rPr lang="en-US" sz="2000" dirty="0">
                <a:latin typeface="+mj-lt"/>
                <a:hlinkClick r:id="rId4"/>
              </a:rPr>
              <a:t>onfolio.com</a:t>
            </a:r>
            <a:endParaRPr lang="en-US" sz="2000" dirty="0">
              <a:latin typeface="+mj-lt"/>
            </a:endParaRPr>
          </a:p>
        </p:txBody>
      </p:sp>
      <p:grpSp>
        <p:nvGrpSpPr>
          <p:cNvPr id="18" name="Group 17">
            <a:extLst>
              <a:ext uri="{FF2B5EF4-FFF2-40B4-BE49-F238E27FC236}">
                <a16:creationId xmlns:a16="http://schemas.microsoft.com/office/drawing/2014/main" id="{35D4E2B0-4277-7A29-3378-BDC806736DFD}"/>
              </a:ext>
            </a:extLst>
          </p:cNvPr>
          <p:cNvGrpSpPr/>
          <p:nvPr/>
        </p:nvGrpSpPr>
        <p:grpSpPr>
          <a:xfrm>
            <a:off x="1034875" y="2416527"/>
            <a:ext cx="911572" cy="448734"/>
            <a:chOff x="1034875" y="2416527"/>
            <a:chExt cx="911572" cy="448734"/>
          </a:xfrm>
        </p:grpSpPr>
        <p:grpSp>
          <p:nvGrpSpPr>
            <p:cNvPr id="10" name="Graphic 7">
              <a:extLst>
                <a:ext uri="{FF2B5EF4-FFF2-40B4-BE49-F238E27FC236}">
                  <a16:creationId xmlns:a16="http://schemas.microsoft.com/office/drawing/2014/main" id="{F9730421-C540-C3FB-FBD1-BE773C1C9EE8}"/>
                </a:ext>
              </a:extLst>
            </p:cNvPr>
            <p:cNvGrpSpPr/>
            <p:nvPr/>
          </p:nvGrpSpPr>
          <p:grpSpPr>
            <a:xfrm>
              <a:off x="1303919" y="2416527"/>
              <a:ext cx="642528" cy="448734"/>
              <a:chOff x="1303919" y="2416527"/>
              <a:chExt cx="642528" cy="448734"/>
            </a:xfrm>
            <a:noFill/>
          </p:grpSpPr>
          <p:sp>
            <p:nvSpPr>
              <p:cNvPr id="11" name="Freeform: Shape 10">
                <a:extLst>
                  <a:ext uri="{FF2B5EF4-FFF2-40B4-BE49-F238E27FC236}">
                    <a16:creationId xmlns:a16="http://schemas.microsoft.com/office/drawing/2014/main" id="{287B9302-E60D-4DDC-38D5-E3E527D7F927}"/>
                  </a:ext>
                </a:extLst>
              </p:cNvPr>
              <p:cNvSpPr/>
              <p:nvPr/>
            </p:nvSpPr>
            <p:spPr>
              <a:xfrm>
                <a:off x="1303919" y="2416527"/>
                <a:ext cx="642528" cy="258174"/>
              </a:xfrm>
              <a:custGeom>
                <a:avLst/>
                <a:gdLst>
                  <a:gd name="connsiteX0" fmla="*/ 0 w 642528"/>
                  <a:gd name="connsiteY0" fmla="*/ 0 h 258174"/>
                  <a:gd name="connsiteX1" fmla="*/ 294010 w 642528"/>
                  <a:gd name="connsiteY1" fmla="*/ 248003 h 258174"/>
                  <a:gd name="connsiteX2" fmla="*/ 348518 w 642528"/>
                  <a:gd name="connsiteY2" fmla="*/ 248003 h 258174"/>
                  <a:gd name="connsiteX3" fmla="*/ 642528 w 642528"/>
                  <a:gd name="connsiteY3" fmla="*/ 0 h 258174"/>
                </a:gdLst>
                <a:ahLst/>
                <a:cxnLst>
                  <a:cxn ang="0">
                    <a:pos x="connsiteX0" y="connsiteY0"/>
                  </a:cxn>
                  <a:cxn ang="0">
                    <a:pos x="connsiteX1" y="connsiteY1"/>
                  </a:cxn>
                  <a:cxn ang="0">
                    <a:pos x="connsiteX2" y="connsiteY2"/>
                  </a:cxn>
                  <a:cxn ang="0">
                    <a:pos x="connsiteX3" y="connsiteY3"/>
                  </a:cxn>
                </a:cxnLst>
                <a:rect l="l" t="t" r="r" b="b"/>
                <a:pathLst>
                  <a:path w="642528" h="258174">
                    <a:moveTo>
                      <a:pt x="0" y="0"/>
                    </a:moveTo>
                    <a:lnTo>
                      <a:pt x="294010" y="248003"/>
                    </a:lnTo>
                    <a:cubicBezTo>
                      <a:pt x="310083" y="261565"/>
                      <a:pt x="332445" y="261565"/>
                      <a:pt x="348518" y="248003"/>
                    </a:cubicBezTo>
                    <a:lnTo>
                      <a:pt x="642528" y="0"/>
                    </a:lnTo>
                  </a:path>
                </a:pathLst>
              </a:custGeom>
              <a:noFill/>
              <a:ln w="38100" cap="rnd">
                <a:solidFill>
                  <a:schemeClr val="tx2"/>
                </a:solidFill>
                <a:prstDash val="solid"/>
                <a:round/>
              </a:ln>
            </p:spPr>
            <p:txBody>
              <a:bodyPr rtlCol="0" anchor="ctr"/>
              <a:lstStyle/>
              <a:p>
                <a:endParaRPr lang="en-US"/>
              </a:p>
            </p:txBody>
          </p:sp>
          <p:sp>
            <p:nvSpPr>
              <p:cNvPr id="12" name="Freeform: Shape 11">
                <a:extLst>
                  <a:ext uri="{FF2B5EF4-FFF2-40B4-BE49-F238E27FC236}">
                    <a16:creationId xmlns:a16="http://schemas.microsoft.com/office/drawing/2014/main" id="{9F6116AC-A61F-5436-6ED0-70F6F61D55A4}"/>
                  </a:ext>
                </a:extLst>
              </p:cNvPr>
              <p:cNvSpPr/>
              <p:nvPr/>
            </p:nvSpPr>
            <p:spPr>
              <a:xfrm>
                <a:off x="1303919" y="2416527"/>
                <a:ext cx="642528" cy="448734"/>
              </a:xfrm>
              <a:custGeom>
                <a:avLst/>
                <a:gdLst>
                  <a:gd name="connsiteX0" fmla="*/ 0 w 642528"/>
                  <a:gd name="connsiteY0" fmla="*/ 0 h 448734"/>
                  <a:gd name="connsiteX1" fmla="*/ 642528 w 642528"/>
                  <a:gd name="connsiteY1" fmla="*/ 0 h 448734"/>
                  <a:gd name="connsiteX2" fmla="*/ 642528 w 642528"/>
                  <a:gd name="connsiteY2" fmla="*/ 448735 h 448734"/>
                  <a:gd name="connsiteX3" fmla="*/ 0 w 642528"/>
                  <a:gd name="connsiteY3" fmla="*/ 448735 h 448734"/>
                </a:gdLst>
                <a:ahLst/>
                <a:cxnLst>
                  <a:cxn ang="0">
                    <a:pos x="connsiteX0" y="connsiteY0"/>
                  </a:cxn>
                  <a:cxn ang="0">
                    <a:pos x="connsiteX1" y="connsiteY1"/>
                  </a:cxn>
                  <a:cxn ang="0">
                    <a:pos x="connsiteX2" y="connsiteY2"/>
                  </a:cxn>
                  <a:cxn ang="0">
                    <a:pos x="connsiteX3" y="connsiteY3"/>
                  </a:cxn>
                </a:cxnLst>
                <a:rect l="l" t="t" r="r" b="b"/>
                <a:pathLst>
                  <a:path w="642528" h="448734">
                    <a:moveTo>
                      <a:pt x="0" y="0"/>
                    </a:moveTo>
                    <a:lnTo>
                      <a:pt x="642528" y="0"/>
                    </a:lnTo>
                    <a:lnTo>
                      <a:pt x="642528" y="448735"/>
                    </a:lnTo>
                    <a:lnTo>
                      <a:pt x="0" y="448735"/>
                    </a:lnTo>
                    <a:close/>
                  </a:path>
                </a:pathLst>
              </a:custGeom>
              <a:noFill/>
              <a:ln w="38100" cap="rnd">
                <a:solidFill>
                  <a:schemeClr val="tx2"/>
                </a:solidFill>
                <a:prstDash val="solid"/>
                <a:round/>
              </a:ln>
            </p:spPr>
            <p:txBody>
              <a:bodyPr rtlCol="0" anchor="ctr"/>
              <a:lstStyle/>
              <a:p>
                <a:endParaRPr lang="en-US"/>
              </a:p>
            </p:txBody>
          </p:sp>
          <p:sp>
            <p:nvSpPr>
              <p:cNvPr id="13" name="Freeform: Shape 12">
                <a:extLst>
                  <a:ext uri="{FF2B5EF4-FFF2-40B4-BE49-F238E27FC236}">
                    <a16:creationId xmlns:a16="http://schemas.microsoft.com/office/drawing/2014/main" id="{E1CDC39F-419E-A41A-970F-EB8FCC00FD8E}"/>
                  </a:ext>
                </a:extLst>
              </p:cNvPr>
              <p:cNvSpPr/>
              <p:nvPr/>
            </p:nvSpPr>
            <p:spPr>
              <a:xfrm>
                <a:off x="1303919" y="2582954"/>
                <a:ext cx="197290" cy="282308"/>
              </a:xfrm>
              <a:custGeom>
                <a:avLst/>
                <a:gdLst>
                  <a:gd name="connsiteX0" fmla="*/ 0 w 197290"/>
                  <a:gd name="connsiteY0" fmla="*/ 282308 h 282308"/>
                  <a:gd name="connsiteX1" fmla="*/ 197290 w 197290"/>
                  <a:gd name="connsiteY1" fmla="*/ 0 h 282308"/>
                </a:gdLst>
                <a:ahLst/>
                <a:cxnLst>
                  <a:cxn ang="0">
                    <a:pos x="connsiteX0" y="connsiteY0"/>
                  </a:cxn>
                  <a:cxn ang="0">
                    <a:pos x="connsiteX1" y="connsiteY1"/>
                  </a:cxn>
                </a:cxnLst>
                <a:rect l="l" t="t" r="r" b="b"/>
                <a:pathLst>
                  <a:path w="197290" h="282308">
                    <a:moveTo>
                      <a:pt x="0" y="282308"/>
                    </a:moveTo>
                    <a:lnTo>
                      <a:pt x="197290" y="0"/>
                    </a:lnTo>
                  </a:path>
                </a:pathLst>
              </a:custGeom>
              <a:ln w="38100" cap="rnd">
                <a:solidFill>
                  <a:schemeClr val="tx2"/>
                </a:solidFill>
                <a:prstDash val="solid"/>
                <a:round/>
              </a:ln>
            </p:spPr>
            <p:txBody>
              <a:bodyPr rtlCol="0" anchor="ctr"/>
              <a:lstStyle/>
              <a:p>
                <a:endParaRPr lang="en-US"/>
              </a:p>
            </p:txBody>
          </p:sp>
          <p:sp>
            <p:nvSpPr>
              <p:cNvPr id="14" name="Freeform: Shape 13">
                <a:extLst>
                  <a:ext uri="{FF2B5EF4-FFF2-40B4-BE49-F238E27FC236}">
                    <a16:creationId xmlns:a16="http://schemas.microsoft.com/office/drawing/2014/main" id="{478A2F76-0321-11B0-9F74-6DA0C6B74781}"/>
                  </a:ext>
                </a:extLst>
              </p:cNvPr>
              <p:cNvSpPr/>
              <p:nvPr/>
            </p:nvSpPr>
            <p:spPr>
              <a:xfrm>
                <a:off x="1749139" y="2582954"/>
                <a:ext cx="197308" cy="282308"/>
              </a:xfrm>
              <a:custGeom>
                <a:avLst/>
                <a:gdLst>
                  <a:gd name="connsiteX0" fmla="*/ 197309 w 197308"/>
                  <a:gd name="connsiteY0" fmla="*/ 282308 h 282308"/>
                  <a:gd name="connsiteX1" fmla="*/ 0 w 197308"/>
                  <a:gd name="connsiteY1" fmla="*/ 0 h 282308"/>
                </a:gdLst>
                <a:ahLst/>
                <a:cxnLst>
                  <a:cxn ang="0">
                    <a:pos x="connsiteX0" y="connsiteY0"/>
                  </a:cxn>
                  <a:cxn ang="0">
                    <a:pos x="connsiteX1" y="connsiteY1"/>
                  </a:cxn>
                </a:cxnLst>
                <a:rect l="l" t="t" r="r" b="b"/>
                <a:pathLst>
                  <a:path w="197308" h="282308">
                    <a:moveTo>
                      <a:pt x="197309" y="282308"/>
                    </a:moveTo>
                    <a:lnTo>
                      <a:pt x="0" y="0"/>
                    </a:lnTo>
                  </a:path>
                </a:pathLst>
              </a:custGeom>
              <a:ln w="38100" cap="rnd">
                <a:solidFill>
                  <a:schemeClr val="tx2"/>
                </a:solidFill>
                <a:prstDash val="solid"/>
                <a:round/>
              </a:ln>
            </p:spPr>
            <p:txBody>
              <a:bodyPr rtlCol="0" anchor="ctr"/>
              <a:lstStyle/>
              <a:p>
                <a:endParaRPr lang="en-US"/>
              </a:p>
            </p:txBody>
          </p:sp>
        </p:grpSp>
        <p:sp>
          <p:nvSpPr>
            <p:cNvPr id="15" name="Freeform: Shape 14">
              <a:extLst>
                <a:ext uri="{FF2B5EF4-FFF2-40B4-BE49-F238E27FC236}">
                  <a16:creationId xmlns:a16="http://schemas.microsoft.com/office/drawing/2014/main" id="{038DEF65-DA93-1177-C568-15FC165D73D0}"/>
                </a:ext>
              </a:extLst>
            </p:cNvPr>
            <p:cNvSpPr/>
            <p:nvPr/>
          </p:nvSpPr>
          <p:spPr>
            <a:xfrm>
              <a:off x="1083654" y="2520595"/>
              <a:ext cx="97798" cy="1860"/>
            </a:xfrm>
            <a:custGeom>
              <a:avLst/>
              <a:gdLst>
                <a:gd name="connsiteX0" fmla="*/ 0 w 97798"/>
                <a:gd name="connsiteY0" fmla="*/ 0 h 1860"/>
                <a:gd name="connsiteX1" fmla="*/ 97799 w 97798"/>
                <a:gd name="connsiteY1" fmla="*/ 0 h 1860"/>
              </a:gdLst>
              <a:ahLst/>
              <a:cxnLst>
                <a:cxn ang="0">
                  <a:pos x="connsiteX0" y="connsiteY0"/>
                </a:cxn>
                <a:cxn ang="0">
                  <a:pos x="connsiteX1" y="connsiteY1"/>
                </a:cxn>
              </a:cxnLst>
              <a:rect l="l" t="t" r="r" b="b"/>
              <a:pathLst>
                <a:path w="97798" h="1860">
                  <a:moveTo>
                    <a:pt x="0" y="0"/>
                  </a:moveTo>
                  <a:lnTo>
                    <a:pt x="97799" y="0"/>
                  </a:lnTo>
                </a:path>
              </a:pathLst>
            </a:custGeom>
            <a:ln w="38100" cap="rnd">
              <a:solidFill>
                <a:schemeClr val="bg2"/>
              </a:solidFill>
              <a:prstDash val="solid"/>
              <a:round/>
            </a:ln>
          </p:spPr>
          <p:txBody>
            <a:bodyPr rtlCol="0" anchor="ctr"/>
            <a:lstStyle/>
            <a:p>
              <a:endParaRPr lang="en-US"/>
            </a:p>
          </p:txBody>
        </p:sp>
        <p:sp>
          <p:nvSpPr>
            <p:cNvPr id="16" name="Freeform: Shape 15">
              <a:extLst>
                <a:ext uri="{FF2B5EF4-FFF2-40B4-BE49-F238E27FC236}">
                  <a16:creationId xmlns:a16="http://schemas.microsoft.com/office/drawing/2014/main" id="{D899F2AF-4638-F157-FD3D-49C64103537E}"/>
                </a:ext>
              </a:extLst>
            </p:cNvPr>
            <p:cNvSpPr/>
            <p:nvPr/>
          </p:nvSpPr>
          <p:spPr>
            <a:xfrm>
              <a:off x="1034875" y="2618952"/>
              <a:ext cx="146577" cy="1860"/>
            </a:xfrm>
            <a:custGeom>
              <a:avLst/>
              <a:gdLst>
                <a:gd name="connsiteX0" fmla="*/ 0 w 146577"/>
                <a:gd name="connsiteY0" fmla="*/ 0 h 1860"/>
                <a:gd name="connsiteX1" fmla="*/ 146577 w 146577"/>
                <a:gd name="connsiteY1" fmla="*/ 0 h 1860"/>
              </a:gdLst>
              <a:ahLst/>
              <a:cxnLst>
                <a:cxn ang="0">
                  <a:pos x="connsiteX0" y="connsiteY0"/>
                </a:cxn>
                <a:cxn ang="0">
                  <a:pos x="connsiteX1" y="connsiteY1"/>
                </a:cxn>
              </a:cxnLst>
              <a:rect l="l" t="t" r="r" b="b"/>
              <a:pathLst>
                <a:path w="146577" h="1860">
                  <a:moveTo>
                    <a:pt x="0" y="0"/>
                  </a:moveTo>
                  <a:lnTo>
                    <a:pt x="146577" y="0"/>
                  </a:lnTo>
                </a:path>
              </a:pathLst>
            </a:custGeom>
            <a:ln w="38100" cap="rnd">
              <a:solidFill>
                <a:schemeClr val="bg2"/>
              </a:solidFill>
              <a:prstDash val="solid"/>
              <a:round/>
            </a:ln>
          </p:spPr>
          <p:txBody>
            <a:bodyPr rtlCol="0" anchor="ctr"/>
            <a:lstStyle/>
            <a:p>
              <a:endParaRPr lang="en-US"/>
            </a:p>
          </p:txBody>
        </p:sp>
        <p:sp>
          <p:nvSpPr>
            <p:cNvPr id="17" name="Freeform: Shape 16">
              <a:extLst>
                <a:ext uri="{FF2B5EF4-FFF2-40B4-BE49-F238E27FC236}">
                  <a16:creationId xmlns:a16="http://schemas.microsoft.com/office/drawing/2014/main" id="{4169ACF2-55F3-EB2D-EFDC-ACEA38AB6269}"/>
                </a:ext>
              </a:extLst>
            </p:cNvPr>
            <p:cNvSpPr/>
            <p:nvPr/>
          </p:nvSpPr>
          <p:spPr>
            <a:xfrm>
              <a:off x="1083654" y="2717327"/>
              <a:ext cx="97798" cy="1860"/>
            </a:xfrm>
            <a:custGeom>
              <a:avLst/>
              <a:gdLst>
                <a:gd name="connsiteX0" fmla="*/ 0 w 97798"/>
                <a:gd name="connsiteY0" fmla="*/ 0 h 1860"/>
                <a:gd name="connsiteX1" fmla="*/ 97799 w 97798"/>
                <a:gd name="connsiteY1" fmla="*/ 0 h 1860"/>
              </a:gdLst>
              <a:ahLst/>
              <a:cxnLst>
                <a:cxn ang="0">
                  <a:pos x="connsiteX0" y="connsiteY0"/>
                </a:cxn>
                <a:cxn ang="0">
                  <a:pos x="connsiteX1" y="connsiteY1"/>
                </a:cxn>
              </a:cxnLst>
              <a:rect l="l" t="t" r="r" b="b"/>
              <a:pathLst>
                <a:path w="97798" h="1860">
                  <a:moveTo>
                    <a:pt x="0" y="0"/>
                  </a:moveTo>
                  <a:lnTo>
                    <a:pt x="97799" y="0"/>
                  </a:lnTo>
                </a:path>
              </a:pathLst>
            </a:custGeom>
            <a:ln w="38100" cap="rnd">
              <a:solidFill>
                <a:schemeClr val="bg2"/>
              </a:solidFill>
              <a:prstDash val="solid"/>
              <a:round/>
            </a:ln>
          </p:spPr>
          <p:txBody>
            <a:bodyPr rtlCol="0" anchor="ctr"/>
            <a:lstStyle/>
            <a:p>
              <a:endParaRPr lang="en-US"/>
            </a:p>
          </p:txBody>
        </p:sp>
      </p:grpSp>
      <p:grpSp>
        <p:nvGrpSpPr>
          <p:cNvPr id="23" name="Graphic 21">
            <a:extLst>
              <a:ext uri="{FF2B5EF4-FFF2-40B4-BE49-F238E27FC236}">
                <a16:creationId xmlns:a16="http://schemas.microsoft.com/office/drawing/2014/main" id="{B05CEBD9-B336-7358-5739-0BF2B0A70D23}"/>
              </a:ext>
            </a:extLst>
          </p:cNvPr>
          <p:cNvGrpSpPr/>
          <p:nvPr/>
        </p:nvGrpSpPr>
        <p:grpSpPr>
          <a:xfrm flipH="1">
            <a:off x="2182178" y="3851640"/>
            <a:ext cx="682972" cy="682972"/>
            <a:chOff x="2180583" y="3883389"/>
            <a:chExt cx="682972" cy="682972"/>
          </a:xfrm>
          <a:noFill/>
        </p:grpSpPr>
        <p:sp>
          <p:nvSpPr>
            <p:cNvPr id="24" name="Freeform: Shape 23">
              <a:extLst>
                <a:ext uri="{FF2B5EF4-FFF2-40B4-BE49-F238E27FC236}">
                  <a16:creationId xmlns:a16="http://schemas.microsoft.com/office/drawing/2014/main" id="{4F3CE6B6-4E50-9676-D696-FA1E3F2A6F9F}"/>
                </a:ext>
              </a:extLst>
            </p:cNvPr>
            <p:cNvSpPr/>
            <p:nvPr/>
          </p:nvSpPr>
          <p:spPr>
            <a:xfrm>
              <a:off x="2180583" y="4259603"/>
              <a:ext cx="306759" cy="306759"/>
            </a:xfrm>
            <a:custGeom>
              <a:avLst/>
              <a:gdLst>
                <a:gd name="connsiteX0" fmla="*/ 306759 w 306759"/>
                <a:gd name="connsiteY0" fmla="*/ 0 h 306759"/>
                <a:gd name="connsiteX1" fmla="*/ 0 w 306759"/>
                <a:gd name="connsiteY1" fmla="*/ 75243 h 306759"/>
                <a:gd name="connsiteX2" fmla="*/ 74838 w 306759"/>
                <a:gd name="connsiteY2" fmla="*/ 150080 h 306759"/>
                <a:gd name="connsiteX3" fmla="*/ 0 w 306759"/>
                <a:gd name="connsiteY3" fmla="*/ 224918 h 306759"/>
                <a:gd name="connsiteX4" fmla="*/ 81841 w 306759"/>
                <a:gd name="connsiteY4" fmla="*/ 306759 h 306759"/>
                <a:gd name="connsiteX5" fmla="*/ 156679 w 306759"/>
                <a:gd name="connsiteY5" fmla="*/ 231921 h 306759"/>
                <a:gd name="connsiteX6" fmla="*/ 231516 w 306759"/>
                <a:gd name="connsiteY6" fmla="*/ 306759 h 306759"/>
                <a:gd name="connsiteX7" fmla="*/ 306759 w 306759"/>
                <a:gd name="connsiteY7" fmla="*/ 0 h 30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759" h="306759">
                  <a:moveTo>
                    <a:pt x="306759" y="0"/>
                  </a:moveTo>
                  <a:lnTo>
                    <a:pt x="0" y="75243"/>
                  </a:lnTo>
                  <a:lnTo>
                    <a:pt x="74838" y="150080"/>
                  </a:lnTo>
                  <a:lnTo>
                    <a:pt x="0" y="224918"/>
                  </a:lnTo>
                  <a:lnTo>
                    <a:pt x="81841" y="306759"/>
                  </a:lnTo>
                  <a:lnTo>
                    <a:pt x="156679" y="231921"/>
                  </a:lnTo>
                  <a:lnTo>
                    <a:pt x="231516" y="306759"/>
                  </a:lnTo>
                  <a:lnTo>
                    <a:pt x="306759" y="0"/>
                  </a:lnTo>
                  <a:close/>
                </a:path>
              </a:pathLst>
            </a:custGeom>
            <a:noFill/>
            <a:ln w="38100" cap="rnd">
              <a:solidFill>
                <a:schemeClr val="bg2"/>
              </a:solidFill>
              <a:prstDash val="solid"/>
              <a:round/>
            </a:ln>
          </p:spPr>
          <p:txBody>
            <a:bodyPr rtlCol="0" anchor="ctr"/>
            <a:lstStyle/>
            <a:p>
              <a:endParaRPr lang="en-US"/>
            </a:p>
          </p:txBody>
        </p:sp>
        <p:sp>
          <p:nvSpPr>
            <p:cNvPr id="25" name="Freeform: Shape 24">
              <a:extLst>
                <a:ext uri="{FF2B5EF4-FFF2-40B4-BE49-F238E27FC236}">
                  <a16:creationId xmlns:a16="http://schemas.microsoft.com/office/drawing/2014/main" id="{507679EC-1A65-CE46-C8CA-9FA215DA434F}"/>
                </a:ext>
              </a:extLst>
            </p:cNvPr>
            <p:cNvSpPr/>
            <p:nvPr/>
          </p:nvSpPr>
          <p:spPr>
            <a:xfrm>
              <a:off x="2342644" y="3883389"/>
              <a:ext cx="520911" cy="520911"/>
            </a:xfrm>
            <a:custGeom>
              <a:avLst/>
              <a:gdLst>
                <a:gd name="connsiteX0" fmla="*/ 449 w 520911"/>
                <a:gd name="connsiteY0" fmla="*/ 275779 h 520911"/>
                <a:gd name="connsiteX1" fmla="*/ 0 w 520911"/>
                <a:gd name="connsiteY1" fmla="*/ 260456 h 520911"/>
                <a:gd name="connsiteX2" fmla="*/ 260456 w 520911"/>
                <a:gd name="connsiteY2" fmla="*/ 0 h 520911"/>
                <a:gd name="connsiteX3" fmla="*/ 520912 w 520911"/>
                <a:gd name="connsiteY3" fmla="*/ 260456 h 520911"/>
                <a:gd name="connsiteX4" fmla="*/ 260456 w 520911"/>
                <a:gd name="connsiteY4" fmla="*/ 520912 h 520911"/>
                <a:gd name="connsiteX5" fmla="*/ 245132 w 520911"/>
                <a:gd name="connsiteY5" fmla="*/ 520463 h 52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911" h="520911">
                  <a:moveTo>
                    <a:pt x="449" y="275779"/>
                  </a:moveTo>
                  <a:cubicBezTo>
                    <a:pt x="159" y="270715"/>
                    <a:pt x="0" y="265607"/>
                    <a:pt x="0" y="260456"/>
                  </a:cubicBezTo>
                  <a:cubicBezTo>
                    <a:pt x="0" y="116612"/>
                    <a:pt x="116612" y="0"/>
                    <a:pt x="260456" y="0"/>
                  </a:cubicBezTo>
                  <a:cubicBezTo>
                    <a:pt x="404300" y="0"/>
                    <a:pt x="520912" y="116612"/>
                    <a:pt x="520912" y="260456"/>
                  </a:cubicBezTo>
                  <a:cubicBezTo>
                    <a:pt x="520912" y="404300"/>
                    <a:pt x="404300" y="520912"/>
                    <a:pt x="260456" y="520912"/>
                  </a:cubicBezTo>
                  <a:cubicBezTo>
                    <a:pt x="255319" y="520912"/>
                    <a:pt x="250211" y="520767"/>
                    <a:pt x="245132" y="520463"/>
                  </a:cubicBezTo>
                </a:path>
              </a:pathLst>
            </a:custGeom>
            <a:noFill/>
            <a:ln w="38100" cap="rnd">
              <a:solidFill>
                <a:schemeClr val="tx2"/>
              </a:solidFill>
              <a:prstDash val="solid"/>
              <a:round/>
            </a:ln>
          </p:spPr>
          <p:txBody>
            <a:bodyPr rtlCol="0" anchor="ctr"/>
            <a:lstStyle/>
            <a:p>
              <a:endParaRPr lang="en-US"/>
            </a:p>
          </p:txBody>
        </p:sp>
        <p:sp>
          <p:nvSpPr>
            <p:cNvPr id="26" name="Freeform: Shape 25">
              <a:extLst>
                <a:ext uri="{FF2B5EF4-FFF2-40B4-BE49-F238E27FC236}">
                  <a16:creationId xmlns:a16="http://schemas.microsoft.com/office/drawing/2014/main" id="{9A40A4CE-470A-3792-28F3-BF73DE1744F4}"/>
                </a:ext>
              </a:extLst>
            </p:cNvPr>
            <p:cNvSpPr/>
            <p:nvPr/>
          </p:nvSpPr>
          <p:spPr>
            <a:xfrm>
              <a:off x="2516296" y="3883389"/>
              <a:ext cx="173622" cy="520911"/>
            </a:xfrm>
            <a:custGeom>
              <a:avLst/>
              <a:gdLst>
                <a:gd name="connsiteX0" fmla="*/ 0 w 173622"/>
                <a:gd name="connsiteY0" fmla="*/ 256534 h 520911"/>
                <a:gd name="connsiteX1" fmla="*/ 86804 w 173622"/>
                <a:gd name="connsiteY1" fmla="*/ 0 h 520911"/>
                <a:gd name="connsiteX2" fmla="*/ 173623 w 173622"/>
                <a:gd name="connsiteY2" fmla="*/ 260456 h 520911"/>
                <a:gd name="connsiteX3" fmla="*/ 86804 w 173622"/>
                <a:gd name="connsiteY3" fmla="*/ 520912 h 520911"/>
              </a:gdLst>
              <a:ahLst/>
              <a:cxnLst>
                <a:cxn ang="0">
                  <a:pos x="connsiteX0" y="connsiteY0"/>
                </a:cxn>
                <a:cxn ang="0">
                  <a:pos x="connsiteX1" y="connsiteY1"/>
                </a:cxn>
                <a:cxn ang="0">
                  <a:pos x="connsiteX2" y="connsiteY2"/>
                </a:cxn>
                <a:cxn ang="0">
                  <a:pos x="connsiteX3" y="connsiteY3"/>
                </a:cxn>
              </a:cxnLst>
              <a:rect l="l" t="t" r="r" b="b"/>
              <a:pathLst>
                <a:path w="173622" h="520911">
                  <a:moveTo>
                    <a:pt x="0" y="256534"/>
                  </a:moveTo>
                  <a:cubicBezTo>
                    <a:pt x="695" y="114499"/>
                    <a:pt x="39300" y="0"/>
                    <a:pt x="86804" y="0"/>
                  </a:cubicBezTo>
                  <a:cubicBezTo>
                    <a:pt x="134308" y="0"/>
                    <a:pt x="173623" y="116612"/>
                    <a:pt x="173623" y="260456"/>
                  </a:cubicBezTo>
                  <a:cubicBezTo>
                    <a:pt x="173623" y="404300"/>
                    <a:pt x="134757" y="520912"/>
                    <a:pt x="86804" y="520912"/>
                  </a:cubicBezTo>
                </a:path>
              </a:pathLst>
            </a:custGeom>
            <a:noFill/>
            <a:ln w="38100" cap="rnd">
              <a:solidFill>
                <a:schemeClr val="tx2"/>
              </a:solidFill>
              <a:prstDash val="solid"/>
              <a:round/>
            </a:ln>
          </p:spPr>
          <p:txBody>
            <a:bodyPr rtlCol="0" anchor="ctr"/>
            <a:lstStyle/>
            <a:p>
              <a:endParaRPr lang="en-US"/>
            </a:p>
          </p:txBody>
        </p:sp>
        <p:sp>
          <p:nvSpPr>
            <p:cNvPr id="27" name="Freeform: Shape 26">
              <a:extLst>
                <a:ext uri="{FF2B5EF4-FFF2-40B4-BE49-F238E27FC236}">
                  <a16:creationId xmlns:a16="http://schemas.microsoft.com/office/drawing/2014/main" id="{2893EF94-72B5-D8FD-027B-1115333906D6}"/>
                </a:ext>
              </a:extLst>
            </p:cNvPr>
            <p:cNvSpPr/>
            <p:nvPr/>
          </p:nvSpPr>
          <p:spPr>
            <a:xfrm>
              <a:off x="2342644" y="4057026"/>
              <a:ext cx="520911" cy="173622"/>
            </a:xfrm>
            <a:custGeom>
              <a:avLst/>
              <a:gdLst>
                <a:gd name="connsiteX0" fmla="*/ 0 w 520911"/>
                <a:gd name="connsiteY0" fmla="*/ 86819 h 173622"/>
                <a:gd name="connsiteX1" fmla="*/ 260456 w 520911"/>
                <a:gd name="connsiteY1" fmla="*/ 0 h 173622"/>
                <a:gd name="connsiteX2" fmla="*/ 520912 w 520911"/>
                <a:gd name="connsiteY2" fmla="*/ 86819 h 173622"/>
                <a:gd name="connsiteX3" fmla="*/ 264377 w 520911"/>
                <a:gd name="connsiteY3" fmla="*/ 173623 h 173622"/>
              </a:gdLst>
              <a:ahLst/>
              <a:cxnLst>
                <a:cxn ang="0">
                  <a:pos x="connsiteX0" y="connsiteY0"/>
                </a:cxn>
                <a:cxn ang="0">
                  <a:pos x="connsiteX1" y="connsiteY1"/>
                </a:cxn>
                <a:cxn ang="0">
                  <a:pos x="connsiteX2" y="connsiteY2"/>
                </a:cxn>
                <a:cxn ang="0">
                  <a:pos x="connsiteX3" y="connsiteY3"/>
                </a:cxn>
              </a:cxnLst>
              <a:rect l="l" t="t" r="r" b="b"/>
              <a:pathLst>
                <a:path w="520911" h="173622">
                  <a:moveTo>
                    <a:pt x="0" y="86819"/>
                  </a:moveTo>
                  <a:cubicBezTo>
                    <a:pt x="0" y="38866"/>
                    <a:pt x="116612" y="0"/>
                    <a:pt x="260456" y="0"/>
                  </a:cubicBezTo>
                  <a:cubicBezTo>
                    <a:pt x="404300" y="0"/>
                    <a:pt x="520912" y="38866"/>
                    <a:pt x="520912" y="86819"/>
                  </a:cubicBezTo>
                  <a:cubicBezTo>
                    <a:pt x="520912" y="134771"/>
                    <a:pt x="406412" y="172928"/>
                    <a:pt x="264377" y="173623"/>
                  </a:cubicBezTo>
                </a:path>
              </a:pathLst>
            </a:custGeom>
            <a:noFill/>
            <a:ln w="38100" cap="rnd">
              <a:solidFill>
                <a:schemeClr val="tx2"/>
              </a:solidFill>
              <a:prstDash val="solid"/>
              <a:round/>
            </a:ln>
          </p:spPr>
          <p:txBody>
            <a:bodyPr rtlCol="0" anchor="ctr"/>
            <a:lstStyle/>
            <a:p>
              <a:endParaRPr lang="en-US"/>
            </a:p>
          </p:txBody>
        </p:sp>
      </p:grpSp>
    </p:spTree>
    <p:extLst>
      <p:ext uri="{BB962C8B-B14F-4D97-AF65-F5344CB8AC3E}">
        <p14:creationId xmlns:p14="http://schemas.microsoft.com/office/powerpoint/2010/main" val="273185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D3900-688C-538E-37BD-1C1D78754BD5}"/>
            </a:ext>
          </a:extLst>
        </p:cNvPr>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FE466BED-4592-7281-6C17-4FCB740DB556}"/>
              </a:ext>
            </a:extLst>
          </p:cNvPr>
          <p:cNvSpPr/>
          <p:nvPr/>
        </p:nvSpPr>
        <p:spPr>
          <a:xfrm rot="16200000">
            <a:off x="6893720" y="651667"/>
            <a:ext cx="4500564" cy="6096001"/>
          </a:xfrm>
          <a:prstGeom prst="round2SameRect">
            <a:avLst>
              <a:gd name="adj1" fmla="val 10459"/>
              <a:gd name="adj2"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9" name="Chart 8">
            <a:extLst>
              <a:ext uri="{FF2B5EF4-FFF2-40B4-BE49-F238E27FC236}">
                <a16:creationId xmlns:a16="http://schemas.microsoft.com/office/drawing/2014/main" id="{591DA8F7-717A-065F-C3BA-4C1B33EA22E0}"/>
              </a:ext>
            </a:extLst>
          </p:cNvPr>
          <p:cNvGraphicFramePr/>
          <p:nvPr/>
        </p:nvGraphicFramePr>
        <p:xfrm>
          <a:off x="7046020" y="1582048"/>
          <a:ext cx="4692091" cy="409485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EE890C7-313C-93CC-3D54-4C99EE9D1E27}"/>
              </a:ext>
            </a:extLst>
          </p:cNvPr>
          <p:cNvSpPr>
            <a:spLocks noGrp="1"/>
          </p:cNvSpPr>
          <p:nvPr>
            <p:ph type="sldNum" sz="quarter" idx="4"/>
          </p:nvPr>
        </p:nvSpPr>
        <p:spPr/>
        <p:txBody>
          <a:bodyPr/>
          <a:lstStyle/>
          <a:p>
            <a:fld id="{D8225FCD-C8BD-0A44-9961-FB1CAAEE0F5D}" type="slidenum">
              <a:rPr lang="en-US" smtClean="0"/>
              <a:pPr/>
              <a:t>3</a:t>
            </a:fld>
            <a:endParaRPr lang="en-US" dirty="0"/>
          </a:p>
        </p:txBody>
      </p:sp>
      <p:sp>
        <p:nvSpPr>
          <p:cNvPr id="6" name="Text Placeholder 5">
            <a:extLst>
              <a:ext uri="{FF2B5EF4-FFF2-40B4-BE49-F238E27FC236}">
                <a16:creationId xmlns:a16="http://schemas.microsoft.com/office/drawing/2014/main" id="{8713DBD4-6812-0E6F-DCB1-7AF2964905BE}"/>
              </a:ext>
            </a:extLst>
          </p:cNvPr>
          <p:cNvSpPr>
            <a:spLocks noGrp="1"/>
          </p:cNvSpPr>
          <p:nvPr>
            <p:ph type="body" sz="quarter" idx="11"/>
          </p:nvPr>
        </p:nvSpPr>
        <p:spPr>
          <a:xfrm>
            <a:off x="334963" y="1449388"/>
            <a:ext cx="5116834" cy="4500562"/>
          </a:xfrm>
        </p:spPr>
        <p:txBody>
          <a:bodyPr/>
          <a:lstStyle/>
          <a:p>
            <a:pPr marL="266700" indent="-266700">
              <a:spcAft>
                <a:spcPts val="1800"/>
              </a:spcAft>
            </a:pPr>
            <a:r>
              <a:rPr lang="en-US" sz="2000" dirty="0"/>
              <a:t>We acquire profitable online businesses and actively manage them for long-term cash flow growth</a:t>
            </a:r>
          </a:p>
          <a:p>
            <a:pPr marL="266700" indent="-266700">
              <a:spcAft>
                <a:spcPts val="1800"/>
              </a:spcAft>
            </a:pPr>
            <a:r>
              <a:rPr lang="en-US" sz="2000" dirty="0"/>
              <a:t>We specialize in identifying under-optimized businesses and unlocking value through operational improvements and strategic growth</a:t>
            </a:r>
          </a:p>
          <a:p>
            <a:pPr marL="266700" indent="-266700">
              <a:spcAft>
                <a:spcPts val="1800"/>
              </a:spcAft>
            </a:pPr>
            <a:r>
              <a:rPr lang="en-US" sz="2000" dirty="0"/>
              <a:t>Our strategy has led to 7 acquisitions adding &gt;$8M in revenue and reaching profitability since the IPO in August 2023</a:t>
            </a:r>
          </a:p>
        </p:txBody>
      </p:sp>
      <p:sp>
        <p:nvSpPr>
          <p:cNvPr id="5" name="Text Placeholder 4">
            <a:extLst>
              <a:ext uri="{FF2B5EF4-FFF2-40B4-BE49-F238E27FC236}">
                <a16:creationId xmlns:a16="http://schemas.microsoft.com/office/drawing/2014/main" id="{9E877DA6-9705-830D-A174-CFDCA126330A}"/>
              </a:ext>
            </a:extLst>
          </p:cNvPr>
          <p:cNvSpPr>
            <a:spLocks noGrp="1"/>
          </p:cNvSpPr>
          <p:nvPr>
            <p:ph type="body" sz="quarter" idx="10"/>
          </p:nvPr>
        </p:nvSpPr>
        <p:spPr/>
        <p:txBody>
          <a:bodyPr/>
          <a:lstStyle/>
          <a:p>
            <a:r>
              <a:rPr lang="en-US" dirty="0"/>
              <a:t>Overview</a:t>
            </a:r>
          </a:p>
        </p:txBody>
      </p:sp>
      <p:sp>
        <p:nvSpPr>
          <p:cNvPr id="4" name="Oval 3">
            <a:extLst>
              <a:ext uri="{FF2B5EF4-FFF2-40B4-BE49-F238E27FC236}">
                <a16:creationId xmlns:a16="http://schemas.microsoft.com/office/drawing/2014/main" id="{05CFF673-3272-894F-56F7-FF35847A0B56}"/>
              </a:ext>
            </a:extLst>
          </p:cNvPr>
          <p:cNvSpPr/>
          <p:nvPr/>
        </p:nvSpPr>
        <p:spPr>
          <a:xfrm>
            <a:off x="11412151" y="6246019"/>
            <a:ext cx="444886" cy="44488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11">
            <a:extLst>
              <a:ext uri="{FF2B5EF4-FFF2-40B4-BE49-F238E27FC236}">
                <a16:creationId xmlns:a16="http://schemas.microsoft.com/office/drawing/2014/main" id="{9C48FB62-0777-1EBD-874D-6612E3AA38F8}"/>
              </a:ext>
            </a:extLst>
          </p:cNvPr>
          <p:cNvSpPr txBox="1">
            <a:spLocks/>
          </p:cNvSpPr>
          <p:nvPr/>
        </p:nvSpPr>
        <p:spPr>
          <a:xfrm>
            <a:off x="11433426" y="6285371"/>
            <a:ext cx="402336" cy="366183"/>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225FCD-C8BD-0A44-9961-FB1CAAEE0F5D}" type="slidenum">
              <a:rPr lang="en-US" smtClean="0"/>
              <a:pPr/>
              <a:t>3</a:t>
            </a:fld>
            <a:endParaRPr lang="en-US" dirty="0"/>
          </a:p>
        </p:txBody>
      </p:sp>
      <p:sp>
        <p:nvSpPr>
          <p:cNvPr id="8" name="TextBox 7">
            <a:extLst>
              <a:ext uri="{FF2B5EF4-FFF2-40B4-BE49-F238E27FC236}">
                <a16:creationId xmlns:a16="http://schemas.microsoft.com/office/drawing/2014/main" id="{2C5DE0F7-3B8E-E5B6-B21C-4168278BF3A9}"/>
              </a:ext>
            </a:extLst>
          </p:cNvPr>
          <p:cNvSpPr txBox="1"/>
          <p:nvPr/>
        </p:nvSpPr>
        <p:spPr>
          <a:xfrm rot="16200000">
            <a:off x="5084442" y="3475585"/>
            <a:ext cx="2735992" cy="307777"/>
          </a:xfrm>
          <a:prstGeom prst="rect">
            <a:avLst/>
          </a:prstGeom>
          <a:noFill/>
        </p:spPr>
        <p:txBody>
          <a:bodyPr wrap="square">
            <a:spAutoFit/>
          </a:bodyPr>
          <a:lstStyle/>
          <a:p>
            <a:pPr algn="ctr"/>
            <a:r>
              <a:rPr lang="en-US" sz="1400" dirty="0"/>
              <a:t>Revenue growth </a:t>
            </a:r>
          </a:p>
        </p:txBody>
      </p:sp>
      <p:grpSp>
        <p:nvGrpSpPr>
          <p:cNvPr id="36" name="Group 35">
            <a:extLst>
              <a:ext uri="{FF2B5EF4-FFF2-40B4-BE49-F238E27FC236}">
                <a16:creationId xmlns:a16="http://schemas.microsoft.com/office/drawing/2014/main" id="{FC711E4F-67CB-9BDF-4688-BABD0A9E8B81}"/>
              </a:ext>
            </a:extLst>
          </p:cNvPr>
          <p:cNvGrpSpPr/>
          <p:nvPr/>
        </p:nvGrpSpPr>
        <p:grpSpPr>
          <a:xfrm>
            <a:off x="6737602" y="1643839"/>
            <a:ext cx="308418" cy="3724684"/>
            <a:chOff x="6737602" y="1643839"/>
            <a:chExt cx="308418" cy="3724684"/>
          </a:xfrm>
        </p:grpSpPr>
        <p:sp>
          <p:nvSpPr>
            <p:cNvPr id="10" name="Text Placeholder 4">
              <a:extLst>
                <a:ext uri="{FF2B5EF4-FFF2-40B4-BE49-F238E27FC236}">
                  <a16:creationId xmlns:a16="http://schemas.microsoft.com/office/drawing/2014/main" id="{532FF8AE-5999-B1D7-B6A7-5EBB326E26B3}"/>
                </a:ext>
              </a:extLst>
            </p:cNvPr>
            <p:cNvSpPr txBox="1">
              <a:spLocks/>
            </p:cNvSpPr>
            <p:nvPr/>
          </p:nvSpPr>
          <p:spPr>
            <a:xfrm>
              <a:off x="6737602" y="1643839"/>
              <a:ext cx="308418" cy="204192"/>
            </a:xfrm>
            <a:prstGeom prst="rect">
              <a:avLst/>
            </a:prstGeom>
            <a:solidFill>
              <a:schemeClr val="bg1">
                <a:lumMod val="95000"/>
              </a:schemeClr>
            </a:solidFill>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r"/>
              <a:r>
                <a:rPr lang="en-US" sz="1200" dirty="0"/>
                <a:t>14m</a:t>
              </a:r>
            </a:p>
          </p:txBody>
        </p:sp>
        <p:sp>
          <p:nvSpPr>
            <p:cNvPr id="11" name="Text Placeholder 4">
              <a:extLst>
                <a:ext uri="{FF2B5EF4-FFF2-40B4-BE49-F238E27FC236}">
                  <a16:creationId xmlns:a16="http://schemas.microsoft.com/office/drawing/2014/main" id="{6A0DF4C0-0860-4259-A6CD-E3ACD8899E51}"/>
                </a:ext>
              </a:extLst>
            </p:cNvPr>
            <p:cNvSpPr txBox="1">
              <a:spLocks/>
            </p:cNvSpPr>
            <p:nvPr/>
          </p:nvSpPr>
          <p:spPr>
            <a:xfrm>
              <a:off x="6737602" y="2146766"/>
              <a:ext cx="308418" cy="204192"/>
            </a:xfrm>
            <a:prstGeom prst="rect">
              <a:avLst/>
            </a:prstGeom>
            <a:solidFill>
              <a:schemeClr val="bg1">
                <a:lumMod val="95000"/>
              </a:schemeClr>
            </a:solidFill>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r"/>
              <a:r>
                <a:rPr lang="en-US" sz="1200" dirty="0"/>
                <a:t>12m</a:t>
              </a:r>
            </a:p>
          </p:txBody>
        </p:sp>
        <p:sp>
          <p:nvSpPr>
            <p:cNvPr id="12" name="Text Placeholder 4">
              <a:extLst>
                <a:ext uri="{FF2B5EF4-FFF2-40B4-BE49-F238E27FC236}">
                  <a16:creationId xmlns:a16="http://schemas.microsoft.com/office/drawing/2014/main" id="{92F3F2DD-0725-ABFD-2DE2-9F802312DBCC}"/>
                </a:ext>
              </a:extLst>
            </p:cNvPr>
            <p:cNvSpPr txBox="1">
              <a:spLocks/>
            </p:cNvSpPr>
            <p:nvPr/>
          </p:nvSpPr>
          <p:spPr>
            <a:xfrm>
              <a:off x="6737602" y="3152620"/>
              <a:ext cx="308418" cy="204192"/>
            </a:xfrm>
            <a:prstGeom prst="rect">
              <a:avLst/>
            </a:prstGeom>
            <a:solidFill>
              <a:schemeClr val="bg1">
                <a:lumMod val="95000"/>
              </a:schemeClr>
            </a:solidFill>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r"/>
              <a:r>
                <a:rPr lang="en-US" sz="1200" dirty="0"/>
                <a:t>8m</a:t>
              </a:r>
            </a:p>
          </p:txBody>
        </p:sp>
        <p:sp>
          <p:nvSpPr>
            <p:cNvPr id="14" name="Text Placeholder 4">
              <a:extLst>
                <a:ext uri="{FF2B5EF4-FFF2-40B4-BE49-F238E27FC236}">
                  <a16:creationId xmlns:a16="http://schemas.microsoft.com/office/drawing/2014/main" id="{33009D51-91AA-8BF3-208C-9D0D27B4588E}"/>
                </a:ext>
              </a:extLst>
            </p:cNvPr>
            <p:cNvSpPr txBox="1">
              <a:spLocks/>
            </p:cNvSpPr>
            <p:nvPr/>
          </p:nvSpPr>
          <p:spPr>
            <a:xfrm>
              <a:off x="6737602" y="3655547"/>
              <a:ext cx="308418" cy="204192"/>
            </a:xfrm>
            <a:prstGeom prst="rect">
              <a:avLst/>
            </a:prstGeom>
            <a:solidFill>
              <a:schemeClr val="bg1">
                <a:lumMod val="95000"/>
              </a:schemeClr>
            </a:solidFill>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r"/>
              <a:r>
                <a:rPr lang="en-US" sz="1200" dirty="0"/>
                <a:t>6m</a:t>
              </a:r>
            </a:p>
          </p:txBody>
        </p:sp>
        <p:sp>
          <p:nvSpPr>
            <p:cNvPr id="23" name="Text Placeholder 4">
              <a:extLst>
                <a:ext uri="{FF2B5EF4-FFF2-40B4-BE49-F238E27FC236}">
                  <a16:creationId xmlns:a16="http://schemas.microsoft.com/office/drawing/2014/main" id="{83D4E515-3783-90A8-9428-205A7C96576E}"/>
                </a:ext>
              </a:extLst>
            </p:cNvPr>
            <p:cNvSpPr txBox="1">
              <a:spLocks/>
            </p:cNvSpPr>
            <p:nvPr/>
          </p:nvSpPr>
          <p:spPr>
            <a:xfrm>
              <a:off x="6737602" y="4158474"/>
              <a:ext cx="308418" cy="204192"/>
            </a:xfrm>
            <a:prstGeom prst="rect">
              <a:avLst/>
            </a:prstGeom>
            <a:solidFill>
              <a:schemeClr val="bg1">
                <a:lumMod val="95000"/>
              </a:schemeClr>
            </a:solidFill>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r"/>
              <a:r>
                <a:rPr lang="en-US" sz="1200" dirty="0"/>
                <a:t>4m</a:t>
              </a:r>
            </a:p>
          </p:txBody>
        </p:sp>
        <p:sp>
          <p:nvSpPr>
            <p:cNvPr id="32" name="Text Placeholder 4">
              <a:extLst>
                <a:ext uri="{FF2B5EF4-FFF2-40B4-BE49-F238E27FC236}">
                  <a16:creationId xmlns:a16="http://schemas.microsoft.com/office/drawing/2014/main" id="{0B0ECC7D-48FD-CD7C-DCF0-8E19F178BC43}"/>
                </a:ext>
              </a:extLst>
            </p:cNvPr>
            <p:cNvSpPr txBox="1">
              <a:spLocks/>
            </p:cNvSpPr>
            <p:nvPr/>
          </p:nvSpPr>
          <p:spPr>
            <a:xfrm>
              <a:off x="6737602" y="4661401"/>
              <a:ext cx="308418" cy="204192"/>
            </a:xfrm>
            <a:prstGeom prst="rect">
              <a:avLst/>
            </a:prstGeom>
            <a:solidFill>
              <a:schemeClr val="bg1">
                <a:lumMod val="95000"/>
              </a:schemeClr>
            </a:solidFill>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r"/>
              <a:r>
                <a:rPr lang="en-US" sz="1200" dirty="0"/>
                <a:t>2m</a:t>
              </a:r>
            </a:p>
          </p:txBody>
        </p:sp>
        <p:sp>
          <p:nvSpPr>
            <p:cNvPr id="33" name="Text Placeholder 4">
              <a:extLst>
                <a:ext uri="{FF2B5EF4-FFF2-40B4-BE49-F238E27FC236}">
                  <a16:creationId xmlns:a16="http://schemas.microsoft.com/office/drawing/2014/main" id="{2C79080B-751C-1EED-15E2-B99FE02DC618}"/>
                </a:ext>
              </a:extLst>
            </p:cNvPr>
            <p:cNvSpPr txBox="1">
              <a:spLocks/>
            </p:cNvSpPr>
            <p:nvPr/>
          </p:nvSpPr>
          <p:spPr>
            <a:xfrm>
              <a:off x="6737602" y="5164331"/>
              <a:ext cx="308418" cy="204192"/>
            </a:xfrm>
            <a:prstGeom prst="rect">
              <a:avLst/>
            </a:prstGeom>
            <a:solidFill>
              <a:schemeClr val="bg1">
                <a:lumMod val="95000"/>
              </a:schemeClr>
            </a:solidFill>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r"/>
              <a:r>
                <a:rPr lang="en-US" sz="1200" dirty="0"/>
                <a:t>0m</a:t>
              </a:r>
            </a:p>
          </p:txBody>
        </p:sp>
        <p:sp>
          <p:nvSpPr>
            <p:cNvPr id="34" name="Text Placeholder 4">
              <a:extLst>
                <a:ext uri="{FF2B5EF4-FFF2-40B4-BE49-F238E27FC236}">
                  <a16:creationId xmlns:a16="http://schemas.microsoft.com/office/drawing/2014/main" id="{E738D223-4021-DB55-B664-F1897008F4BD}"/>
                </a:ext>
              </a:extLst>
            </p:cNvPr>
            <p:cNvSpPr txBox="1">
              <a:spLocks/>
            </p:cNvSpPr>
            <p:nvPr/>
          </p:nvSpPr>
          <p:spPr>
            <a:xfrm>
              <a:off x="6737602" y="2649693"/>
              <a:ext cx="308418" cy="204192"/>
            </a:xfrm>
            <a:prstGeom prst="rect">
              <a:avLst/>
            </a:prstGeom>
            <a:solidFill>
              <a:schemeClr val="bg1">
                <a:lumMod val="95000"/>
              </a:schemeClr>
            </a:solidFill>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algn="r"/>
              <a:r>
                <a:rPr lang="en-US" sz="1200" dirty="0"/>
                <a:t>10m</a:t>
              </a:r>
            </a:p>
          </p:txBody>
        </p:sp>
      </p:grpSp>
      <p:sp>
        <p:nvSpPr>
          <p:cNvPr id="37" name="Oval 36">
            <a:extLst>
              <a:ext uri="{FF2B5EF4-FFF2-40B4-BE49-F238E27FC236}">
                <a16:creationId xmlns:a16="http://schemas.microsoft.com/office/drawing/2014/main" id="{AFB76CEA-2C1D-25F3-41F3-7B40B6383890}"/>
              </a:ext>
            </a:extLst>
          </p:cNvPr>
          <p:cNvSpPr/>
          <p:nvPr/>
        </p:nvSpPr>
        <p:spPr>
          <a:xfrm>
            <a:off x="7467600" y="4685300"/>
            <a:ext cx="307712" cy="307712"/>
          </a:xfrm>
          <a:prstGeom prst="ellipse">
            <a:avLst/>
          </a:prstGeom>
          <a:solidFill>
            <a:schemeClr val="bg2"/>
          </a:solidFill>
          <a:ln w="3492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1</a:t>
            </a:r>
          </a:p>
        </p:txBody>
      </p:sp>
      <p:sp>
        <p:nvSpPr>
          <p:cNvPr id="38" name="Oval 37">
            <a:extLst>
              <a:ext uri="{FF2B5EF4-FFF2-40B4-BE49-F238E27FC236}">
                <a16:creationId xmlns:a16="http://schemas.microsoft.com/office/drawing/2014/main" id="{7B07064F-2DBD-9E61-700B-6A966C5396C8}"/>
              </a:ext>
            </a:extLst>
          </p:cNvPr>
          <p:cNvSpPr/>
          <p:nvPr/>
        </p:nvSpPr>
        <p:spPr>
          <a:xfrm>
            <a:off x="8353425" y="4531444"/>
            <a:ext cx="307712" cy="307712"/>
          </a:xfrm>
          <a:prstGeom prst="ellipse">
            <a:avLst/>
          </a:prstGeom>
          <a:solidFill>
            <a:schemeClr val="bg2"/>
          </a:solidFill>
          <a:ln w="3492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2</a:t>
            </a:r>
          </a:p>
        </p:txBody>
      </p:sp>
      <p:sp>
        <p:nvSpPr>
          <p:cNvPr id="39" name="Oval 38">
            <a:extLst>
              <a:ext uri="{FF2B5EF4-FFF2-40B4-BE49-F238E27FC236}">
                <a16:creationId xmlns:a16="http://schemas.microsoft.com/office/drawing/2014/main" id="{F858473C-65ED-4C99-F001-BC502AE1C078}"/>
              </a:ext>
            </a:extLst>
          </p:cNvPr>
          <p:cNvSpPr/>
          <p:nvPr/>
        </p:nvSpPr>
        <p:spPr>
          <a:xfrm>
            <a:off x="9239250" y="3655547"/>
            <a:ext cx="307712" cy="307712"/>
          </a:xfrm>
          <a:prstGeom prst="ellipse">
            <a:avLst/>
          </a:prstGeom>
          <a:solidFill>
            <a:schemeClr val="bg2"/>
          </a:solidFill>
          <a:ln w="3492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3</a:t>
            </a:r>
          </a:p>
        </p:txBody>
      </p:sp>
      <p:sp>
        <p:nvSpPr>
          <p:cNvPr id="40" name="Oval 39">
            <a:extLst>
              <a:ext uri="{FF2B5EF4-FFF2-40B4-BE49-F238E27FC236}">
                <a16:creationId xmlns:a16="http://schemas.microsoft.com/office/drawing/2014/main" id="{9368A4A3-8D76-F063-C4B5-C4C105F0D5B8}"/>
              </a:ext>
            </a:extLst>
          </p:cNvPr>
          <p:cNvSpPr/>
          <p:nvPr/>
        </p:nvSpPr>
        <p:spPr>
          <a:xfrm>
            <a:off x="11010900" y="2146766"/>
            <a:ext cx="307712" cy="307712"/>
          </a:xfrm>
          <a:prstGeom prst="ellipse">
            <a:avLst/>
          </a:prstGeom>
          <a:solidFill>
            <a:schemeClr val="bg2"/>
          </a:solidFill>
          <a:ln w="3492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5</a:t>
            </a:r>
          </a:p>
        </p:txBody>
      </p:sp>
      <p:sp>
        <p:nvSpPr>
          <p:cNvPr id="41" name="Oval 40">
            <a:extLst>
              <a:ext uri="{FF2B5EF4-FFF2-40B4-BE49-F238E27FC236}">
                <a16:creationId xmlns:a16="http://schemas.microsoft.com/office/drawing/2014/main" id="{5FB21013-DBA2-7A57-75B1-42FB3861E4D2}"/>
              </a:ext>
            </a:extLst>
          </p:cNvPr>
          <p:cNvSpPr/>
          <p:nvPr/>
        </p:nvSpPr>
        <p:spPr>
          <a:xfrm>
            <a:off x="10125075" y="3152620"/>
            <a:ext cx="307712" cy="307712"/>
          </a:xfrm>
          <a:prstGeom prst="ellipse">
            <a:avLst/>
          </a:prstGeom>
          <a:solidFill>
            <a:schemeClr val="bg2"/>
          </a:solidFill>
          <a:ln w="3492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4</a:t>
            </a:r>
          </a:p>
        </p:txBody>
      </p:sp>
      <p:cxnSp>
        <p:nvCxnSpPr>
          <p:cNvPr id="2" name="Straight Arrow Connector 1">
            <a:extLst>
              <a:ext uri="{FF2B5EF4-FFF2-40B4-BE49-F238E27FC236}">
                <a16:creationId xmlns:a16="http://schemas.microsoft.com/office/drawing/2014/main" id="{60867CBA-7516-D55D-6BAB-FA89C961DAE9}"/>
              </a:ext>
            </a:extLst>
          </p:cNvPr>
          <p:cNvCxnSpPr>
            <a:cxnSpLocks/>
          </p:cNvCxnSpPr>
          <p:nvPr/>
        </p:nvCxnSpPr>
        <p:spPr>
          <a:xfrm flipV="1">
            <a:off x="7237863" y="1627235"/>
            <a:ext cx="0" cy="3600000"/>
          </a:xfrm>
          <a:prstGeom prst="straightConnector1">
            <a:avLst/>
          </a:prstGeom>
          <a:ln w="73025" cap="rnd">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646E8E0-1C7C-989C-58A0-16F2528E391D}"/>
              </a:ext>
            </a:extLst>
          </p:cNvPr>
          <p:cNvCxnSpPr>
            <a:cxnSpLocks/>
          </p:cNvCxnSpPr>
          <p:nvPr/>
        </p:nvCxnSpPr>
        <p:spPr>
          <a:xfrm>
            <a:off x="7237863" y="5243245"/>
            <a:ext cx="4680000" cy="0"/>
          </a:xfrm>
          <a:prstGeom prst="straightConnector1">
            <a:avLst/>
          </a:prstGeom>
          <a:ln w="73025" cap="rnd">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9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33" dur="500"/>
                                        <p:tgtEl>
                                          <p:spTgt spid="9">
                                            <p:graphicEl>
                                              <a:chart seriesIdx="-3" categoryIdx="-3" bldStep="gridLegend"/>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36" dur="750"/>
                                        <p:tgtEl>
                                          <p:spTgt spid="9">
                                            <p:graphicEl>
                                              <a:chart seriesIdx="0" categoryIdx="-4" bldStep="series"/>
                                            </p:graphic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175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225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275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9" grpId="0" uiExpand="1">
        <p:bldSub>
          <a:bldChart bld="series"/>
        </p:bldSub>
      </p:bldGraphic>
      <p:bldP spid="8" grpId="0"/>
      <p:bldP spid="37" grpId="0" animBg="1"/>
      <p:bldP spid="38" grpId="0" animBg="1"/>
      <p:bldP spid="39" grpId="0" animBg="1"/>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33B398-84FF-A716-49F7-BB96671F9F59}"/>
              </a:ext>
            </a:extLst>
          </p:cNvPr>
          <p:cNvSpPr>
            <a:spLocks noGrp="1"/>
          </p:cNvSpPr>
          <p:nvPr>
            <p:ph type="sldNum" sz="quarter" idx="4"/>
          </p:nvPr>
        </p:nvSpPr>
        <p:spPr/>
        <p:txBody>
          <a:bodyPr/>
          <a:lstStyle/>
          <a:p>
            <a:fld id="{D8225FCD-C8BD-0A44-9961-FB1CAAEE0F5D}" type="slidenum">
              <a:rPr lang="en-US" smtClean="0"/>
              <a:pPr/>
              <a:t>4</a:t>
            </a:fld>
            <a:endParaRPr lang="en-US" dirty="0"/>
          </a:p>
        </p:txBody>
      </p:sp>
      <p:sp>
        <p:nvSpPr>
          <p:cNvPr id="5" name="Text Placeholder 4">
            <a:extLst>
              <a:ext uri="{FF2B5EF4-FFF2-40B4-BE49-F238E27FC236}">
                <a16:creationId xmlns:a16="http://schemas.microsoft.com/office/drawing/2014/main" id="{C2D4424E-EA98-9FCB-9469-9D58FC3FCBB0}"/>
              </a:ext>
            </a:extLst>
          </p:cNvPr>
          <p:cNvSpPr>
            <a:spLocks noGrp="1"/>
          </p:cNvSpPr>
          <p:nvPr>
            <p:ph type="body" sz="quarter" idx="10"/>
          </p:nvPr>
        </p:nvSpPr>
        <p:spPr/>
        <p:txBody>
          <a:bodyPr/>
          <a:lstStyle/>
          <a:p>
            <a:r>
              <a:rPr lang="en-US" dirty="0"/>
              <a:t>Management Team</a:t>
            </a:r>
          </a:p>
        </p:txBody>
      </p:sp>
      <p:sp>
        <p:nvSpPr>
          <p:cNvPr id="6" name="Text Placeholder 28">
            <a:extLst>
              <a:ext uri="{FF2B5EF4-FFF2-40B4-BE49-F238E27FC236}">
                <a16:creationId xmlns:a16="http://schemas.microsoft.com/office/drawing/2014/main" id="{FF904AA2-AFA7-908D-B52C-F86ED0364503}"/>
              </a:ext>
            </a:extLst>
          </p:cNvPr>
          <p:cNvSpPr txBox="1">
            <a:spLocks/>
          </p:cNvSpPr>
          <p:nvPr/>
        </p:nvSpPr>
        <p:spPr>
          <a:xfrm>
            <a:off x="334963" y="1449388"/>
            <a:ext cx="6688137" cy="4001095"/>
          </a:xfrm>
          <a:prstGeom prst="rect">
            <a:avLst/>
          </a:prstGeom>
        </p:spPr>
        <p:txBody>
          <a:bodyPr wrap="square" lIns="0" tIns="0" rIns="0" bIns="0">
            <a:sp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rgbClr val="538234"/>
              </a:buClr>
              <a:buSzPct val="69000"/>
              <a:buFont typeface="System Font Regular"/>
              <a:buChar char="⎼"/>
              <a:defRPr lang="en-US" sz="1800" kern="1200" dirty="0" smtClean="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266700" indent="-266700">
              <a:spcAft>
                <a:spcPts val="2400"/>
              </a:spcAft>
              <a:buClr>
                <a:schemeClr val="bg2"/>
              </a:buClr>
            </a:pPr>
            <a:r>
              <a:rPr lang="en-US" sz="2000" dirty="0"/>
              <a:t>Lean management team with strong operational background in variety of online businesses</a:t>
            </a:r>
          </a:p>
          <a:p>
            <a:pPr marL="266700" indent="-266700">
              <a:spcAft>
                <a:spcPts val="2400"/>
              </a:spcAft>
              <a:buClr>
                <a:schemeClr val="bg2"/>
              </a:buClr>
            </a:pPr>
            <a:r>
              <a:rPr lang="en-US" sz="2000" dirty="0"/>
              <a:t>Collectively completed dozens of acquisitions</a:t>
            </a:r>
          </a:p>
          <a:p>
            <a:pPr marL="266700" indent="-266700">
              <a:spcAft>
                <a:spcPts val="2400"/>
              </a:spcAft>
              <a:buClr>
                <a:schemeClr val="bg2"/>
              </a:buClr>
            </a:pPr>
            <a:r>
              <a:rPr lang="en-US" sz="2000" dirty="0"/>
              <a:t>Management owns ~25% of company</a:t>
            </a:r>
          </a:p>
          <a:p>
            <a:pPr marL="266700" indent="-266700">
              <a:spcAft>
                <a:spcPts val="2400"/>
              </a:spcAft>
              <a:buClr>
                <a:schemeClr val="bg2"/>
              </a:buClr>
            </a:pPr>
            <a:r>
              <a:rPr lang="en-US" sz="2000" dirty="0"/>
              <a:t>Growth mindset</a:t>
            </a:r>
          </a:p>
          <a:p>
            <a:pPr marL="266700" indent="-266700">
              <a:spcAft>
                <a:spcPts val="2400"/>
              </a:spcAft>
              <a:buClr>
                <a:schemeClr val="bg2"/>
              </a:buClr>
            </a:pPr>
            <a:r>
              <a:rPr lang="en-US" sz="2000" dirty="0"/>
              <a:t>Value, data and ROI driven</a:t>
            </a:r>
          </a:p>
          <a:p>
            <a:pPr marL="266700" indent="-266700">
              <a:spcAft>
                <a:spcPts val="2400"/>
              </a:spcAft>
              <a:buClr>
                <a:schemeClr val="bg2"/>
              </a:buClr>
            </a:pPr>
            <a:r>
              <a:rPr lang="en-US" sz="2000" dirty="0"/>
              <a:t>Compensation structure designed to align interests of management and shareholders</a:t>
            </a:r>
          </a:p>
        </p:txBody>
      </p:sp>
      <p:sp>
        <p:nvSpPr>
          <p:cNvPr id="9" name="Rectangle: Top Corners Rounded 8">
            <a:extLst>
              <a:ext uri="{FF2B5EF4-FFF2-40B4-BE49-F238E27FC236}">
                <a16:creationId xmlns:a16="http://schemas.microsoft.com/office/drawing/2014/main" id="{74632163-8C4E-832B-D529-70FC5A97834C}"/>
              </a:ext>
            </a:extLst>
          </p:cNvPr>
          <p:cNvSpPr/>
          <p:nvPr/>
        </p:nvSpPr>
        <p:spPr>
          <a:xfrm rot="16200000">
            <a:off x="7522371" y="1280318"/>
            <a:ext cx="4500564" cy="4838699"/>
          </a:xfrm>
          <a:prstGeom prst="round2SameRect">
            <a:avLst>
              <a:gd name="adj1" fmla="val 12152"/>
              <a:gd name="adj2" fmla="val 0"/>
            </a:avLst>
          </a:prstGeom>
          <a:blipFill>
            <a:blip r:embed="rId3"/>
            <a:stretch>
              <a:fillRect l="-16684" t="-61491" r="-16684" b="-6358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E97DB6-EF89-D9D5-F26D-E8C00C908795}"/>
              </a:ext>
            </a:extLst>
          </p:cNvPr>
          <p:cNvSpPr>
            <a:spLocks noGrp="1"/>
          </p:cNvSpPr>
          <p:nvPr>
            <p:ph type="sldNum" sz="quarter" idx="4"/>
          </p:nvPr>
        </p:nvSpPr>
        <p:spPr/>
        <p:txBody>
          <a:bodyPr/>
          <a:lstStyle/>
          <a:p>
            <a:fld id="{D8225FCD-C8BD-0A44-9961-FB1CAAEE0F5D}" type="slidenum">
              <a:rPr lang="en-US" smtClean="0"/>
              <a:pPr/>
              <a:t>5</a:t>
            </a:fld>
            <a:endParaRPr lang="en-US" dirty="0"/>
          </a:p>
        </p:txBody>
      </p:sp>
      <p:sp>
        <p:nvSpPr>
          <p:cNvPr id="5" name="Text Placeholder 4">
            <a:extLst>
              <a:ext uri="{FF2B5EF4-FFF2-40B4-BE49-F238E27FC236}">
                <a16:creationId xmlns:a16="http://schemas.microsoft.com/office/drawing/2014/main" id="{4596BD9B-0DF8-7405-C457-7A26232A860C}"/>
              </a:ext>
            </a:extLst>
          </p:cNvPr>
          <p:cNvSpPr>
            <a:spLocks noGrp="1"/>
          </p:cNvSpPr>
          <p:nvPr>
            <p:ph type="body" sz="quarter" idx="10"/>
          </p:nvPr>
        </p:nvSpPr>
        <p:spPr/>
        <p:txBody>
          <a:bodyPr/>
          <a:lstStyle/>
          <a:p>
            <a:r>
              <a:rPr lang="en-US" dirty="0"/>
              <a:t>Investment Summary</a:t>
            </a:r>
          </a:p>
        </p:txBody>
      </p:sp>
      <p:sp>
        <p:nvSpPr>
          <p:cNvPr id="12" name="Text Placeholder 5">
            <a:extLst>
              <a:ext uri="{FF2B5EF4-FFF2-40B4-BE49-F238E27FC236}">
                <a16:creationId xmlns:a16="http://schemas.microsoft.com/office/drawing/2014/main" id="{0DCBA195-78DB-EDB2-9240-51B33AF880BB}"/>
              </a:ext>
            </a:extLst>
          </p:cNvPr>
          <p:cNvSpPr txBox="1">
            <a:spLocks/>
          </p:cNvSpPr>
          <p:nvPr/>
        </p:nvSpPr>
        <p:spPr>
          <a:xfrm>
            <a:off x="4457700" y="1449388"/>
            <a:ext cx="7094537" cy="4161396"/>
          </a:xfrm>
          <a:prstGeom prst="rect">
            <a:avLst/>
          </a:prstGeom>
        </p:spPr>
        <p:txBody>
          <a:bodyPr lIns="0" tIns="0" rIns="0" bIns="0">
            <a:spAutoFit/>
          </a:bodyPr>
          <a:lstStyle>
            <a:lvl1pPr marL="457086" indent="-457086" algn="l" defTabSz="609448" rtl="0" eaLnBrk="1" latinLnBrk="0" hangingPunct="1">
              <a:spcBef>
                <a:spcPts val="1024"/>
              </a:spcBef>
              <a:buClr>
                <a:srgbClr val="538234"/>
              </a:buClr>
              <a:buSzPct val="100000"/>
              <a:buFont typeface="Arial" panose="020B0604020202020204" pitchFamily="34" charset="0"/>
              <a:buChar char="•"/>
              <a:defRPr sz="2399" kern="1200">
                <a:solidFill>
                  <a:schemeClr val="tx1"/>
                </a:solidFill>
                <a:latin typeface="+mn-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nSpc>
                <a:spcPct val="110000"/>
              </a:lnSpc>
              <a:spcBef>
                <a:spcPts val="0"/>
              </a:spcBef>
              <a:spcAft>
                <a:spcPts val="1200"/>
              </a:spcAft>
              <a:buClr>
                <a:schemeClr val="bg2"/>
              </a:buClr>
              <a:buFont typeface="Arial" panose="020B0604020202020204" pitchFamily="34" charset="0"/>
              <a:buNone/>
            </a:pPr>
            <a:r>
              <a:rPr lang="en-US" sz="2000" b="1" dirty="0">
                <a:solidFill>
                  <a:schemeClr val="tx2"/>
                </a:solidFill>
                <a:latin typeface="+mj-lt"/>
              </a:rPr>
              <a:t>In Simple Terms:</a:t>
            </a:r>
          </a:p>
          <a:p>
            <a:pPr marL="268288" indent="-268288">
              <a:lnSpc>
                <a:spcPct val="110000"/>
              </a:lnSpc>
              <a:spcBef>
                <a:spcPts val="0"/>
              </a:spcBef>
              <a:spcAft>
                <a:spcPts val="1200"/>
              </a:spcAft>
              <a:buClr>
                <a:schemeClr val="bg2"/>
              </a:buClr>
            </a:pPr>
            <a:r>
              <a:rPr lang="en-US" sz="2000" dirty="0"/>
              <a:t>We’re acquiring profitable businesses and creating </a:t>
            </a:r>
            <a:br>
              <a:rPr lang="en-US" sz="2000" dirty="0"/>
            </a:br>
            <a:r>
              <a:rPr lang="en-US" sz="2000" dirty="0"/>
              <a:t>a scalable, repeatable system that systematically improves and grows the businesses we acquire</a:t>
            </a:r>
          </a:p>
          <a:p>
            <a:pPr marL="268288" indent="-268288">
              <a:lnSpc>
                <a:spcPct val="110000"/>
              </a:lnSpc>
              <a:spcBef>
                <a:spcPts val="0"/>
              </a:spcBef>
              <a:spcAft>
                <a:spcPts val="1200"/>
              </a:spcAft>
              <a:buClr>
                <a:schemeClr val="bg2"/>
              </a:buClr>
            </a:pPr>
            <a:r>
              <a:rPr lang="en-US" sz="2000" dirty="0"/>
              <a:t>We’re using public market advantages (lower cost of capital, stock as currency, higher level of trust &amp; credibility) to grow faster and more efficiently than otherwise possible</a:t>
            </a:r>
          </a:p>
          <a:p>
            <a:pPr marL="268288" indent="-268288">
              <a:lnSpc>
                <a:spcPct val="110000"/>
              </a:lnSpc>
              <a:spcBef>
                <a:spcPts val="0"/>
              </a:spcBef>
              <a:spcAft>
                <a:spcPts val="1200"/>
              </a:spcAft>
              <a:buClr>
                <a:schemeClr val="bg2"/>
              </a:buClr>
            </a:pPr>
            <a:r>
              <a:rPr lang="en-US" sz="2000" dirty="0"/>
              <a:t>We’re making our holding company the gold standard for acquiring and scaling digital-first, </a:t>
            </a:r>
            <a:br>
              <a:rPr lang="en-US" sz="2000" dirty="0"/>
            </a:br>
            <a:r>
              <a:rPr lang="en-US" sz="2000" dirty="0"/>
              <a:t>AI-powered B2B and B2C businesses</a:t>
            </a:r>
          </a:p>
        </p:txBody>
      </p:sp>
      <p:grpSp>
        <p:nvGrpSpPr>
          <p:cNvPr id="4" name="Group 3">
            <a:extLst>
              <a:ext uri="{FF2B5EF4-FFF2-40B4-BE49-F238E27FC236}">
                <a16:creationId xmlns:a16="http://schemas.microsoft.com/office/drawing/2014/main" id="{D156DFAB-7A4C-BFB1-8DD8-B2A4737DD415}"/>
              </a:ext>
            </a:extLst>
          </p:cNvPr>
          <p:cNvGrpSpPr/>
          <p:nvPr/>
        </p:nvGrpSpPr>
        <p:grpSpPr>
          <a:xfrm>
            <a:off x="1" y="1449388"/>
            <a:ext cx="4021731" cy="4500562"/>
            <a:chOff x="1" y="1449388"/>
            <a:chExt cx="4021731" cy="4500562"/>
          </a:xfrm>
        </p:grpSpPr>
        <p:sp>
          <p:nvSpPr>
            <p:cNvPr id="8" name="Rectangle: Rounded Corners 7">
              <a:extLst>
                <a:ext uri="{FF2B5EF4-FFF2-40B4-BE49-F238E27FC236}">
                  <a16:creationId xmlns:a16="http://schemas.microsoft.com/office/drawing/2014/main" id="{19444247-68F2-2EA4-D0E0-8A34C4C418FE}"/>
                </a:ext>
              </a:extLst>
            </p:cNvPr>
            <p:cNvSpPr/>
            <p:nvPr/>
          </p:nvSpPr>
          <p:spPr>
            <a:xfrm>
              <a:off x="334963" y="1449388"/>
              <a:ext cx="3686769" cy="4500562"/>
            </a:xfrm>
            <a:prstGeom prst="roundRect">
              <a:avLst>
                <a:gd name="adj" fmla="val 927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2A090C8-7C2A-1417-378A-74B76BA7661F}"/>
                </a:ext>
              </a:extLst>
            </p:cNvPr>
            <p:cNvGrpSpPr/>
            <p:nvPr/>
          </p:nvGrpSpPr>
          <p:grpSpPr>
            <a:xfrm>
              <a:off x="1" y="1868235"/>
              <a:ext cx="2726330" cy="852323"/>
              <a:chOff x="1" y="1868235"/>
              <a:chExt cx="2726330" cy="852323"/>
            </a:xfrm>
          </p:grpSpPr>
          <p:sp>
            <p:nvSpPr>
              <p:cNvPr id="9" name="Rectangle: Top Corners Rounded 8">
                <a:extLst>
                  <a:ext uri="{FF2B5EF4-FFF2-40B4-BE49-F238E27FC236}">
                    <a16:creationId xmlns:a16="http://schemas.microsoft.com/office/drawing/2014/main" id="{FA35C88A-EEF8-09A5-4536-A55DF02325C0}"/>
                  </a:ext>
                </a:extLst>
              </p:cNvPr>
              <p:cNvSpPr/>
              <p:nvPr/>
            </p:nvSpPr>
            <p:spPr>
              <a:xfrm rot="5400000" flipH="1">
                <a:off x="937004" y="931232"/>
                <a:ext cx="852323" cy="2726330"/>
              </a:xfrm>
              <a:prstGeom prst="round2SameRect">
                <a:avLst>
                  <a:gd name="adj1" fmla="val 5000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ffectLst/>
                  <a:ea typeface="Arial" panose="020B0604020202020204" pitchFamily="34" charset="0"/>
                </a:endParaRPr>
              </a:p>
            </p:txBody>
          </p:sp>
          <p:sp>
            <p:nvSpPr>
              <p:cNvPr id="10" name="Text Placeholder 4">
                <a:extLst>
                  <a:ext uri="{FF2B5EF4-FFF2-40B4-BE49-F238E27FC236}">
                    <a16:creationId xmlns:a16="http://schemas.microsoft.com/office/drawing/2014/main" id="{EA62AF48-F803-D0E9-8AEF-5A7F2CD5438B}"/>
                  </a:ext>
                </a:extLst>
              </p:cNvPr>
              <p:cNvSpPr txBox="1">
                <a:spLocks/>
              </p:cNvSpPr>
              <p:nvPr/>
            </p:nvSpPr>
            <p:spPr>
              <a:xfrm>
                <a:off x="639763" y="2043365"/>
                <a:ext cx="1669098" cy="502067"/>
              </a:xfrm>
              <a:prstGeom prst="rect">
                <a:avLst/>
              </a:prstGeom>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r>
                  <a:rPr lang="en-US" sz="2400" dirty="0">
                    <a:solidFill>
                      <a:schemeClr val="bg1"/>
                    </a:solidFill>
                  </a:rPr>
                  <a:t>Our Vision</a:t>
                </a:r>
              </a:p>
            </p:txBody>
          </p:sp>
        </p:grpSp>
        <p:sp>
          <p:nvSpPr>
            <p:cNvPr id="11" name="Text Placeholder 5">
              <a:extLst>
                <a:ext uri="{FF2B5EF4-FFF2-40B4-BE49-F238E27FC236}">
                  <a16:creationId xmlns:a16="http://schemas.microsoft.com/office/drawing/2014/main" id="{F95CB02F-8A6E-4A64-D2E0-12BD6D4C9607}"/>
                </a:ext>
              </a:extLst>
            </p:cNvPr>
            <p:cNvSpPr txBox="1">
              <a:spLocks/>
            </p:cNvSpPr>
            <p:nvPr/>
          </p:nvSpPr>
          <p:spPr>
            <a:xfrm>
              <a:off x="639762" y="3146970"/>
              <a:ext cx="2976313" cy="2138778"/>
            </a:xfrm>
            <a:prstGeom prst="rect">
              <a:avLst/>
            </a:prstGeom>
          </p:spPr>
          <p:txBody>
            <a:bodyPr lIns="0" tIns="0" rIns="0" bIns="0">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buClr>
                  <a:schemeClr val="bg2"/>
                </a:buClr>
                <a:buFont typeface="Arial" panose="020B0604020202020204" pitchFamily="34" charset="0"/>
                <a:buNone/>
              </a:pPr>
              <a:r>
                <a:rPr lang="en-US" sz="2000" dirty="0"/>
                <a:t>We are building the most efficient publicly traded digital business acquisition &amp; growth platform</a:t>
              </a:r>
              <a:endParaRPr lang="en-US" sz="2000" dirty="0">
                <a:latin typeface="+mj-lt"/>
              </a:endParaRPr>
            </a:p>
          </p:txBody>
        </p:sp>
        <p:grpSp>
          <p:nvGrpSpPr>
            <p:cNvPr id="15" name="Graphic 13">
              <a:extLst>
                <a:ext uri="{FF2B5EF4-FFF2-40B4-BE49-F238E27FC236}">
                  <a16:creationId xmlns:a16="http://schemas.microsoft.com/office/drawing/2014/main" id="{4FD10F2C-1CF7-EF87-7FF5-0E9A5EFE2F7B}"/>
                </a:ext>
              </a:extLst>
            </p:cNvPr>
            <p:cNvGrpSpPr/>
            <p:nvPr/>
          </p:nvGrpSpPr>
          <p:grpSpPr>
            <a:xfrm>
              <a:off x="2962297" y="1904523"/>
              <a:ext cx="763834" cy="779749"/>
              <a:chOff x="3027234" y="225551"/>
              <a:chExt cx="6134766" cy="6262592"/>
            </a:xfrm>
            <a:noFill/>
          </p:grpSpPr>
          <p:sp>
            <p:nvSpPr>
              <p:cNvPr id="16" name="Freeform: Shape 15">
                <a:extLst>
                  <a:ext uri="{FF2B5EF4-FFF2-40B4-BE49-F238E27FC236}">
                    <a16:creationId xmlns:a16="http://schemas.microsoft.com/office/drawing/2014/main" id="{1DABD768-028F-4627-4AE7-D02A37E9D7B3}"/>
                  </a:ext>
                </a:extLst>
              </p:cNvPr>
              <p:cNvSpPr/>
              <p:nvPr/>
            </p:nvSpPr>
            <p:spPr>
              <a:xfrm>
                <a:off x="3998880" y="3414712"/>
                <a:ext cx="2095499" cy="3073431"/>
              </a:xfrm>
              <a:custGeom>
                <a:avLst/>
                <a:gdLst>
                  <a:gd name="connsiteX0" fmla="*/ 2095500 w 2095499"/>
                  <a:gd name="connsiteY0" fmla="*/ 0 h 3073431"/>
                  <a:gd name="connsiteX1" fmla="*/ 571500 w 2095499"/>
                  <a:gd name="connsiteY1" fmla="*/ 3073432 h 3073431"/>
                  <a:gd name="connsiteX2" fmla="*/ 0 w 2095499"/>
                  <a:gd name="connsiteY2" fmla="*/ 3073432 h 3073431"/>
                </a:gdLst>
                <a:ahLst/>
                <a:cxnLst>
                  <a:cxn ang="0">
                    <a:pos x="connsiteX0" y="connsiteY0"/>
                  </a:cxn>
                  <a:cxn ang="0">
                    <a:pos x="connsiteX1" y="connsiteY1"/>
                  </a:cxn>
                  <a:cxn ang="0">
                    <a:pos x="connsiteX2" y="connsiteY2"/>
                  </a:cxn>
                </a:cxnLst>
                <a:rect l="l" t="t" r="r" b="b"/>
                <a:pathLst>
                  <a:path w="2095499" h="3073431">
                    <a:moveTo>
                      <a:pt x="2095500" y="0"/>
                    </a:moveTo>
                    <a:lnTo>
                      <a:pt x="571500" y="3073432"/>
                    </a:lnTo>
                    <a:lnTo>
                      <a:pt x="0" y="3073432"/>
                    </a:lnTo>
                  </a:path>
                </a:pathLst>
              </a:custGeom>
              <a:noFill/>
              <a:ln w="50800" cap="flat">
                <a:solidFill>
                  <a:schemeClr val="tx2"/>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EBD5286-F525-43E2-23BF-82B6E6109D22}"/>
                  </a:ext>
                </a:extLst>
              </p:cNvPr>
              <p:cNvSpPr/>
              <p:nvPr/>
            </p:nvSpPr>
            <p:spPr>
              <a:xfrm>
                <a:off x="6094380" y="3414712"/>
                <a:ext cx="9525" cy="3073431"/>
              </a:xfrm>
              <a:custGeom>
                <a:avLst/>
                <a:gdLst>
                  <a:gd name="connsiteX0" fmla="*/ 0 w 9525"/>
                  <a:gd name="connsiteY0" fmla="*/ 0 h 3073431"/>
                  <a:gd name="connsiteX1" fmla="*/ 0 w 9525"/>
                  <a:gd name="connsiteY1" fmla="*/ 3073432 h 3073431"/>
                </a:gdLst>
                <a:ahLst/>
                <a:cxnLst>
                  <a:cxn ang="0">
                    <a:pos x="connsiteX0" y="connsiteY0"/>
                  </a:cxn>
                  <a:cxn ang="0">
                    <a:pos x="connsiteX1" y="connsiteY1"/>
                  </a:cxn>
                </a:cxnLst>
                <a:rect l="l" t="t" r="r" b="b"/>
                <a:pathLst>
                  <a:path w="9525" h="3073431">
                    <a:moveTo>
                      <a:pt x="0" y="0"/>
                    </a:moveTo>
                    <a:lnTo>
                      <a:pt x="0" y="3073432"/>
                    </a:lnTo>
                  </a:path>
                </a:pathLst>
              </a:custGeom>
              <a:noFill/>
              <a:ln w="50800" cap="flat">
                <a:solidFill>
                  <a:schemeClr val="tx2"/>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6A0E994-CDDF-EB3F-517F-55E9AD61568E}"/>
                  </a:ext>
                </a:extLst>
              </p:cNvPr>
              <p:cNvSpPr/>
              <p:nvPr/>
            </p:nvSpPr>
            <p:spPr>
              <a:xfrm>
                <a:off x="6094380" y="3414712"/>
                <a:ext cx="2095500" cy="3073431"/>
              </a:xfrm>
              <a:custGeom>
                <a:avLst/>
                <a:gdLst>
                  <a:gd name="connsiteX0" fmla="*/ 2095500 w 2095500"/>
                  <a:gd name="connsiteY0" fmla="*/ 3073432 h 3073431"/>
                  <a:gd name="connsiteX1" fmla="*/ 1524000 w 2095500"/>
                  <a:gd name="connsiteY1" fmla="*/ 3073432 h 3073431"/>
                  <a:gd name="connsiteX2" fmla="*/ 0 w 2095500"/>
                  <a:gd name="connsiteY2" fmla="*/ 0 h 3073431"/>
                </a:gdLst>
                <a:ahLst/>
                <a:cxnLst>
                  <a:cxn ang="0">
                    <a:pos x="connsiteX0" y="connsiteY0"/>
                  </a:cxn>
                  <a:cxn ang="0">
                    <a:pos x="connsiteX1" y="connsiteY1"/>
                  </a:cxn>
                  <a:cxn ang="0">
                    <a:pos x="connsiteX2" y="connsiteY2"/>
                  </a:cxn>
                </a:cxnLst>
                <a:rect l="l" t="t" r="r" b="b"/>
                <a:pathLst>
                  <a:path w="2095500" h="3073431">
                    <a:moveTo>
                      <a:pt x="2095500" y="3073432"/>
                    </a:moveTo>
                    <a:lnTo>
                      <a:pt x="1524000" y="3073432"/>
                    </a:lnTo>
                    <a:lnTo>
                      <a:pt x="0" y="0"/>
                    </a:lnTo>
                  </a:path>
                </a:pathLst>
              </a:custGeom>
              <a:noFill/>
              <a:ln w="50800" cap="flat">
                <a:solidFill>
                  <a:schemeClr val="tx2"/>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45A360E-F063-F836-7878-D00971F9844C}"/>
                  </a:ext>
                </a:extLst>
              </p:cNvPr>
              <p:cNvSpPr/>
              <p:nvPr/>
            </p:nvSpPr>
            <p:spPr>
              <a:xfrm>
                <a:off x="5522880" y="6488143"/>
                <a:ext cx="1143000" cy="9525"/>
              </a:xfrm>
              <a:custGeom>
                <a:avLst/>
                <a:gdLst>
                  <a:gd name="connsiteX0" fmla="*/ 0 w 1143000"/>
                  <a:gd name="connsiteY0" fmla="*/ 0 h 9525"/>
                  <a:gd name="connsiteX1" fmla="*/ 1143000 w 1143000"/>
                  <a:gd name="connsiteY1" fmla="*/ 0 h 9525"/>
                </a:gdLst>
                <a:ahLst/>
                <a:cxnLst>
                  <a:cxn ang="0">
                    <a:pos x="connsiteX0" y="connsiteY0"/>
                  </a:cxn>
                  <a:cxn ang="0">
                    <a:pos x="connsiteX1" y="connsiteY1"/>
                  </a:cxn>
                </a:cxnLst>
                <a:rect l="l" t="t" r="r" b="b"/>
                <a:pathLst>
                  <a:path w="1143000" h="9525">
                    <a:moveTo>
                      <a:pt x="0" y="0"/>
                    </a:moveTo>
                    <a:lnTo>
                      <a:pt x="1143000" y="0"/>
                    </a:lnTo>
                  </a:path>
                </a:pathLst>
              </a:custGeom>
              <a:noFill/>
              <a:ln w="50800" cap="flat">
                <a:solidFill>
                  <a:schemeClr val="tx2"/>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CD5D506-6C65-07F7-95E7-72A9CB1DC7AB}"/>
                  </a:ext>
                </a:extLst>
              </p:cNvPr>
              <p:cNvSpPr/>
              <p:nvPr/>
            </p:nvSpPr>
            <p:spPr>
              <a:xfrm>
                <a:off x="5713380" y="2652712"/>
                <a:ext cx="762000" cy="762000"/>
              </a:xfrm>
              <a:custGeom>
                <a:avLst/>
                <a:gdLst>
                  <a:gd name="connsiteX0" fmla="*/ 762000 w 762000"/>
                  <a:gd name="connsiteY0" fmla="*/ 381000 h 762000"/>
                  <a:gd name="connsiteX1" fmla="*/ 381000 w 762000"/>
                  <a:gd name="connsiteY1" fmla="*/ 762000 h 762000"/>
                  <a:gd name="connsiteX2" fmla="*/ 0 w 762000"/>
                  <a:gd name="connsiteY2" fmla="*/ 381000 h 762000"/>
                  <a:gd name="connsiteX3" fmla="*/ 381000 w 762000"/>
                  <a:gd name="connsiteY3" fmla="*/ 0 h 762000"/>
                  <a:gd name="connsiteX4" fmla="*/ 762000 w 762000"/>
                  <a:gd name="connsiteY4" fmla="*/ 381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762000">
                    <a:moveTo>
                      <a:pt x="762000" y="381000"/>
                    </a:moveTo>
                    <a:cubicBezTo>
                      <a:pt x="762000" y="591407"/>
                      <a:pt x="591408" y="762000"/>
                      <a:pt x="381000" y="762000"/>
                    </a:cubicBezTo>
                    <a:cubicBezTo>
                      <a:pt x="170593" y="762000"/>
                      <a:pt x="0" y="591407"/>
                      <a:pt x="0" y="381000"/>
                    </a:cubicBezTo>
                    <a:cubicBezTo>
                      <a:pt x="0" y="170593"/>
                      <a:pt x="170593" y="0"/>
                      <a:pt x="381000" y="0"/>
                    </a:cubicBezTo>
                    <a:cubicBezTo>
                      <a:pt x="591408" y="0"/>
                      <a:pt x="762000" y="170593"/>
                      <a:pt x="762000" y="381000"/>
                    </a:cubicBezTo>
                    <a:close/>
                  </a:path>
                </a:pathLst>
              </a:custGeom>
              <a:noFill/>
              <a:ln w="50800" cap="flat">
                <a:solidFill>
                  <a:schemeClr val="bg2"/>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8FFD67B-2B4D-C13C-F741-5C470B7CD532}"/>
                  </a:ext>
                </a:extLst>
              </p:cNvPr>
              <p:cNvSpPr/>
              <p:nvPr/>
            </p:nvSpPr>
            <p:spPr>
              <a:xfrm>
                <a:off x="6461378" y="2249613"/>
                <a:ext cx="2552700" cy="681323"/>
              </a:xfrm>
              <a:custGeom>
                <a:avLst/>
                <a:gdLst>
                  <a:gd name="connsiteX0" fmla="*/ 2552700 w 2552700"/>
                  <a:gd name="connsiteY0" fmla="*/ 0 h 681323"/>
                  <a:gd name="connsiteX1" fmla="*/ 0 w 2552700"/>
                  <a:gd name="connsiteY1" fmla="*/ 681323 h 681323"/>
                </a:gdLst>
                <a:ahLst/>
                <a:cxnLst>
                  <a:cxn ang="0">
                    <a:pos x="connsiteX0" y="connsiteY0"/>
                  </a:cxn>
                  <a:cxn ang="0">
                    <a:pos x="connsiteX1" y="connsiteY1"/>
                  </a:cxn>
                </a:cxnLst>
                <a:rect l="l" t="t" r="r" b="b"/>
                <a:pathLst>
                  <a:path w="2552700" h="681323">
                    <a:moveTo>
                      <a:pt x="2552700" y="0"/>
                    </a:moveTo>
                    <a:lnTo>
                      <a:pt x="0" y="681323"/>
                    </a:lnTo>
                  </a:path>
                </a:pathLst>
              </a:custGeom>
              <a:noFill/>
              <a:ln w="50800" cap="flat">
                <a:solidFill>
                  <a:schemeClr val="bg2"/>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43863A3-1215-E0C6-3220-94A5E660AA84}"/>
                  </a:ext>
                </a:extLst>
              </p:cNvPr>
              <p:cNvSpPr/>
              <p:nvPr/>
            </p:nvSpPr>
            <p:spPr>
              <a:xfrm>
                <a:off x="4548567" y="777525"/>
                <a:ext cx="4071080" cy="2556795"/>
              </a:xfrm>
              <a:custGeom>
                <a:avLst/>
                <a:gdLst>
                  <a:gd name="connsiteX0" fmla="*/ 1176623 w 4071080"/>
                  <a:gd name="connsiteY0" fmla="*/ 2350580 h 2556795"/>
                  <a:gd name="connsiteX1" fmla="*/ 394430 w 4071080"/>
                  <a:gd name="connsiteY1" fmla="*/ 2556796 h 2556795"/>
                  <a:gd name="connsiteX2" fmla="*/ 0 w 4071080"/>
                  <a:gd name="connsiteY2" fmla="*/ 1084707 h 2556795"/>
                  <a:gd name="connsiteX3" fmla="*/ 4071081 w 4071080"/>
                  <a:gd name="connsiteY3" fmla="*/ 0 h 2556795"/>
                </a:gdLst>
                <a:ahLst/>
                <a:cxnLst>
                  <a:cxn ang="0">
                    <a:pos x="connsiteX0" y="connsiteY0"/>
                  </a:cxn>
                  <a:cxn ang="0">
                    <a:pos x="connsiteX1" y="connsiteY1"/>
                  </a:cxn>
                  <a:cxn ang="0">
                    <a:pos x="connsiteX2" y="connsiteY2"/>
                  </a:cxn>
                  <a:cxn ang="0">
                    <a:pos x="connsiteX3" y="connsiteY3"/>
                  </a:cxn>
                </a:cxnLst>
                <a:rect l="l" t="t" r="r" b="b"/>
                <a:pathLst>
                  <a:path w="4071080" h="2556795">
                    <a:moveTo>
                      <a:pt x="1176623" y="2350580"/>
                    </a:moveTo>
                    <a:lnTo>
                      <a:pt x="394430" y="2556796"/>
                    </a:lnTo>
                    <a:lnTo>
                      <a:pt x="0" y="1084707"/>
                    </a:lnTo>
                    <a:lnTo>
                      <a:pt x="4071081" y="0"/>
                    </a:lnTo>
                  </a:path>
                </a:pathLst>
              </a:custGeom>
              <a:noFill/>
              <a:ln w="50800" cap="flat">
                <a:solidFill>
                  <a:schemeClr val="bg2"/>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55AACB1-4631-3DC0-CE2F-0B2D7613BE8A}"/>
                  </a:ext>
                </a:extLst>
              </p:cNvPr>
              <p:cNvSpPr/>
              <p:nvPr/>
            </p:nvSpPr>
            <p:spPr>
              <a:xfrm>
                <a:off x="3027234" y="2072639"/>
                <a:ext cx="493014" cy="1840134"/>
              </a:xfrm>
              <a:custGeom>
                <a:avLst/>
                <a:gdLst>
                  <a:gd name="connsiteX0" fmla="*/ 0 w 493014"/>
                  <a:gd name="connsiteY0" fmla="*/ 0 h 1840134"/>
                  <a:gd name="connsiteX1" fmla="*/ 493014 w 493014"/>
                  <a:gd name="connsiteY1" fmla="*/ 1840135 h 1840134"/>
                </a:gdLst>
                <a:ahLst/>
                <a:cxnLst>
                  <a:cxn ang="0">
                    <a:pos x="connsiteX0" y="connsiteY0"/>
                  </a:cxn>
                  <a:cxn ang="0">
                    <a:pos x="connsiteX1" y="connsiteY1"/>
                  </a:cxn>
                </a:cxnLst>
                <a:rect l="l" t="t" r="r" b="b"/>
                <a:pathLst>
                  <a:path w="493014" h="1840134">
                    <a:moveTo>
                      <a:pt x="0" y="0"/>
                    </a:moveTo>
                    <a:lnTo>
                      <a:pt x="493014" y="1840135"/>
                    </a:lnTo>
                  </a:path>
                </a:pathLst>
              </a:custGeom>
              <a:noFill/>
              <a:ln w="50800" cap="flat">
                <a:solidFill>
                  <a:schemeClr val="bg2"/>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BAF7BB5-5C67-ED4C-8926-8AB62770B75D}"/>
                  </a:ext>
                </a:extLst>
              </p:cNvPr>
              <p:cNvSpPr/>
              <p:nvPr/>
            </p:nvSpPr>
            <p:spPr>
              <a:xfrm>
                <a:off x="3273742" y="2795491"/>
                <a:ext cx="735996" cy="197262"/>
              </a:xfrm>
              <a:custGeom>
                <a:avLst/>
                <a:gdLst>
                  <a:gd name="connsiteX0" fmla="*/ 0 w 735996"/>
                  <a:gd name="connsiteY0" fmla="*/ 197263 h 197262"/>
                  <a:gd name="connsiteX1" fmla="*/ 735997 w 735996"/>
                  <a:gd name="connsiteY1" fmla="*/ 0 h 197262"/>
                </a:gdLst>
                <a:ahLst/>
                <a:cxnLst>
                  <a:cxn ang="0">
                    <a:pos x="connsiteX0" y="connsiteY0"/>
                  </a:cxn>
                  <a:cxn ang="0">
                    <a:pos x="connsiteX1" y="connsiteY1"/>
                  </a:cxn>
                </a:cxnLst>
                <a:rect l="l" t="t" r="r" b="b"/>
                <a:pathLst>
                  <a:path w="735996" h="197262">
                    <a:moveTo>
                      <a:pt x="0" y="197263"/>
                    </a:moveTo>
                    <a:lnTo>
                      <a:pt x="735997" y="0"/>
                    </a:lnTo>
                  </a:path>
                </a:pathLst>
              </a:custGeom>
              <a:noFill/>
              <a:ln w="50800" cap="flat">
                <a:solidFill>
                  <a:schemeClr val="bg2"/>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6EF584D-FCAE-794A-5EF9-DBD5DFD00888}"/>
                  </a:ext>
                </a:extLst>
              </p:cNvPr>
              <p:cNvSpPr/>
              <p:nvPr/>
            </p:nvSpPr>
            <p:spPr>
              <a:xfrm>
                <a:off x="3911155" y="2230278"/>
                <a:ext cx="933259" cy="933259"/>
              </a:xfrm>
              <a:custGeom>
                <a:avLst/>
                <a:gdLst>
                  <a:gd name="connsiteX0" fmla="*/ 933260 w 933259"/>
                  <a:gd name="connsiteY0" fmla="*/ 735997 h 933259"/>
                  <a:gd name="connsiteX1" fmla="*/ 197263 w 933259"/>
                  <a:gd name="connsiteY1" fmla="*/ 933260 h 933259"/>
                  <a:gd name="connsiteX2" fmla="*/ 0 w 933259"/>
                  <a:gd name="connsiteY2" fmla="*/ 197263 h 933259"/>
                  <a:gd name="connsiteX3" fmla="*/ 735997 w 933259"/>
                  <a:gd name="connsiteY3" fmla="*/ 0 h 933259"/>
                </a:gdLst>
                <a:ahLst/>
                <a:cxnLst>
                  <a:cxn ang="0">
                    <a:pos x="connsiteX0" y="connsiteY0"/>
                  </a:cxn>
                  <a:cxn ang="0">
                    <a:pos x="connsiteX1" y="connsiteY1"/>
                  </a:cxn>
                  <a:cxn ang="0">
                    <a:pos x="connsiteX2" y="connsiteY2"/>
                  </a:cxn>
                  <a:cxn ang="0">
                    <a:pos x="connsiteX3" y="connsiteY3"/>
                  </a:cxn>
                </a:cxnLst>
                <a:rect l="l" t="t" r="r" b="b"/>
                <a:pathLst>
                  <a:path w="933259" h="933259">
                    <a:moveTo>
                      <a:pt x="933260" y="735997"/>
                    </a:moveTo>
                    <a:lnTo>
                      <a:pt x="197263" y="933260"/>
                    </a:lnTo>
                    <a:lnTo>
                      <a:pt x="0" y="197263"/>
                    </a:lnTo>
                    <a:lnTo>
                      <a:pt x="735997" y="0"/>
                    </a:lnTo>
                  </a:path>
                </a:pathLst>
              </a:custGeom>
              <a:noFill/>
              <a:ln w="50800" cap="flat">
                <a:solidFill>
                  <a:schemeClr val="bg2"/>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B929626-DAE9-FAF9-AC1A-9B1E1A12924A}"/>
                  </a:ext>
                </a:extLst>
              </p:cNvPr>
              <p:cNvSpPr/>
              <p:nvPr/>
            </p:nvSpPr>
            <p:spPr>
              <a:xfrm>
                <a:off x="8471724" y="225551"/>
                <a:ext cx="690277" cy="2576131"/>
              </a:xfrm>
              <a:custGeom>
                <a:avLst/>
                <a:gdLst>
                  <a:gd name="connsiteX0" fmla="*/ 0 w 690277"/>
                  <a:gd name="connsiteY0" fmla="*/ 0 h 2576131"/>
                  <a:gd name="connsiteX1" fmla="*/ 690277 w 690277"/>
                  <a:gd name="connsiteY1" fmla="*/ 2576132 h 2576131"/>
                </a:gdLst>
                <a:ahLst/>
                <a:cxnLst>
                  <a:cxn ang="0">
                    <a:pos x="connsiteX0" y="connsiteY0"/>
                  </a:cxn>
                  <a:cxn ang="0">
                    <a:pos x="connsiteX1" y="connsiteY1"/>
                  </a:cxn>
                </a:cxnLst>
                <a:rect l="l" t="t" r="r" b="b"/>
                <a:pathLst>
                  <a:path w="690277" h="2576131">
                    <a:moveTo>
                      <a:pt x="0" y="0"/>
                    </a:moveTo>
                    <a:lnTo>
                      <a:pt x="690277" y="2576132"/>
                    </a:lnTo>
                  </a:path>
                </a:pathLst>
              </a:custGeom>
              <a:noFill/>
              <a:ln w="50800" cap="flat">
                <a:solidFill>
                  <a:schemeClr val="bg2"/>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0F6A3C8-297C-FB01-E58D-59C1C8A65FB2}"/>
                  </a:ext>
                </a:extLst>
              </p:cNvPr>
              <p:cNvSpPr/>
              <p:nvPr/>
            </p:nvSpPr>
            <p:spPr>
              <a:xfrm>
                <a:off x="7883651" y="974787"/>
                <a:ext cx="394430" cy="1472088"/>
              </a:xfrm>
              <a:custGeom>
                <a:avLst/>
                <a:gdLst>
                  <a:gd name="connsiteX0" fmla="*/ 0 w 394430"/>
                  <a:gd name="connsiteY0" fmla="*/ 0 h 1472088"/>
                  <a:gd name="connsiteX1" fmla="*/ 394431 w 394430"/>
                  <a:gd name="connsiteY1" fmla="*/ 1472089 h 1472088"/>
                </a:gdLst>
                <a:ahLst/>
                <a:cxnLst>
                  <a:cxn ang="0">
                    <a:pos x="connsiteX0" y="connsiteY0"/>
                  </a:cxn>
                  <a:cxn ang="0">
                    <a:pos x="connsiteX1" y="connsiteY1"/>
                  </a:cxn>
                </a:cxnLst>
                <a:rect l="l" t="t" r="r" b="b"/>
                <a:pathLst>
                  <a:path w="394430" h="1472088">
                    <a:moveTo>
                      <a:pt x="0" y="0"/>
                    </a:moveTo>
                    <a:lnTo>
                      <a:pt x="394431" y="1472089"/>
                    </a:lnTo>
                  </a:path>
                </a:pathLst>
              </a:custGeom>
              <a:noFill/>
              <a:ln w="50800" cap="flat">
                <a:solidFill>
                  <a:schemeClr val="bg2"/>
                </a:solidFill>
                <a:prstDash val="solid"/>
                <a:miter/>
              </a:ln>
            </p:spPr>
            <p:txBody>
              <a:bodyPr rtlCol="0" anchor="ctr"/>
              <a:lstStyle/>
              <a:p>
                <a:endParaRPr lang="en-US"/>
              </a:p>
            </p:txBody>
          </p:sp>
        </p:grpSp>
      </p:grpSp>
    </p:spTree>
    <p:extLst>
      <p:ext uri="{BB962C8B-B14F-4D97-AF65-F5344CB8AC3E}">
        <p14:creationId xmlns:p14="http://schemas.microsoft.com/office/powerpoint/2010/main" val="17991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fade">
                                      <p:cBhvr>
                                        <p:cTn id="2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872F04-18A8-C6F9-7F9F-55FE0BABA036}"/>
              </a:ext>
            </a:extLst>
          </p:cNvPr>
          <p:cNvSpPr>
            <a:spLocks noGrp="1"/>
          </p:cNvSpPr>
          <p:nvPr>
            <p:ph type="sldNum" sz="quarter" idx="4"/>
          </p:nvPr>
        </p:nvSpPr>
        <p:spPr/>
        <p:txBody>
          <a:bodyPr/>
          <a:lstStyle/>
          <a:p>
            <a:fld id="{D8225FCD-C8BD-0A44-9961-FB1CAAEE0F5D}" type="slidenum">
              <a:rPr lang="en-US" smtClean="0"/>
              <a:pPr/>
              <a:t>6</a:t>
            </a:fld>
            <a:endParaRPr lang="en-US" dirty="0"/>
          </a:p>
        </p:txBody>
      </p:sp>
      <p:sp>
        <p:nvSpPr>
          <p:cNvPr id="6" name="Text Placeholder 5">
            <a:extLst>
              <a:ext uri="{FF2B5EF4-FFF2-40B4-BE49-F238E27FC236}">
                <a16:creationId xmlns:a16="http://schemas.microsoft.com/office/drawing/2014/main" id="{23F502D8-973A-2E02-905B-D716FF3701E7}"/>
              </a:ext>
            </a:extLst>
          </p:cNvPr>
          <p:cNvSpPr>
            <a:spLocks noGrp="1"/>
          </p:cNvSpPr>
          <p:nvPr>
            <p:ph type="body" sz="quarter" idx="10"/>
          </p:nvPr>
        </p:nvSpPr>
        <p:spPr/>
        <p:txBody>
          <a:bodyPr>
            <a:spAutoFit/>
          </a:bodyPr>
          <a:lstStyle/>
          <a:p>
            <a:r>
              <a:rPr lang="en-US" dirty="0"/>
              <a:t>Investment Highlights</a:t>
            </a:r>
          </a:p>
        </p:txBody>
      </p:sp>
      <p:sp>
        <p:nvSpPr>
          <p:cNvPr id="18" name="Text Placeholder 5">
            <a:extLst>
              <a:ext uri="{FF2B5EF4-FFF2-40B4-BE49-F238E27FC236}">
                <a16:creationId xmlns:a16="http://schemas.microsoft.com/office/drawing/2014/main" id="{0299DD1E-3B9B-93A8-2366-297555C0DA3C}"/>
              </a:ext>
            </a:extLst>
          </p:cNvPr>
          <p:cNvSpPr txBox="1">
            <a:spLocks/>
          </p:cNvSpPr>
          <p:nvPr/>
        </p:nvSpPr>
        <p:spPr>
          <a:xfrm>
            <a:off x="1842984" y="3396808"/>
            <a:ext cx="3684448" cy="646331"/>
          </a:xfrm>
          <a:prstGeom prst="rect">
            <a:avLst/>
          </a:prstGeom>
        </p:spPr>
        <p:txBody>
          <a:bodyPr wrap="square" lIns="0" tIns="0" rIns="0" bIns="0" anchor="ctr">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Aft>
                <a:spcPts val="2400"/>
              </a:spcAft>
              <a:buFont typeface="Arial" panose="020B0604020202020204" pitchFamily="34" charset="0"/>
              <a:buNone/>
            </a:pPr>
            <a:r>
              <a:rPr lang="en-US" sz="1400" dirty="0">
                <a:latin typeface="+mj-lt"/>
              </a:rPr>
              <a:t>We integrate our playbooks (efficiencies, strategies, AI) into our portfolio to drive cost reductions and revenue expansion</a:t>
            </a:r>
            <a:endParaRPr lang="en-US" sz="1400" dirty="0"/>
          </a:p>
        </p:txBody>
      </p:sp>
      <p:cxnSp>
        <p:nvCxnSpPr>
          <p:cNvPr id="14" name="Straight Connector 13">
            <a:extLst>
              <a:ext uri="{FF2B5EF4-FFF2-40B4-BE49-F238E27FC236}">
                <a16:creationId xmlns:a16="http://schemas.microsoft.com/office/drawing/2014/main" id="{11F02458-DB91-FB94-C26A-ACFFF6052271}"/>
              </a:ext>
            </a:extLst>
          </p:cNvPr>
          <p:cNvCxnSpPr/>
          <p:nvPr/>
        </p:nvCxnSpPr>
        <p:spPr>
          <a:xfrm>
            <a:off x="334964" y="2439876"/>
            <a:ext cx="520965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68" name="Group 67">
            <a:extLst>
              <a:ext uri="{FF2B5EF4-FFF2-40B4-BE49-F238E27FC236}">
                <a16:creationId xmlns:a16="http://schemas.microsoft.com/office/drawing/2014/main" id="{226DF76D-8DAB-3583-44EC-5EE6DAEE8337}"/>
              </a:ext>
            </a:extLst>
          </p:cNvPr>
          <p:cNvGrpSpPr/>
          <p:nvPr/>
        </p:nvGrpSpPr>
        <p:grpSpPr>
          <a:xfrm>
            <a:off x="527352" y="3045836"/>
            <a:ext cx="663274" cy="664642"/>
            <a:chOff x="493033" y="2817788"/>
            <a:chExt cx="731911" cy="733422"/>
          </a:xfrm>
        </p:grpSpPr>
        <p:sp>
          <p:nvSpPr>
            <p:cNvPr id="44" name="Freeform: Shape 43">
              <a:extLst>
                <a:ext uri="{FF2B5EF4-FFF2-40B4-BE49-F238E27FC236}">
                  <a16:creationId xmlns:a16="http://schemas.microsoft.com/office/drawing/2014/main" id="{533C34DC-F2F7-64E0-5974-8A534930A6AA}"/>
                </a:ext>
              </a:extLst>
            </p:cNvPr>
            <p:cNvSpPr/>
            <p:nvPr/>
          </p:nvSpPr>
          <p:spPr>
            <a:xfrm>
              <a:off x="493033" y="2817788"/>
              <a:ext cx="731911" cy="733422"/>
            </a:xfrm>
            <a:custGeom>
              <a:avLst/>
              <a:gdLst>
                <a:gd name="connsiteX0" fmla="*/ 686260 w 731911"/>
                <a:gd name="connsiteY0" fmla="*/ 733423 h 733422"/>
                <a:gd name="connsiteX1" fmla="*/ 731912 w 731911"/>
                <a:gd name="connsiteY1" fmla="*/ 687771 h 733422"/>
                <a:gd name="connsiteX2" fmla="*/ 731912 w 731911"/>
                <a:gd name="connsiteY2" fmla="*/ 45652 h 733422"/>
                <a:gd name="connsiteX3" fmla="*/ 686260 w 731911"/>
                <a:gd name="connsiteY3" fmla="*/ 0 h 733422"/>
                <a:gd name="connsiteX4" fmla="*/ 45652 w 731911"/>
                <a:gd name="connsiteY4" fmla="*/ 0 h 733422"/>
                <a:gd name="connsiteX5" fmla="*/ 0 w 731911"/>
                <a:gd name="connsiteY5" fmla="*/ 45652 h 733422"/>
                <a:gd name="connsiteX6" fmla="*/ 0 w 731911"/>
                <a:gd name="connsiteY6" fmla="*/ 687771 h 733422"/>
                <a:gd name="connsiteX7" fmla="*/ 45652 w 731911"/>
                <a:gd name="connsiteY7" fmla="*/ 733423 h 733422"/>
                <a:gd name="connsiteX8" fmla="*/ 686260 w 731911"/>
                <a:gd name="connsiteY8" fmla="*/ 733423 h 73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911" h="733422">
                  <a:moveTo>
                    <a:pt x="686260" y="733423"/>
                  </a:moveTo>
                  <a:cubicBezTo>
                    <a:pt x="711466" y="733423"/>
                    <a:pt x="731912" y="712992"/>
                    <a:pt x="731912" y="687771"/>
                  </a:cubicBezTo>
                  <a:lnTo>
                    <a:pt x="731912" y="45652"/>
                  </a:lnTo>
                  <a:cubicBezTo>
                    <a:pt x="731912" y="20446"/>
                    <a:pt x="711481" y="0"/>
                    <a:pt x="686260" y="0"/>
                  </a:cubicBezTo>
                  <a:lnTo>
                    <a:pt x="45652" y="0"/>
                  </a:lnTo>
                  <a:cubicBezTo>
                    <a:pt x="20446" y="0"/>
                    <a:pt x="0" y="20431"/>
                    <a:pt x="0" y="45652"/>
                  </a:cubicBezTo>
                  <a:lnTo>
                    <a:pt x="0" y="687771"/>
                  </a:lnTo>
                  <a:cubicBezTo>
                    <a:pt x="0" y="712977"/>
                    <a:pt x="20431" y="733423"/>
                    <a:pt x="45652" y="733423"/>
                  </a:cubicBezTo>
                  <a:lnTo>
                    <a:pt x="686260" y="733423"/>
                  </a:lnTo>
                  <a:close/>
                </a:path>
              </a:pathLst>
            </a:custGeom>
            <a:noFill/>
            <a:ln w="38100" cap="rnd">
              <a:solidFill>
                <a:schemeClr val="tx2"/>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BE6BD407-D1FE-C58F-24A1-0A9CE87266BB}"/>
                </a:ext>
              </a:extLst>
            </p:cNvPr>
            <p:cNvSpPr/>
            <p:nvPr/>
          </p:nvSpPr>
          <p:spPr>
            <a:xfrm>
              <a:off x="493033" y="3000380"/>
              <a:ext cx="731896" cy="1496"/>
            </a:xfrm>
            <a:custGeom>
              <a:avLst/>
              <a:gdLst>
                <a:gd name="connsiteX0" fmla="*/ 0 w 731896"/>
                <a:gd name="connsiteY0" fmla="*/ 0 h 1496"/>
                <a:gd name="connsiteX1" fmla="*/ 731897 w 731896"/>
                <a:gd name="connsiteY1" fmla="*/ 0 h 1496"/>
              </a:gdLst>
              <a:ahLst/>
              <a:cxnLst>
                <a:cxn ang="0">
                  <a:pos x="connsiteX0" y="connsiteY0"/>
                </a:cxn>
                <a:cxn ang="0">
                  <a:pos x="connsiteX1" y="connsiteY1"/>
                </a:cxn>
              </a:cxnLst>
              <a:rect l="l" t="t" r="r" b="b"/>
              <a:pathLst>
                <a:path w="731896" h="1496">
                  <a:moveTo>
                    <a:pt x="0" y="0"/>
                  </a:moveTo>
                  <a:lnTo>
                    <a:pt x="731897" y="0"/>
                  </a:lnTo>
                </a:path>
              </a:pathLst>
            </a:custGeom>
            <a:ln w="38100" cap="rnd">
              <a:solidFill>
                <a:schemeClr val="tx2"/>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94F7D52B-327F-6F50-D597-16B8DCE38F1A}"/>
                </a:ext>
              </a:extLst>
            </p:cNvPr>
            <p:cNvSpPr/>
            <p:nvPr/>
          </p:nvSpPr>
          <p:spPr>
            <a:xfrm>
              <a:off x="858218" y="2909092"/>
              <a:ext cx="275422" cy="1496"/>
            </a:xfrm>
            <a:custGeom>
              <a:avLst/>
              <a:gdLst>
                <a:gd name="connsiteX0" fmla="*/ 0 w 275422"/>
                <a:gd name="connsiteY0" fmla="*/ 0 h 1496"/>
                <a:gd name="connsiteX1" fmla="*/ 275423 w 275422"/>
                <a:gd name="connsiteY1" fmla="*/ 0 h 1496"/>
              </a:gdLst>
              <a:ahLst/>
              <a:cxnLst>
                <a:cxn ang="0">
                  <a:pos x="connsiteX0" y="connsiteY0"/>
                </a:cxn>
                <a:cxn ang="0">
                  <a:pos x="connsiteX1" y="connsiteY1"/>
                </a:cxn>
              </a:cxnLst>
              <a:rect l="l" t="t" r="r" b="b"/>
              <a:pathLst>
                <a:path w="275422" h="1496">
                  <a:moveTo>
                    <a:pt x="0" y="0"/>
                  </a:moveTo>
                  <a:lnTo>
                    <a:pt x="275423" y="0"/>
                  </a:lnTo>
                </a:path>
              </a:pathLst>
            </a:custGeom>
            <a:ln w="38100" cap="rnd">
              <a:solidFill>
                <a:schemeClr val="tx2"/>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BB52F83E-72F6-C336-FB73-4344BAEFCFE7}"/>
                </a:ext>
              </a:extLst>
            </p:cNvPr>
            <p:cNvSpPr/>
            <p:nvPr/>
          </p:nvSpPr>
          <p:spPr>
            <a:xfrm>
              <a:off x="677257" y="3093226"/>
              <a:ext cx="361922" cy="365154"/>
            </a:xfrm>
            <a:custGeom>
              <a:avLst/>
              <a:gdLst>
                <a:gd name="connsiteX0" fmla="*/ 317917 w 361922"/>
                <a:gd name="connsiteY0" fmla="*/ 182577 h 365154"/>
                <a:gd name="connsiteX1" fmla="*/ 315402 w 361922"/>
                <a:gd name="connsiteY1" fmla="*/ 157671 h 365154"/>
                <a:gd name="connsiteX2" fmla="*/ 361922 w 361922"/>
                <a:gd name="connsiteY2" fmla="*/ 130819 h 365154"/>
                <a:gd name="connsiteX3" fmla="*/ 316270 w 361922"/>
                <a:gd name="connsiteY3" fmla="*/ 51759 h 365154"/>
                <a:gd name="connsiteX4" fmla="*/ 269391 w 361922"/>
                <a:gd name="connsiteY4" fmla="*/ 78820 h 365154"/>
                <a:gd name="connsiteX5" fmla="*/ 226613 w 361922"/>
                <a:gd name="connsiteY5" fmla="*/ 54034 h 365154"/>
                <a:gd name="connsiteX6" fmla="*/ 226613 w 361922"/>
                <a:gd name="connsiteY6" fmla="*/ 0 h 365154"/>
                <a:gd name="connsiteX7" fmla="*/ 135309 w 361922"/>
                <a:gd name="connsiteY7" fmla="*/ 0 h 365154"/>
                <a:gd name="connsiteX8" fmla="*/ 135309 w 361922"/>
                <a:gd name="connsiteY8" fmla="*/ 54034 h 365154"/>
                <a:gd name="connsiteX9" fmla="*/ 92531 w 361922"/>
                <a:gd name="connsiteY9" fmla="*/ 78820 h 365154"/>
                <a:gd name="connsiteX10" fmla="*/ 45652 w 361922"/>
                <a:gd name="connsiteY10" fmla="*/ 51759 h 365154"/>
                <a:gd name="connsiteX11" fmla="*/ 0 w 361922"/>
                <a:gd name="connsiteY11" fmla="*/ 130819 h 365154"/>
                <a:gd name="connsiteX12" fmla="*/ 46520 w 361922"/>
                <a:gd name="connsiteY12" fmla="*/ 157671 h 365154"/>
                <a:gd name="connsiteX13" fmla="*/ 44005 w 361922"/>
                <a:gd name="connsiteY13" fmla="*/ 182577 h 365154"/>
                <a:gd name="connsiteX14" fmla="*/ 46520 w 361922"/>
                <a:gd name="connsiteY14" fmla="*/ 207484 h 365154"/>
                <a:gd name="connsiteX15" fmla="*/ 0 w 361922"/>
                <a:gd name="connsiteY15" fmla="*/ 234336 h 365154"/>
                <a:gd name="connsiteX16" fmla="*/ 45652 w 361922"/>
                <a:gd name="connsiteY16" fmla="*/ 313396 h 365154"/>
                <a:gd name="connsiteX17" fmla="*/ 92531 w 361922"/>
                <a:gd name="connsiteY17" fmla="*/ 286334 h 365154"/>
                <a:gd name="connsiteX18" fmla="*/ 135309 w 361922"/>
                <a:gd name="connsiteY18" fmla="*/ 311121 h 365154"/>
                <a:gd name="connsiteX19" fmla="*/ 135309 w 361922"/>
                <a:gd name="connsiteY19" fmla="*/ 365155 h 365154"/>
                <a:gd name="connsiteX20" fmla="*/ 226613 w 361922"/>
                <a:gd name="connsiteY20" fmla="*/ 365155 h 365154"/>
                <a:gd name="connsiteX21" fmla="*/ 226613 w 361922"/>
                <a:gd name="connsiteY21" fmla="*/ 311121 h 365154"/>
                <a:gd name="connsiteX22" fmla="*/ 269391 w 361922"/>
                <a:gd name="connsiteY22" fmla="*/ 286334 h 365154"/>
                <a:gd name="connsiteX23" fmla="*/ 316270 w 361922"/>
                <a:gd name="connsiteY23" fmla="*/ 313396 h 365154"/>
                <a:gd name="connsiteX24" fmla="*/ 361922 w 361922"/>
                <a:gd name="connsiteY24" fmla="*/ 234336 h 365154"/>
                <a:gd name="connsiteX25" fmla="*/ 315402 w 361922"/>
                <a:gd name="connsiteY25" fmla="*/ 207484 h 365154"/>
                <a:gd name="connsiteX26" fmla="*/ 317917 w 361922"/>
                <a:gd name="connsiteY26" fmla="*/ 182577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922" h="365154">
                  <a:moveTo>
                    <a:pt x="317917" y="182577"/>
                  </a:moveTo>
                  <a:cubicBezTo>
                    <a:pt x="317917" y="174046"/>
                    <a:pt x="316899" y="165769"/>
                    <a:pt x="315402" y="157671"/>
                  </a:cubicBezTo>
                  <a:lnTo>
                    <a:pt x="361922" y="130819"/>
                  </a:lnTo>
                  <a:lnTo>
                    <a:pt x="316270" y="51759"/>
                  </a:lnTo>
                  <a:lnTo>
                    <a:pt x="269391" y="78820"/>
                  </a:lnTo>
                  <a:cubicBezTo>
                    <a:pt x="256833" y="68104"/>
                    <a:pt x="242479" y="59677"/>
                    <a:pt x="226613" y="54034"/>
                  </a:cubicBezTo>
                  <a:lnTo>
                    <a:pt x="226613" y="0"/>
                  </a:lnTo>
                  <a:lnTo>
                    <a:pt x="135309" y="0"/>
                  </a:lnTo>
                  <a:lnTo>
                    <a:pt x="135309" y="54034"/>
                  </a:lnTo>
                  <a:cubicBezTo>
                    <a:pt x="119443" y="59677"/>
                    <a:pt x="105089" y="68104"/>
                    <a:pt x="92531" y="78820"/>
                  </a:cubicBezTo>
                  <a:lnTo>
                    <a:pt x="45652" y="51759"/>
                  </a:lnTo>
                  <a:lnTo>
                    <a:pt x="0" y="130819"/>
                  </a:lnTo>
                  <a:lnTo>
                    <a:pt x="46520" y="157671"/>
                  </a:lnTo>
                  <a:cubicBezTo>
                    <a:pt x="45023" y="165769"/>
                    <a:pt x="44005" y="174046"/>
                    <a:pt x="44005" y="182577"/>
                  </a:cubicBezTo>
                  <a:cubicBezTo>
                    <a:pt x="44005" y="191109"/>
                    <a:pt x="45023" y="199386"/>
                    <a:pt x="46520" y="207484"/>
                  </a:cubicBezTo>
                  <a:lnTo>
                    <a:pt x="0" y="234336"/>
                  </a:lnTo>
                  <a:lnTo>
                    <a:pt x="45652" y="313396"/>
                  </a:lnTo>
                  <a:lnTo>
                    <a:pt x="92531" y="286334"/>
                  </a:lnTo>
                  <a:cubicBezTo>
                    <a:pt x="105089" y="297051"/>
                    <a:pt x="119443" y="305478"/>
                    <a:pt x="135309" y="311121"/>
                  </a:cubicBezTo>
                  <a:lnTo>
                    <a:pt x="135309" y="365155"/>
                  </a:lnTo>
                  <a:lnTo>
                    <a:pt x="226613" y="365155"/>
                  </a:lnTo>
                  <a:lnTo>
                    <a:pt x="226613" y="311121"/>
                  </a:lnTo>
                  <a:cubicBezTo>
                    <a:pt x="242479" y="305478"/>
                    <a:pt x="256833" y="297051"/>
                    <a:pt x="269391" y="286334"/>
                  </a:cubicBezTo>
                  <a:lnTo>
                    <a:pt x="316270" y="313396"/>
                  </a:lnTo>
                  <a:lnTo>
                    <a:pt x="361922" y="234336"/>
                  </a:lnTo>
                  <a:lnTo>
                    <a:pt x="315402" y="207484"/>
                  </a:lnTo>
                  <a:cubicBezTo>
                    <a:pt x="316899" y="199386"/>
                    <a:pt x="317917" y="191109"/>
                    <a:pt x="317917" y="182577"/>
                  </a:cubicBezTo>
                  <a:close/>
                </a:path>
              </a:pathLst>
            </a:custGeom>
            <a:noFill/>
            <a:ln w="38100" cap="rnd">
              <a:solidFill>
                <a:schemeClr val="bg2"/>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6CC2FDAD-6E7A-D3A6-7709-86C959FF53ED}"/>
                </a:ext>
              </a:extLst>
            </p:cNvPr>
            <p:cNvSpPr/>
            <p:nvPr/>
          </p:nvSpPr>
          <p:spPr>
            <a:xfrm>
              <a:off x="812611" y="3230151"/>
              <a:ext cx="91303" cy="91303"/>
            </a:xfrm>
            <a:custGeom>
              <a:avLst/>
              <a:gdLst>
                <a:gd name="connsiteX0" fmla="*/ 91304 w 91303"/>
                <a:gd name="connsiteY0" fmla="*/ 45652 h 91303"/>
                <a:gd name="connsiteX1" fmla="*/ 45652 w 91303"/>
                <a:gd name="connsiteY1" fmla="*/ 91304 h 91303"/>
                <a:gd name="connsiteX2" fmla="*/ 0 w 91303"/>
                <a:gd name="connsiteY2" fmla="*/ 45652 h 91303"/>
                <a:gd name="connsiteX3" fmla="*/ 45652 w 91303"/>
                <a:gd name="connsiteY3" fmla="*/ 0 h 91303"/>
                <a:gd name="connsiteX4" fmla="*/ 91304 w 91303"/>
                <a:gd name="connsiteY4" fmla="*/ 45652 h 91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3" h="91303">
                  <a:moveTo>
                    <a:pt x="91304" y="45652"/>
                  </a:moveTo>
                  <a:cubicBezTo>
                    <a:pt x="91304" y="70865"/>
                    <a:pt x="70865" y="91304"/>
                    <a:pt x="45652" y="91304"/>
                  </a:cubicBezTo>
                  <a:cubicBezTo>
                    <a:pt x="20439" y="91304"/>
                    <a:pt x="0" y="70865"/>
                    <a:pt x="0" y="45652"/>
                  </a:cubicBezTo>
                  <a:cubicBezTo>
                    <a:pt x="0" y="20439"/>
                    <a:pt x="20439" y="0"/>
                    <a:pt x="45652" y="0"/>
                  </a:cubicBezTo>
                  <a:cubicBezTo>
                    <a:pt x="70865" y="0"/>
                    <a:pt x="91304" y="20439"/>
                    <a:pt x="91304" y="45652"/>
                  </a:cubicBezTo>
                  <a:close/>
                </a:path>
              </a:pathLst>
            </a:custGeom>
            <a:noFill/>
            <a:ln w="38100" cap="rnd">
              <a:solidFill>
                <a:schemeClr val="tx2"/>
              </a:solidFill>
              <a:prstDash val="solid"/>
              <a:round/>
            </a:ln>
          </p:spPr>
          <p:txBody>
            <a:bodyPr rtlCol="0" anchor="ctr"/>
            <a:lstStyle/>
            <a:p>
              <a:endParaRPr lang="en-US"/>
            </a:p>
          </p:txBody>
        </p:sp>
        <p:sp>
          <p:nvSpPr>
            <p:cNvPr id="49" name="Freeform: Shape 48">
              <a:extLst>
                <a:ext uri="{FF2B5EF4-FFF2-40B4-BE49-F238E27FC236}">
                  <a16:creationId xmlns:a16="http://schemas.microsoft.com/office/drawing/2014/main" id="{27E69CAF-653C-EBEA-4ACD-BBB3B4482490}"/>
                </a:ext>
              </a:extLst>
            </p:cNvPr>
            <p:cNvSpPr/>
            <p:nvPr/>
          </p:nvSpPr>
          <p:spPr>
            <a:xfrm>
              <a:off x="751977" y="2894143"/>
              <a:ext cx="32929" cy="32925"/>
            </a:xfrm>
            <a:custGeom>
              <a:avLst/>
              <a:gdLst>
                <a:gd name="connsiteX0" fmla="*/ 16465 w 32929"/>
                <a:gd name="connsiteY0" fmla="*/ 32925 h 32925"/>
                <a:gd name="connsiteX1" fmla="*/ 13247 w 32929"/>
                <a:gd name="connsiteY1" fmla="*/ 32611 h 32925"/>
                <a:gd name="connsiteX2" fmla="*/ 10163 w 32929"/>
                <a:gd name="connsiteY2" fmla="*/ 31668 h 32925"/>
                <a:gd name="connsiteX3" fmla="*/ 7334 w 32929"/>
                <a:gd name="connsiteY3" fmla="*/ 30156 h 32925"/>
                <a:gd name="connsiteX4" fmla="*/ 4820 w 32929"/>
                <a:gd name="connsiteY4" fmla="*/ 28106 h 32925"/>
                <a:gd name="connsiteX5" fmla="*/ 2784 w 32929"/>
                <a:gd name="connsiteY5" fmla="*/ 25606 h 32925"/>
                <a:gd name="connsiteX6" fmla="*/ 1272 w 32929"/>
                <a:gd name="connsiteY6" fmla="*/ 22762 h 32925"/>
                <a:gd name="connsiteX7" fmla="*/ 329 w 32929"/>
                <a:gd name="connsiteY7" fmla="*/ 19679 h 32925"/>
                <a:gd name="connsiteX8" fmla="*/ 0 w 32929"/>
                <a:gd name="connsiteY8" fmla="*/ 16461 h 32925"/>
                <a:gd name="connsiteX9" fmla="*/ 329 w 32929"/>
                <a:gd name="connsiteY9" fmla="*/ 13243 h 32925"/>
                <a:gd name="connsiteX10" fmla="*/ 1272 w 32929"/>
                <a:gd name="connsiteY10" fmla="*/ 10159 h 32925"/>
                <a:gd name="connsiteX11" fmla="*/ 2784 w 32929"/>
                <a:gd name="connsiteY11" fmla="*/ 7330 h 32925"/>
                <a:gd name="connsiteX12" fmla="*/ 4820 w 32929"/>
                <a:gd name="connsiteY12" fmla="*/ 4816 h 32925"/>
                <a:gd name="connsiteX13" fmla="*/ 7334 w 32929"/>
                <a:gd name="connsiteY13" fmla="*/ 2780 h 32925"/>
                <a:gd name="connsiteX14" fmla="*/ 10163 w 32929"/>
                <a:gd name="connsiteY14" fmla="*/ 1254 h 32925"/>
                <a:gd name="connsiteX15" fmla="*/ 13247 w 32929"/>
                <a:gd name="connsiteY15" fmla="*/ 326 h 32925"/>
                <a:gd name="connsiteX16" fmla="*/ 19683 w 32929"/>
                <a:gd name="connsiteY16" fmla="*/ 326 h 32925"/>
                <a:gd name="connsiteX17" fmla="*/ 22766 w 32929"/>
                <a:gd name="connsiteY17" fmla="*/ 1254 h 32925"/>
                <a:gd name="connsiteX18" fmla="*/ 25610 w 32929"/>
                <a:gd name="connsiteY18" fmla="*/ 2780 h 32925"/>
                <a:gd name="connsiteX19" fmla="*/ 28110 w 32929"/>
                <a:gd name="connsiteY19" fmla="*/ 4816 h 32925"/>
                <a:gd name="connsiteX20" fmla="*/ 30160 w 32929"/>
                <a:gd name="connsiteY20" fmla="*/ 7330 h 32925"/>
                <a:gd name="connsiteX21" fmla="*/ 31672 w 32929"/>
                <a:gd name="connsiteY21" fmla="*/ 10159 h 32925"/>
                <a:gd name="connsiteX22" fmla="*/ 32615 w 32929"/>
                <a:gd name="connsiteY22" fmla="*/ 13243 h 32925"/>
                <a:gd name="connsiteX23" fmla="*/ 32929 w 32929"/>
                <a:gd name="connsiteY23" fmla="*/ 16461 h 32925"/>
                <a:gd name="connsiteX24" fmla="*/ 32615 w 32929"/>
                <a:gd name="connsiteY24" fmla="*/ 19679 h 32925"/>
                <a:gd name="connsiteX25" fmla="*/ 31672 w 32929"/>
                <a:gd name="connsiteY25" fmla="*/ 22762 h 32925"/>
                <a:gd name="connsiteX26" fmla="*/ 30160 w 32929"/>
                <a:gd name="connsiteY26" fmla="*/ 25606 h 32925"/>
                <a:gd name="connsiteX27" fmla="*/ 28110 w 32929"/>
                <a:gd name="connsiteY27" fmla="*/ 28106 h 32925"/>
                <a:gd name="connsiteX28" fmla="*/ 25610 w 32929"/>
                <a:gd name="connsiteY28" fmla="*/ 30156 h 32925"/>
                <a:gd name="connsiteX29" fmla="*/ 22766 w 32929"/>
                <a:gd name="connsiteY29" fmla="*/ 31668 h 32925"/>
                <a:gd name="connsiteX30" fmla="*/ 19683 w 32929"/>
                <a:gd name="connsiteY30" fmla="*/ 32611 h 32925"/>
                <a:gd name="connsiteX31" fmla="*/ 16465 w 32929"/>
                <a:gd name="connsiteY31" fmla="*/ 32925 h 3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929" h="32925">
                  <a:moveTo>
                    <a:pt x="16465" y="32925"/>
                  </a:moveTo>
                  <a:cubicBezTo>
                    <a:pt x="15402" y="32925"/>
                    <a:pt x="14309" y="32821"/>
                    <a:pt x="13247" y="32611"/>
                  </a:cubicBezTo>
                  <a:cubicBezTo>
                    <a:pt x="12199" y="32402"/>
                    <a:pt x="11166" y="32072"/>
                    <a:pt x="10163" y="31668"/>
                  </a:cubicBezTo>
                  <a:cubicBezTo>
                    <a:pt x="9175" y="31249"/>
                    <a:pt x="8217" y="30740"/>
                    <a:pt x="7334" y="30156"/>
                  </a:cubicBezTo>
                  <a:cubicBezTo>
                    <a:pt x="6421" y="29558"/>
                    <a:pt x="5583" y="28869"/>
                    <a:pt x="4820" y="28106"/>
                  </a:cubicBezTo>
                  <a:cubicBezTo>
                    <a:pt x="4071" y="27342"/>
                    <a:pt x="3383" y="26504"/>
                    <a:pt x="2784" y="25606"/>
                  </a:cubicBezTo>
                  <a:cubicBezTo>
                    <a:pt x="2185" y="24708"/>
                    <a:pt x="1676" y="23750"/>
                    <a:pt x="1272" y="22762"/>
                  </a:cubicBezTo>
                  <a:cubicBezTo>
                    <a:pt x="853" y="21774"/>
                    <a:pt x="539" y="20727"/>
                    <a:pt x="329" y="19679"/>
                  </a:cubicBezTo>
                  <a:cubicBezTo>
                    <a:pt x="105" y="18616"/>
                    <a:pt x="0" y="17539"/>
                    <a:pt x="0" y="16461"/>
                  </a:cubicBezTo>
                  <a:cubicBezTo>
                    <a:pt x="0" y="15383"/>
                    <a:pt x="105" y="14305"/>
                    <a:pt x="329" y="13243"/>
                  </a:cubicBezTo>
                  <a:cubicBezTo>
                    <a:pt x="539" y="12195"/>
                    <a:pt x="853" y="11162"/>
                    <a:pt x="1272" y="10159"/>
                  </a:cubicBezTo>
                  <a:cubicBezTo>
                    <a:pt x="1676" y="9172"/>
                    <a:pt x="2185" y="8214"/>
                    <a:pt x="2784" y="7330"/>
                  </a:cubicBezTo>
                  <a:cubicBezTo>
                    <a:pt x="3383" y="6417"/>
                    <a:pt x="4071" y="5579"/>
                    <a:pt x="4820" y="4816"/>
                  </a:cubicBezTo>
                  <a:cubicBezTo>
                    <a:pt x="5583" y="4068"/>
                    <a:pt x="6421" y="3379"/>
                    <a:pt x="7334" y="2780"/>
                  </a:cubicBezTo>
                  <a:cubicBezTo>
                    <a:pt x="8217" y="2182"/>
                    <a:pt x="9175" y="1673"/>
                    <a:pt x="10163" y="1254"/>
                  </a:cubicBezTo>
                  <a:cubicBezTo>
                    <a:pt x="11166" y="849"/>
                    <a:pt x="12199" y="535"/>
                    <a:pt x="13247" y="326"/>
                  </a:cubicBezTo>
                  <a:cubicBezTo>
                    <a:pt x="15372" y="-109"/>
                    <a:pt x="17557" y="-109"/>
                    <a:pt x="19683" y="326"/>
                  </a:cubicBezTo>
                  <a:cubicBezTo>
                    <a:pt x="20730" y="535"/>
                    <a:pt x="21778" y="849"/>
                    <a:pt x="22766" y="1254"/>
                  </a:cubicBezTo>
                  <a:cubicBezTo>
                    <a:pt x="23754" y="1673"/>
                    <a:pt x="24712" y="2182"/>
                    <a:pt x="25610" y="2780"/>
                  </a:cubicBezTo>
                  <a:cubicBezTo>
                    <a:pt x="26508" y="3379"/>
                    <a:pt x="27346" y="4068"/>
                    <a:pt x="28110" y="4816"/>
                  </a:cubicBezTo>
                  <a:cubicBezTo>
                    <a:pt x="28873" y="5579"/>
                    <a:pt x="29561" y="6417"/>
                    <a:pt x="30160" y="7330"/>
                  </a:cubicBezTo>
                  <a:cubicBezTo>
                    <a:pt x="30744" y="8214"/>
                    <a:pt x="31253" y="9172"/>
                    <a:pt x="31672" y="10159"/>
                  </a:cubicBezTo>
                  <a:cubicBezTo>
                    <a:pt x="32076" y="11162"/>
                    <a:pt x="32405" y="12195"/>
                    <a:pt x="32615" y="13243"/>
                  </a:cubicBezTo>
                  <a:cubicBezTo>
                    <a:pt x="32824" y="14305"/>
                    <a:pt x="32929" y="15398"/>
                    <a:pt x="32929" y="16461"/>
                  </a:cubicBezTo>
                  <a:cubicBezTo>
                    <a:pt x="32929" y="17524"/>
                    <a:pt x="32824" y="18616"/>
                    <a:pt x="32615" y="19679"/>
                  </a:cubicBezTo>
                  <a:cubicBezTo>
                    <a:pt x="32405" y="20727"/>
                    <a:pt x="32076" y="21774"/>
                    <a:pt x="31672" y="22762"/>
                  </a:cubicBezTo>
                  <a:cubicBezTo>
                    <a:pt x="31253" y="23750"/>
                    <a:pt x="30744" y="24708"/>
                    <a:pt x="30160" y="25606"/>
                  </a:cubicBezTo>
                  <a:cubicBezTo>
                    <a:pt x="29561" y="26504"/>
                    <a:pt x="28873" y="27342"/>
                    <a:pt x="28110" y="28106"/>
                  </a:cubicBezTo>
                  <a:cubicBezTo>
                    <a:pt x="27346" y="28869"/>
                    <a:pt x="26508" y="29558"/>
                    <a:pt x="25610" y="30156"/>
                  </a:cubicBezTo>
                  <a:cubicBezTo>
                    <a:pt x="24712" y="30740"/>
                    <a:pt x="23754" y="31249"/>
                    <a:pt x="22766" y="31668"/>
                  </a:cubicBezTo>
                  <a:cubicBezTo>
                    <a:pt x="21778" y="32072"/>
                    <a:pt x="20730" y="32402"/>
                    <a:pt x="19683" y="32611"/>
                  </a:cubicBezTo>
                  <a:cubicBezTo>
                    <a:pt x="18620" y="32821"/>
                    <a:pt x="17542" y="32925"/>
                    <a:pt x="16465" y="32925"/>
                  </a:cubicBezTo>
                  <a:close/>
                </a:path>
              </a:pathLst>
            </a:custGeom>
            <a:solidFill>
              <a:schemeClr val="tx2"/>
            </a:solidFill>
            <a:ln w="12700" cap="flat">
              <a:solidFill>
                <a:schemeClr val="tx2"/>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854612B-E707-D0DE-7A6B-E1CE9435E222}"/>
                </a:ext>
              </a:extLst>
            </p:cNvPr>
            <p:cNvSpPr/>
            <p:nvPr/>
          </p:nvSpPr>
          <p:spPr>
            <a:xfrm>
              <a:off x="663726" y="2894143"/>
              <a:ext cx="32929" cy="32925"/>
            </a:xfrm>
            <a:custGeom>
              <a:avLst/>
              <a:gdLst>
                <a:gd name="connsiteX0" fmla="*/ 16465 w 32929"/>
                <a:gd name="connsiteY0" fmla="*/ 32925 h 32925"/>
                <a:gd name="connsiteX1" fmla="*/ 13247 w 32929"/>
                <a:gd name="connsiteY1" fmla="*/ 32611 h 32925"/>
                <a:gd name="connsiteX2" fmla="*/ 10163 w 32929"/>
                <a:gd name="connsiteY2" fmla="*/ 31668 h 32925"/>
                <a:gd name="connsiteX3" fmla="*/ 7319 w 32929"/>
                <a:gd name="connsiteY3" fmla="*/ 30156 h 32925"/>
                <a:gd name="connsiteX4" fmla="*/ 4820 w 32929"/>
                <a:gd name="connsiteY4" fmla="*/ 28106 h 32925"/>
                <a:gd name="connsiteX5" fmla="*/ 2769 w 32929"/>
                <a:gd name="connsiteY5" fmla="*/ 25606 h 32925"/>
                <a:gd name="connsiteX6" fmla="*/ 1257 w 32929"/>
                <a:gd name="connsiteY6" fmla="*/ 22762 h 32925"/>
                <a:gd name="connsiteX7" fmla="*/ 314 w 32929"/>
                <a:gd name="connsiteY7" fmla="*/ 19679 h 32925"/>
                <a:gd name="connsiteX8" fmla="*/ 0 w 32929"/>
                <a:gd name="connsiteY8" fmla="*/ 16461 h 32925"/>
                <a:gd name="connsiteX9" fmla="*/ 314 w 32929"/>
                <a:gd name="connsiteY9" fmla="*/ 13243 h 32925"/>
                <a:gd name="connsiteX10" fmla="*/ 1257 w 32929"/>
                <a:gd name="connsiteY10" fmla="*/ 10174 h 32925"/>
                <a:gd name="connsiteX11" fmla="*/ 2769 w 32929"/>
                <a:gd name="connsiteY11" fmla="*/ 7330 h 32925"/>
                <a:gd name="connsiteX12" fmla="*/ 4820 w 32929"/>
                <a:gd name="connsiteY12" fmla="*/ 4816 h 32925"/>
                <a:gd name="connsiteX13" fmla="*/ 7319 w 32929"/>
                <a:gd name="connsiteY13" fmla="*/ 2780 h 32925"/>
                <a:gd name="connsiteX14" fmla="*/ 10163 w 32929"/>
                <a:gd name="connsiteY14" fmla="*/ 1269 h 32925"/>
                <a:gd name="connsiteX15" fmla="*/ 13247 w 32929"/>
                <a:gd name="connsiteY15" fmla="*/ 326 h 32925"/>
                <a:gd name="connsiteX16" fmla="*/ 19683 w 32929"/>
                <a:gd name="connsiteY16" fmla="*/ 326 h 32925"/>
                <a:gd name="connsiteX17" fmla="*/ 22766 w 32929"/>
                <a:gd name="connsiteY17" fmla="*/ 1269 h 32925"/>
                <a:gd name="connsiteX18" fmla="*/ 25610 w 32929"/>
                <a:gd name="connsiteY18" fmla="*/ 2780 h 32925"/>
                <a:gd name="connsiteX19" fmla="*/ 28110 w 32929"/>
                <a:gd name="connsiteY19" fmla="*/ 4816 h 32925"/>
                <a:gd name="connsiteX20" fmla="*/ 30160 w 32929"/>
                <a:gd name="connsiteY20" fmla="*/ 7330 h 32925"/>
                <a:gd name="connsiteX21" fmla="*/ 31672 w 32929"/>
                <a:gd name="connsiteY21" fmla="*/ 10174 h 32925"/>
                <a:gd name="connsiteX22" fmla="*/ 32615 w 32929"/>
                <a:gd name="connsiteY22" fmla="*/ 13243 h 32925"/>
                <a:gd name="connsiteX23" fmla="*/ 32929 w 32929"/>
                <a:gd name="connsiteY23" fmla="*/ 16461 h 32925"/>
                <a:gd name="connsiteX24" fmla="*/ 32615 w 32929"/>
                <a:gd name="connsiteY24" fmla="*/ 19679 h 32925"/>
                <a:gd name="connsiteX25" fmla="*/ 31672 w 32929"/>
                <a:gd name="connsiteY25" fmla="*/ 22762 h 32925"/>
                <a:gd name="connsiteX26" fmla="*/ 30160 w 32929"/>
                <a:gd name="connsiteY26" fmla="*/ 25606 h 32925"/>
                <a:gd name="connsiteX27" fmla="*/ 28110 w 32929"/>
                <a:gd name="connsiteY27" fmla="*/ 28106 h 32925"/>
                <a:gd name="connsiteX28" fmla="*/ 25610 w 32929"/>
                <a:gd name="connsiteY28" fmla="*/ 30156 h 32925"/>
                <a:gd name="connsiteX29" fmla="*/ 22766 w 32929"/>
                <a:gd name="connsiteY29" fmla="*/ 31668 h 32925"/>
                <a:gd name="connsiteX30" fmla="*/ 19683 w 32929"/>
                <a:gd name="connsiteY30" fmla="*/ 32611 h 32925"/>
                <a:gd name="connsiteX31" fmla="*/ 16465 w 32929"/>
                <a:gd name="connsiteY31" fmla="*/ 32925 h 3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929" h="32925">
                  <a:moveTo>
                    <a:pt x="16465" y="32925"/>
                  </a:moveTo>
                  <a:cubicBezTo>
                    <a:pt x="15387" y="32925"/>
                    <a:pt x="14309" y="32821"/>
                    <a:pt x="13247" y="32611"/>
                  </a:cubicBezTo>
                  <a:cubicBezTo>
                    <a:pt x="12199" y="32402"/>
                    <a:pt x="11166" y="32072"/>
                    <a:pt x="10163" y="31668"/>
                  </a:cubicBezTo>
                  <a:cubicBezTo>
                    <a:pt x="9175" y="31249"/>
                    <a:pt x="8217" y="30740"/>
                    <a:pt x="7319" y="30156"/>
                  </a:cubicBezTo>
                  <a:cubicBezTo>
                    <a:pt x="6421" y="29558"/>
                    <a:pt x="5583" y="28869"/>
                    <a:pt x="4820" y="28106"/>
                  </a:cubicBezTo>
                  <a:cubicBezTo>
                    <a:pt x="4071" y="27342"/>
                    <a:pt x="3383" y="26504"/>
                    <a:pt x="2769" y="25606"/>
                  </a:cubicBezTo>
                  <a:cubicBezTo>
                    <a:pt x="2185" y="24708"/>
                    <a:pt x="1676" y="23750"/>
                    <a:pt x="1257" y="22762"/>
                  </a:cubicBezTo>
                  <a:cubicBezTo>
                    <a:pt x="853" y="21774"/>
                    <a:pt x="539" y="20727"/>
                    <a:pt x="314" y="19679"/>
                  </a:cubicBezTo>
                  <a:cubicBezTo>
                    <a:pt x="105" y="18616"/>
                    <a:pt x="0" y="17539"/>
                    <a:pt x="0" y="16461"/>
                  </a:cubicBezTo>
                  <a:cubicBezTo>
                    <a:pt x="0" y="15383"/>
                    <a:pt x="105" y="14305"/>
                    <a:pt x="314" y="13243"/>
                  </a:cubicBezTo>
                  <a:cubicBezTo>
                    <a:pt x="539" y="12195"/>
                    <a:pt x="853" y="11162"/>
                    <a:pt x="1257" y="10174"/>
                  </a:cubicBezTo>
                  <a:cubicBezTo>
                    <a:pt x="1676" y="9172"/>
                    <a:pt x="2185" y="8214"/>
                    <a:pt x="2769" y="7330"/>
                  </a:cubicBezTo>
                  <a:cubicBezTo>
                    <a:pt x="3383" y="6417"/>
                    <a:pt x="4071" y="5579"/>
                    <a:pt x="4820" y="4816"/>
                  </a:cubicBezTo>
                  <a:cubicBezTo>
                    <a:pt x="5583" y="4068"/>
                    <a:pt x="6421" y="3379"/>
                    <a:pt x="7319" y="2780"/>
                  </a:cubicBezTo>
                  <a:cubicBezTo>
                    <a:pt x="8217" y="2182"/>
                    <a:pt x="9175" y="1673"/>
                    <a:pt x="10163" y="1269"/>
                  </a:cubicBezTo>
                  <a:cubicBezTo>
                    <a:pt x="11166" y="849"/>
                    <a:pt x="12199" y="535"/>
                    <a:pt x="13247" y="326"/>
                  </a:cubicBezTo>
                  <a:cubicBezTo>
                    <a:pt x="15372" y="-109"/>
                    <a:pt x="17557" y="-109"/>
                    <a:pt x="19683" y="326"/>
                  </a:cubicBezTo>
                  <a:cubicBezTo>
                    <a:pt x="20730" y="535"/>
                    <a:pt x="21763" y="849"/>
                    <a:pt x="22766" y="1269"/>
                  </a:cubicBezTo>
                  <a:cubicBezTo>
                    <a:pt x="23754" y="1673"/>
                    <a:pt x="24712" y="2182"/>
                    <a:pt x="25610" y="2780"/>
                  </a:cubicBezTo>
                  <a:cubicBezTo>
                    <a:pt x="26508" y="3379"/>
                    <a:pt x="27346" y="4068"/>
                    <a:pt x="28110" y="4816"/>
                  </a:cubicBezTo>
                  <a:cubicBezTo>
                    <a:pt x="28858" y="5579"/>
                    <a:pt x="29546" y="6417"/>
                    <a:pt x="30160" y="7330"/>
                  </a:cubicBezTo>
                  <a:cubicBezTo>
                    <a:pt x="30744" y="8214"/>
                    <a:pt x="31253" y="9172"/>
                    <a:pt x="31672" y="10174"/>
                  </a:cubicBezTo>
                  <a:cubicBezTo>
                    <a:pt x="32076" y="11162"/>
                    <a:pt x="32390" y="12195"/>
                    <a:pt x="32615" y="13243"/>
                  </a:cubicBezTo>
                  <a:cubicBezTo>
                    <a:pt x="32824" y="14305"/>
                    <a:pt x="32929" y="15398"/>
                    <a:pt x="32929" y="16461"/>
                  </a:cubicBezTo>
                  <a:cubicBezTo>
                    <a:pt x="32929" y="17524"/>
                    <a:pt x="32824" y="18616"/>
                    <a:pt x="32615" y="19679"/>
                  </a:cubicBezTo>
                  <a:cubicBezTo>
                    <a:pt x="32390" y="20727"/>
                    <a:pt x="32076" y="21774"/>
                    <a:pt x="31672" y="22762"/>
                  </a:cubicBezTo>
                  <a:cubicBezTo>
                    <a:pt x="31253" y="23750"/>
                    <a:pt x="30744" y="24708"/>
                    <a:pt x="30160" y="25606"/>
                  </a:cubicBezTo>
                  <a:cubicBezTo>
                    <a:pt x="29546" y="26504"/>
                    <a:pt x="28858" y="27342"/>
                    <a:pt x="28110" y="28106"/>
                  </a:cubicBezTo>
                  <a:cubicBezTo>
                    <a:pt x="27346" y="28869"/>
                    <a:pt x="26508" y="29558"/>
                    <a:pt x="25610" y="30156"/>
                  </a:cubicBezTo>
                  <a:cubicBezTo>
                    <a:pt x="24712" y="30740"/>
                    <a:pt x="23754" y="31249"/>
                    <a:pt x="22766" y="31668"/>
                  </a:cubicBezTo>
                  <a:cubicBezTo>
                    <a:pt x="21763" y="32072"/>
                    <a:pt x="20730" y="32402"/>
                    <a:pt x="19683" y="32611"/>
                  </a:cubicBezTo>
                  <a:cubicBezTo>
                    <a:pt x="18620" y="32821"/>
                    <a:pt x="17542" y="32925"/>
                    <a:pt x="16465" y="32925"/>
                  </a:cubicBezTo>
                  <a:close/>
                </a:path>
              </a:pathLst>
            </a:custGeom>
            <a:solidFill>
              <a:schemeClr val="tx2"/>
            </a:solidFill>
            <a:ln w="12700" cap="flat">
              <a:solidFill>
                <a:schemeClr val="tx2"/>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EE3F0B9-B356-3B9D-3E95-E6FBDEC01030}"/>
                </a:ext>
              </a:extLst>
            </p:cNvPr>
            <p:cNvSpPr/>
            <p:nvPr/>
          </p:nvSpPr>
          <p:spPr>
            <a:xfrm>
              <a:off x="576988" y="2894155"/>
              <a:ext cx="32929" cy="32913"/>
            </a:xfrm>
            <a:custGeom>
              <a:avLst/>
              <a:gdLst>
                <a:gd name="connsiteX0" fmla="*/ 16465 w 32929"/>
                <a:gd name="connsiteY0" fmla="*/ 32913 h 32913"/>
                <a:gd name="connsiteX1" fmla="*/ 13247 w 32929"/>
                <a:gd name="connsiteY1" fmla="*/ 32599 h 32913"/>
                <a:gd name="connsiteX2" fmla="*/ 10178 w 32929"/>
                <a:gd name="connsiteY2" fmla="*/ 31656 h 32913"/>
                <a:gd name="connsiteX3" fmla="*/ 7334 w 32929"/>
                <a:gd name="connsiteY3" fmla="*/ 30144 h 32913"/>
                <a:gd name="connsiteX4" fmla="*/ 4835 w 32929"/>
                <a:gd name="connsiteY4" fmla="*/ 28094 h 32913"/>
                <a:gd name="connsiteX5" fmla="*/ 2784 w 32929"/>
                <a:gd name="connsiteY5" fmla="*/ 25594 h 32913"/>
                <a:gd name="connsiteX6" fmla="*/ 1272 w 32929"/>
                <a:gd name="connsiteY6" fmla="*/ 22750 h 32913"/>
                <a:gd name="connsiteX7" fmla="*/ 329 w 32929"/>
                <a:gd name="connsiteY7" fmla="*/ 19667 h 32913"/>
                <a:gd name="connsiteX8" fmla="*/ 0 w 32929"/>
                <a:gd name="connsiteY8" fmla="*/ 16449 h 32913"/>
                <a:gd name="connsiteX9" fmla="*/ 329 w 32929"/>
                <a:gd name="connsiteY9" fmla="*/ 13231 h 32913"/>
                <a:gd name="connsiteX10" fmla="*/ 1272 w 32929"/>
                <a:gd name="connsiteY10" fmla="*/ 10162 h 32913"/>
                <a:gd name="connsiteX11" fmla="*/ 2784 w 32929"/>
                <a:gd name="connsiteY11" fmla="*/ 7318 h 32913"/>
                <a:gd name="connsiteX12" fmla="*/ 4835 w 32929"/>
                <a:gd name="connsiteY12" fmla="*/ 4804 h 32913"/>
                <a:gd name="connsiteX13" fmla="*/ 7334 w 32929"/>
                <a:gd name="connsiteY13" fmla="*/ 2768 h 32913"/>
                <a:gd name="connsiteX14" fmla="*/ 10178 w 32929"/>
                <a:gd name="connsiteY14" fmla="*/ 1241 h 32913"/>
                <a:gd name="connsiteX15" fmla="*/ 13247 w 32929"/>
                <a:gd name="connsiteY15" fmla="*/ 313 h 32913"/>
                <a:gd name="connsiteX16" fmla="*/ 28110 w 32929"/>
                <a:gd name="connsiteY16" fmla="*/ 4804 h 32913"/>
                <a:gd name="connsiteX17" fmla="*/ 30160 w 32929"/>
                <a:gd name="connsiteY17" fmla="*/ 7318 h 32913"/>
                <a:gd name="connsiteX18" fmla="*/ 31672 w 32929"/>
                <a:gd name="connsiteY18" fmla="*/ 10162 h 32913"/>
                <a:gd name="connsiteX19" fmla="*/ 32615 w 32929"/>
                <a:gd name="connsiteY19" fmla="*/ 13231 h 32913"/>
                <a:gd name="connsiteX20" fmla="*/ 32929 w 32929"/>
                <a:gd name="connsiteY20" fmla="*/ 16449 h 32913"/>
                <a:gd name="connsiteX21" fmla="*/ 32615 w 32929"/>
                <a:gd name="connsiteY21" fmla="*/ 19667 h 32913"/>
                <a:gd name="connsiteX22" fmla="*/ 31672 w 32929"/>
                <a:gd name="connsiteY22" fmla="*/ 22750 h 32913"/>
                <a:gd name="connsiteX23" fmla="*/ 30160 w 32929"/>
                <a:gd name="connsiteY23" fmla="*/ 25594 h 32913"/>
                <a:gd name="connsiteX24" fmla="*/ 28110 w 32929"/>
                <a:gd name="connsiteY24" fmla="*/ 28094 h 32913"/>
                <a:gd name="connsiteX25" fmla="*/ 25610 w 32929"/>
                <a:gd name="connsiteY25" fmla="*/ 30144 h 32913"/>
                <a:gd name="connsiteX26" fmla="*/ 22766 w 32929"/>
                <a:gd name="connsiteY26" fmla="*/ 31656 h 32913"/>
                <a:gd name="connsiteX27" fmla="*/ 19683 w 32929"/>
                <a:gd name="connsiteY27" fmla="*/ 32599 h 32913"/>
                <a:gd name="connsiteX28" fmla="*/ 16465 w 32929"/>
                <a:gd name="connsiteY2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29" h="32913">
                  <a:moveTo>
                    <a:pt x="16465" y="32913"/>
                  </a:moveTo>
                  <a:cubicBezTo>
                    <a:pt x="15402" y="32913"/>
                    <a:pt x="14309" y="32809"/>
                    <a:pt x="13247" y="32599"/>
                  </a:cubicBezTo>
                  <a:cubicBezTo>
                    <a:pt x="12199" y="32389"/>
                    <a:pt x="11166" y="32060"/>
                    <a:pt x="10178" y="31656"/>
                  </a:cubicBezTo>
                  <a:cubicBezTo>
                    <a:pt x="9175" y="31237"/>
                    <a:pt x="8217" y="30728"/>
                    <a:pt x="7334" y="30144"/>
                  </a:cubicBezTo>
                  <a:cubicBezTo>
                    <a:pt x="6436" y="29546"/>
                    <a:pt x="5583" y="28857"/>
                    <a:pt x="4835" y="28094"/>
                  </a:cubicBezTo>
                  <a:cubicBezTo>
                    <a:pt x="4071" y="27330"/>
                    <a:pt x="3383" y="26492"/>
                    <a:pt x="2784" y="25594"/>
                  </a:cubicBezTo>
                  <a:cubicBezTo>
                    <a:pt x="2185" y="24696"/>
                    <a:pt x="1676" y="23738"/>
                    <a:pt x="1272" y="22750"/>
                  </a:cubicBezTo>
                  <a:cubicBezTo>
                    <a:pt x="853" y="21762"/>
                    <a:pt x="539" y="20715"/>
                    <a:pt x="329" y="19667"/>
                  </a:cubicBezTo>
                  <a:cubicBezTo>
                    <a:pt x="120" y="18604"/>
                    <a:pt x="0" y="17526"/>
                    <a:pt x="0" y="16449"/>
                  </a:cubicBezTo>
                  <a:cubicBezTo>
                    <a:pt x="0" y="15371"/>
                    <a:pt x="120" y="14293"/>
                    <a:pt x="329" y="13231"/>
                  </a:cubicBezTo>
                  <a:cubicBezTo>
                    <a:pt x="539" y="12183"/>
                    <a:pt x="853" y="11150"/>
                    <a:pt x="1272" y="10162"/>
                  </a:cubicBezTo>
                  <a:cubicBezTo>
                    <a:pt x="1676" y="9159"/>
                    <a:pt x="2185" y="8201"/>
                    <a:pt x="2784" y="7318"/>
                  </a:cubicBezTo>
                  <a:cubicBezTo>
                    <a:pt x="3383" y="6405"/>
                    <a:pt x="4071" y="5567"/>
                    <a:pt x="4835" y="4804"/>
                  </a:cubicBezTo>
                  <a:cubicBezTo>
                    <a:pt x="5598" y="4040"/>
                    <a:pt x="6436" y="3367"/>
                    <a:pt x="7334" y="2768"/>
                  </a:cubicBezTo>
                  <a:cubicBezTo>
                    <a:pt x="8217" y="2169"/>
                    <a:pt x="9175" y="1661"/>
                    <a:pt x="10178" y="1241"/>
                  </a:cubicBezTo>
                  <a:cubicBezTo>
                    <a:pt x="11166" y="837"/>
                    <a:pt x="12199" y="523"/>
                    <a:pt x="13247" y="313"/>
                  </a:cubicBezTo>
                  <a:cubicBezTo>
                    <a:pt x="18605" y="-764"/>
                    <a:pt x="24293" y="987"/>
                    <a:pt x="28110" y="4804"/>
                  </a:cubicBezTo>
                  <a:cubicBezTo>
                    <a:pt x="28873" y="5567"/>
                    <a:pt x="29561" y="6405"/>
                    <a:pt x="30160" y="7318"/>
                  </a:cubicBezTo>
                  <a:cubicBezTo>
                    <a:pt x="30759" y="8201"/>
                    <a:pt x="31268" y="9159"/>
                    <a:pt x="31672" y="10162"/>
                  </a:cubicBezTo>
                  <a:cubicBezTo>
                    <a:pt x="32091" y="11150"/>
                    <a:pt x="32405" y="12183"/>
                    <a:pt x="32615" y="13231"/>
                  </a:cubicBezTo>
                  <a:cubicBezTo>
                    <a:pt x="32824" y="14293"/>
                    <a:pt x="32929" y="15386"/>
                    <a:pt x="32929" y="16449"/>
                  </a:cubicBezTo>
                  <a:cubicBezTo>
                    <a:pt x="32929" y="17511"/>
                    <a:pt x="32824" y="18604"/>
                    <a:pt x="32615" y="19667"/>
                  </a:cubicBezTo>
                  <a:cubicBezTo>
                    <a:pt x="32405" y="20715"/>
                    <a:pt x="32091" y="21762"/>
                    <a:pt x="31672" y="22750"/>
                  </a:cubicBezTo>
                  <a:cubicBezTo>
                    <a:pt x="31268" y="23738"/>
                    <a:pt x="30759" y="24696"/>
                    <a:pt x="30160" y="25594"/>
                  </a:cubicBezTo>
                  <a:cubicBezTo>
                    <a:pt x="29561" y="26492"/>
                    <a:pt x="28873" y="27330"/>
                    <a:pt x="28110" y="28094"/>
                  </a:cubicBezTo>
                  <a:cubicBezTo>
                    <a:pt x="27361" y="28857"/>
                    <a:pt x="26508" y="29546"/>
                    <a:pt x="25610" y="30144"/>
                  </a:cubicBezTo>
                  <a:cubicBezTo>
                    <a:pt x="24712" y="30728"/>
                    <a:pt x="23769" y="31237"/>
                    <a:pt x="22766" y="31656"/>
                  </a:cubicBezTo>
                  <a:cubicBezTo>
                    <a:pt x="21778" y="32060"/>
                    <a:pt x="20745" y="32389"/>
                    <a:pt x="19683" y="32599"/>
                  </a:cubicBezTo>
                  <a:cubicBezTo>
                    <a:pt x="18620" y="32809"/>
                    <a:pt x="17542" y="32913"/>
                    <a:pt x="16465" y="32913"/>
                  </a:cubicBezTo>
                  <a:close/>
                </a:path>
              </a:pathLst>
            </a:custGeom>
            <a:solidFill>
              <a:schemeClr val="tx2"/>
            </a:solidFill>
            <a:ln w="12700" cap="flat">
              <a:solidFill>
                <a:schemeClr val="tx2"/>
              </a:solid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5FF18934-6DEF-8451-8C04-81E85238654E}"/>
              </a:ext>
            </a:extLst>
          </p:cNvPr>
          <p:cNvCxnSpPr/>
          <p:nvPr/>
        </p:nvCxnSpPr>
        <p:spPr>
          <a:xfrm>
            <a:off x="338853" y="4314203"/>
            <a:ext cx="520965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 Placeholder 5">
            <a:extLst>
              <a:ext uri="{FF2B5EF4-FFF2-40B4-BE49-F238E27FC236}">
                <a16:creationId xmlns:a16="http://schemas.microsoft.com/office/drawing/2014/main" id="{03F0C587-34EE-37AF-1C98-7EDA8A020401}"/>
              </a:ext>
            </a:extLst>
          </p:cNvPr>
          <p:cNvSpPr txBox="1">
            <a:spLocks/>
          </p:cNvSpPr>
          <p:nvPr/>
        </p:nvSpPr>
        <p:spPr>
          <a:xfrm>
            <a:off x="1880524" y="2635451"/>
            <a:ext cx="3662015" cy="646331"/>
          </a:xfrm>
          <a:prstGeom prst="rect">
            <a:avLst/>
          </a:prstGeom>
        </p:spPr>
        <p:txBody>
          <a:bodyPr wrap="square" lIns="0" tIns="0" rIns="0" bIns="0" anchor="ctr">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Aft>
                <a:spcPts val="2400"/>
              </a:spcAft>
              <a:buFont typeface="Arial" panose="020B0604020202020204" pitchFamily="34" charset="0"/>
              <a:buNone/>
            </a:pPr>
            <a:r>
              <a:rPr lang="en-US" sz="1400" dirty="0">
                <a:latin typeface="+mj-lt"/>
              </a:rPr>
              <a:t>Acquisitions are primarily financed through cash-flow and strategic debt, with little to no dilution</a:t>
            </a:r>
            <a:endParaRPr lang="en-US" sz="1400" dirty="0"/>
          </a:p>
        </p:txBody>
      </p:sp>
      <p:grpSp>
        <p:nvGrpSpPr>
          <p:cNvPr id="67" name="Group 66">
            <a:extLst>
              <a:ext uri="{FF2B5EF4-FFF2-40B4-BE49-F238E27FC236}">
                <a16:creationId xmlns:a16="http://schemas.microsoft.com/office/drawing/2014/main" id="{258CA72F-EEDD-E8A0-DCFA-39E9CDCB65A4}"/>
              </a:ext>
            </a:extLst>
          </p:cNvPr>
          <p:cNvGrpSpPr/>
          <p:nvPr/>
        </p:nvGrpSpPr>
        <p:grpSpPr>
          <a:xfrm>
            <a:off x="482336" y="4675752"/>
            <a:ext cx="766995" cy="779077"/>
            <a:chOff x="478447" y="4033837"/>
            <a:chExt cx="766995" cy="792975"/>
          </a:xfrm>
        </p:grpSpPr>
        <p:sp>
          <p:nvSpPr>
            <p:cNvPr id="56" name="Freeform: Shape 55">
              <a:extLst>
                <a:ext uri="{FF2B5EF4-FFF2-40B4-BE49-F238E27FC236}">
                  <a16:creationId xmlns:a16="http://schemas.microsoft.com/office/drawing/2014/main" id="{88DF83D5-2681-5B81-7A89-83081D5F56E8}"/>
                </a:ext>
              </a:extLst>
            </p:cNvPr>
            <p:cNvSpPr/>
            <p:nvPr/>
          </p:nvSpPr>
          <p:spPr>
            <a:xfrm>
              <a:off x="543905" y="4291594"/>
              <a:ext cx="426744" cy="185634"/>
            </a:xfrm>
            <a:custGeom>
              <a:avLst/>
              <a:gdLst>
                <a:gd name="connsiteX0" fmla="*/ 0 w 452407"/>
                <a:gd name="connsiteY0" fmla="*/ 196798 h 196797"/>
                <a:gd name="connsiteX1" fmla="*/ 122332 w 452407"/>
                <a:gd name="connsiteY1" fmla="*/ 196798 h 196797"/>
                <a:gd name="connsiteX2" fmla="*/ 157429 w 452407"/>
                <a:gd name="connsiteY2" fmla="*/ 180356 h 196797"/>
                <a:gd name="connsiteX3" fmla="*/ 235602 w 452407"/>
                <a:gd name="connsiteY3" fmla="*/ 86558 h 196797"/>
                <a:gd name="connsiteX4" fmla="*/ 270700 w 452407"/>
                <a:gd name="connsiteY4" fmla="*/ 70117 h 196797"/>
                <a:gd name="connsiteX5" fmla="*/ 372036 w 452407"/>
                <a:gd name="connsiteY5" fmla="*/ 70117 h 196797"/>
                <a:gd name="connsiteX6" fmla="*/ 406694 w 452407"/>
                <a:gd name="connsiteY6" fmla="*/ 54193 h 196797"/>
                <a:gd name="connsiteX7" fmla="*/ 452407 w 452407"/>
                <a:gd name="connsiteY7" fmla="*/ 0 h 19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07" h="196797">
                  <a:moveTo>
                    <a:pt x="0" y="196798"/>
                  </a:moveTo>
                  <a:lnTo>
                    <a:pt x="122332" y="196798"/>
                  </a:lnTo>
                  <a:cubicBezTo>
                    <a:pt x="135884" y="196798"/>
                    <a:pt x="148745" y="190768"/>
                    <a:pt x="157429" y="180356"/>
                  </a:cubicBezTo>
                  <a:lnTo>
                    <a:pt x="235602" y="86558"/>
                  </a:lnTo>
                  <a:cubicBezTo>
                    <a:pt x="244286" y="76147"/>
                    <a:pt x="257148" y="70117"/>
                    <a:pt x="270700" y="70117"/>
                  </a:cubicBezTo>
                  <a:lnTo>
                    <a:pt x="372036" y="70117"/>
                  </a:lnTo>
                  <a:cubicBezTo>
                    <a:pt x="385352" y="70117"/>
                    <a:pt x="398025" y="64306"/>
                    <a:pt x="406694" y="54193"/>
                  </a:cubicBezTo>
                  <a:lnTo>
                    <a:pt x="452407" y="0"/>
                  </a:lnTo>
                </a:path>
              </a:pathLst>
            </a:custGeom>
            <a:noFill/>
            <a:ln w="38100" cap="rnd">
              <a:solidFill>
                <a:schemeClr val="tx2"/>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EFBBF1AB-B465-A5E0-2347-DF47CBB88892}"/>
                </a:ext>
              </a:extLst>
            </p:cNvPr>
            <p:cNvSpPr/>
            <p:nvPr/>
          </p:nvSpPr>
          <p:spPr>
            <a:xfrm>
              <a:off x="1014228" y="4328034"/>
              <a:ext cx="135566" cy="497296"/>
            </a:xfrm>
            <a:custGeom>
              <a:avLst/>
              <a:gdLst>
                <a:gd name="connsiteX0" fmla="*/ 143720 w 143719"/>
                <a:gd name="connsiteY0" fmla="*/ 7239 h 527202"/>
                <a:gd name="connsiteX1" fmla="*/ 143720 w 143719"/>
                <a:gd name="connsiteY1" fmla="*/ 527202 h 527202"/>
                <a:gd name="connsiteX2" fmla="*/ 0 w 143719"/>
                <a:gd name="connsiteY2" fmla="*/ 527202 h 527202"/>
                <a:gd name="connsiteX3" fmla="*/ 0 w 143719"/>
                <a:gd name="connsiteY3" fmla="*/ 0 h 527202"/>
              </a:gdLst>
              <a:ahLst/>
              <a:cxnLst>
                <a:cxn ang="0">
                  <a:pos x="connsiteX0" y="connsiteY0"/>
                </a:cxn>
                <a:cxn ang="0">
                  <a:pos x="connsiteX1" y="connsiteY1"/>
                </a:cxn>
                <a:cxn ang="0">
                  <a:pos x="connsiteX2" y="connsiteY2"/>
                </a:cxn>
                <a:cxn ang="0">
                  <a:pos x="connsiteX3" y="connsiteY3"/>
                </a:cxn>
              </a:cxnLst>
              <a:rect l="l" t="t" r="r" b="b"/>
              <a:pathLst>
                <a:path w="143719" h="527202">
                  <a:moveTo>
                    <a:pt x="143720" y="7239"/>
                  </a:moveTo>
                  <a:lnTo>
                    <a:pt x="143720" y="527202"/>
                  </a:lnTo>
                  <a:lnTo>
                    <a:pt x="0" y="527202"/>
                  </a:lnTo>
                  <a:lnTo>
                    <a:pt x="0" y="0"/>
                  </a:lnTo>
                </a:path>
              </a:pathLst>
            </a:custGeom>
            <a:noFill/>
            <a:ln w="38100" cap="rnd">
              <a:solidFill>
                <a:schemeClr val="tx2"/>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D0F4B0DF-C1A8-ECCC-5C54-6494DE437ADE}"/>
                </a:ext>
              </a:extLst>
            </p:cNvPr>
            <p:cNvSpPr/>
            <p:nvPr/>
          </p:nvSpPr>
          <p:spPr>
            <a:xfrm>
              <a:off x="478447" y="4825331"/>
              <a:ext cx="725830" cy="1481"/>
            </a:xfrm>
            <a:custGeom>
              <a:avLst/>
              <a:gdLst>
                <a:gd name="connsiteX0" fmla="*/ 0 w 769479"/>
                <a:gd name="connsiteY0" fmla="*/ 0 h 1570"/>
                <a:gd name="connsiteX1" fmla="*/ 769480 w 769479"/>
                <a:gd name="connsiteY1" fmla="*/ 0 h 1570"/>
              </a:gdLst>
              <a:ahLst/>
              <a:cxnLst>
                <a:cxn ang="0">
                  <a:pos x="connsiteX0" y="connsiteY0"/>
                </a:cxn>
                <a:cxn ang="0">
                  <a:pos x="connsiteX1" y="connsiteY1"/>
                </a:cxn>
              </a:cxnLst>
              <a:rect l="l" t="t" r="r" b="b"/>
              <a:pathLst>
                <a:path w="769479" h="1570">
                  <a:moveTo>
                    <a:pt x="0" y="0"/>
                  </a:moveTo>
                  <a:lnTo>
                    <a:pt x="769480" y="0"/>
                  </a:lnTo>
                </a:path>
              </a:pathLst>
            </a:custGeom>
            <a:ln w="38100" cap="rnd">
              <a:solidFill>
                <a:schemeClr val="tx2"/>
              </a:solidFill>
              <a:prstDash val="solid"/>
              <a:round/>
            </a:ln>
          </p:spPr>
          <p:txBody>
            <a:bodyPr rtlCol="0" anchor="ctr"/>
            <a:lstStyle/>
            <a:p>
              <a:endParaRPr lang="en-US"/>
            </a:p>
          </p:txBody>
        </p:sp>
        <p:sp>
          <p:nvSpPr>
            <p:cNvPr id="59" name="Freeform: Shape 58">
              <a:extLst>
                <a:ext uri="{FF2B5EF4-FFF2-40B4-BE49-F238E27FC236}">
                  <a16:creationId xmlns:a16="http://schemas.microsoft.com/office/drawing/2014/main" id="{42A01858-5E18-A602-326A-B5C9A2200785}"/>
                </a:ext>
              </a:extLst>
            </p:cNvPr>
            <p:cNvSpPr/>
            <p:nvPr/>
          </p:nvSpPr>
          <p:spPr>
            <a:xfrm>
              <a:off x="543905" y="4558018"/>
              <a:ext cx="135581" cy="267312"/>
            </a:xfrm>
            <a:custGeom>
              <a:avLst/>
              <a:gdLst>
                <a:gd name="connsiteX0" fmla="*/ 143736 w 143735"/>
                <a:gd name="connsiteY0" fmla="*/ 283388 h 283387"/>
                <a:gd name="connsiteX1" fmla="*/ 0 w 143735"/>
                <a:gd name="connsiteY1" fmla="*/ 283388 h 283387"/>
                <a:gd name="connsiteX2" fmla="*/ 0 w 143735"/>
                <a:gd name="connsiteY2" fmla="*/ 31407 h 283387"/>
                <a:gd name="connsiteX3" fmla="*/ 31407 w 143735"/>
                <a:gd name="connsiteY3" fmla="*/ 0 h 283387"/>
                <a:gd name="connsiteX4" fmla="*/ 112328 w 143735"/>
                <a:gd name="connsiteY4" fmla="*/ 0 h 283387"/>
                <a:gd name="connsiteX5" fmla="*/ 143736 w 143735"/>
                <a:gd name="connsiteY5" fmla="*/ 31407 h 283387"/>
                <a:gd name="connsiteX6" fmla="*/ 143736 w 143735"/>
                <a:gd name="connsiteY6" fmla="*/ 283388 h 2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735" h="283387">
                  <a:moveTo>
                    <a:pt x="143736" y="283388"/>
                  </a:moveTo>
                  <a:lnTo>
                    <a:pt x="0" y="283388"/>
                  </a:lnTo>
                  <a:lnTo>
                    <a:pt x="0" y="31407"/>
                  </a:lnTo>
                  <a:cubicBezTo>
                    <a:pt x="0" y="14055"/>
                    <a:pt x="14055" y="0"/>
                    <a:pt x="31407" y="0"/>
                  </a:cubicBezTo>
                  <a:lnTo>
                    <a:pt x="112328" y="0"/>
                  </a:lnTo>
                  <a:cubicBezTo>
                    <a:pt x="129681" y="0"/>
                    <a:pt x="143736" y="14055"/>
                    <a:pt x="143736" y="31407"/>
                  </a:cubicBezTo>
                  <a:lnTo>
                    <a:pt x="143736" y="283388"/>
                  </a:lnTo>
                  <a:close/>
                </a:path>
              </a:pathLst>
            </a:custGeom>
            <a:noFill/>
            <a:ln w="38100" cap="rnd">
              <a:solidFill>
                <a:schemeClr val="tx2"/>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78518FE6-8318-BBB9-FA6D-461E6CF9F7A6}"/>
                </a:ext>
              </a:extLst>
            </p:cNvPr>
            <p:cNvSpPr/>
            <p:nvPr/>
          </p:nvSpPr>
          <p:spPr>
            <a:xfrm>
              <a:off x="779074" y="4458046"/>
              <a:ext cx="135567" cy="367284"/>
            </a:xfrm>
            <a:custGeom>
              <a:avLst/>
              <a:gdLst>
                <a:gd name="connsiteX0" fmla="*/ 143720 w 143720"/>
                <a:gd name="connsiteY0" fmla="*/ 389372 h 389371"/>
                <a:gd name="connsiteX1" fmla="*/ 0 w 143720"/>
                <a:gd name="connsiteY1" fmla="*/ 389372 h 389371"/>
                <a:gd name="connsiteX2" fmla="*/ 0 w 143720"/>
                <a:gd name="connsiteY2" fmla="*/ 31407 h 389371"/>
                <a:gd name="connsiteX3" fmla="*/ 31407 w 143720"/>
                <a:gd name="connsiteY3" fmla="*/ 0 h 389371"/>
                <a:gd name="connsiteX4" fmla="*/ 112313 w 143720"/>
                <a:gd name="connsiteY4" fmla="*/ 0 h 389371"/>
                <a:gd name="connsiteX5" fmla="*/ 143720 w 143720"/>
                <a:gd name="connsiteY5" fmla="*/ 31407 h 389371"/>
                <a:gd name="connsiteX6" fmla="*/ 143720 w 143720"/>
                <a:gd name="connsiteY6" fmla="*/ 389372 h 3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720" h="389371">
                  <a:moveTo>
                    <a:pt x="143720" y="389372"/>
                  </a:moveTo>
                  <a:lnTo>
                    <a:pt x="0" y="389372"/>
                  </a:lnTo>
                  <a:lnTo>
                    <a:pt x="0" y="31407"/>
                  </a:lnTo>
                  <a:cubicBezTo>
                    <a:pt x="0" y="14055"/>
                    <a:pt x="14055" y="0"/>
                    <a:pt x="31407" y="0"/>
                  </a:cubicBezTo>
                  <a:lnTo>
                    <a:pt x="112313" y="0"/>
                  </a:lnTo>
                  <a:cubicBezTo>
                    <a:pt x="129665" y="0"/>
                    <a:pt x="143720" y="14055"/>
                    <a:pt x="143720" y="31407"/>
                  </a:cubicBezTo>
                  <a:lnTo>
                    <a:pt x="143720" y="389372"/>
                  </a:lnTo>
                  <a:close/>
                </a:path>
              </a:pathLst>
            </a:custGeom>
            <a:noFill/>
            <a:ln w="38100" cap="rnd">
              <a:solidFill>
                <a:schemeClr val="tx2"/>
              </a:solidFill>
              <a:prstDash val="solid"/>
              <a:round/>
            </a:ln>
          </p:spPr>
          <p:txBody>
            <a:bodyPr rtlCol="0" anchor="ctr"/>
            <a:lstStyle/>
            <a:p>
              <a:endParaRPr lang="en-US"/>
            </a:p>
          </p:txBody>
        </p:sp>
        <p:grpSp>
          <p:nvGrpSpPr>
            <p:cNvPr id="65" name="Group 64">
              <a:extLst>
                <a:ext uri="{FF2B5EF4-FFF2-40B4-BE49-F238E27FC236}">
                  <a16:creationId xmlns:a16="http://schemas.microsoft.com/office/drawing/2014/main" id="{14787B49-2382-0B0E-C8F2-B6811406DB1C}"/>
                </a:ext>
              </a:extLst>
            </p:cNvPr>
            <p:cNvGrpSpPr/>
            <p:nvPr/>
          </p:nvGrpSpPr>
          <p:grpSpPr>
            <a:xfrm>
              <a:off x="945180" y="4033837"/>
              <a:ext cx="300262" cy="300261"/>
              <a:chOff x="988690" y="4055874"/>
              <a:chExt cx="259236" cy="259235"/>
            </a:xfrm>
          </p:grpSpPr>
          <p:sp>
            <p:nvSpPr>
              <p:cNvPr id="61" name="Freeform: Shape 60">
                <a:extLst>
                  <a:ext uri="{FF2B5EF4-FFF2-40B4-BE49-F238E27FC236}">
                    <a16:creationId xmlns:a16="http://schemas.microsoft.com/office/drawing/2014/main" id="{175DFD37-A748-0D4A-3849-6091A442E48D}"/>
                  </a:ext>
                </a:extLst>
              </p:cNvPr>
              <p:cNvSpPr/>
              <p:nvPr/>
            </p:nvSpPr>
            <p:spPr>
              <a:xfrm>
                <a:off x="1092758" y="4137985"/>
                <a:ext cx="51096" cy="94407"/>
              </a:xfrm>
              <a:custGeom>
                <a:avLst/>
                <a:gdLst>
                  <a:gd name="connsiteX0" fmla="*/ 47975 w 51096"/>
                  <a:gd name="connsiteY0" fmla="*/ 5516 h 94407"/>
                  <a:gd name="connsiteX1" fmla="*/ 19944 w 51096"/>
                  <a:gd name="connsiteY1" fmla="*/ 1197 h 94407"/>
                  <a:gd name="connsiteX2" fmla="*/ 8747 w 51096"/>
                  <a:gd name="connsiteY2" fmla="*/ 32400 h 94407"/>
                  <a:gd name="connsiteX3" fmla="*/ 35318 w 51096"/>
                  <a:gd name="connsiteY3" fmla="*/ 46973 h 94407"/>
                  <a:gd name="connsiteX4" fmla="*/ 24953 w 51096"/>
                  <a:gd name="connsiteY4" fmla="*/ 94398 h 94407"/>
                  <a:gd name="connsiteX5" fmla="*/ 0 w 51096"/>
                  <a:gd name="connsiteY5" fmla="*/ 87677 h 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96" h="94407">
                    <a:moveTo>
                      <a:pt x="47975" y="5516"/>
                    </a:moveTo>
                    <a:cubicBezTo>
                      <a:pt x="47975" y="5516"/>
                      <a:pt x="31941" y="-3090"/>
                      <a:pt x="19944" y="1197"/>
                    </a:cubicBezTo>
                    <a:cubicBezTo>
                      <a:pt x="6862" y="5861"/>
                      <a:pt x="1335" y="20999"/>
                      <a:pt x="8747" y="32400"/>
                    </a:cubicBezTo>
                    <a:cubicBezTo>
                      <a:pt x="13175" y="39231"/>
                      <a:pt x="23351" y="42733"/>
                      <a:pt x="35318" y="46973"/>
                    </a:cubicBezTo>
                    <a:cubicBezTo>
                      <a:pt x="62108" y="56443"/>
                      <a:pt x="52199" y="94225"/>
                      <a:pt x="24953" y="94398"/>
                    </a:cubicBezTo>
                    <a:cubicBezTo>
                      <a:pt x="14322" y="94461"/>
                      <a:pt x="8951" y="94398"/>
                      <a:pt x="0" y="87677"/>
                    </a:cubicBezTo>
                  </a:path>
                </a:pathLst>
              </a:custGeom>
              <a:noFill/>
              <a:ln w="38100" cap="rnd">
                <a:solidFill>
                  <a:schemeClr val="tx2"/>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11C611CA-200D-AF24-1C8E-1E7DD9F41192}"/>
                  </a:ext>
                </a:extLst>
              </p:cNvPr>
              <p:cNvSpPr/>
              <p:nvPr/>
            </p:nvSpPr>
            <p:spPr>
              <a:xfrm>
                <a:off x="1117712" y="4232383"/>
                <a:ext cx="1570" cy="13787"/>
              </a:xfrm>
              <a:custGeom>
                <a:avLst/>
                <a:gdLst>
                  <a:gd name="connsiteX0" fmla="*/ 0 w 1570"/>
                  <a:gd name="connsiteY0" fmla="*/ 0 h 13787"/>
                  <a:gd name="connsiteX1" fmla="*/ 0 w 1570"/>
                  <a:gd name="connsiteY1" fmla="*/ 13788 h 13787"/>
                </a:gdLst>
                <a:ahLst/>
                <a:cxnLst>
                  <a:cxn ang="0">
                    <a:pos x="connsiteX0" y="connsiteY0"/>
                  </a:cxn>
                  <a:cxn ang="0">
                    <a:pos x="connsiteX1" y="connsiteY1"/>
                  </a:cxn>
                </a:cxnLst>
                <a:rect l="l" t="t" r="r" b="b"/>
                <a:pathLst>
                  <a:path w="1570" h="13787">
                    <a:moveTo>
                      <a:pt x="0" y="0"/>
                    </a:moveTo>
                    <a:lnTo>
                      <a:pt x="0" y="13788"/>
                    </a:lnTo>
                  </a:path>
                </a:pathLst>
              </a:custGeom>
              <a:ln w="38100" cap="rnd">
                <a:solidFill>
                  <a:schemeClr val="tx2"/>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3BADA59D-9DC2-D56A-03D4-6515DF87C886}"/>
                  </a:ext>
                </a:extLst>
              </p:cNvPr>
              <p:cNvSpPr/>
              <p:nvPr/>
            </p:nvSpPr>
            <p:spPr>
              <a:xfrm>
                <a:off x="1117712" y="4124813"/>
                <a:ext cx="1570" cy="8621"/>
              </a:xfrm>
              <a:custGeom>
                <a:avLst/>
                <a:gdLst>
                  <a:gd name="connsiteX0" fmla="*/ 0 w 1570"/>
                  <a:gd name="connsiteY0" fmla="*/ 0 h 8621"/>
                  <a:gd name="connsiteX1" fmla="*/ 0 w 1570"/>
                  <a:gd name="connsiteY1" fmla="*/ 8621 h 8621"/>
                </a:gdLst>
                <a:ahLst/>
                <a:cxnLst>
                  <a:cxn ang="0">
                    <a:pos x="connsiteX0" y="connsiteY0"/>
                  </a:cxn>
                  <a:cxn ang="0">
                    <a:pos x="connsiteX1" y="connsiteY1"/>
                  </a:cxn>
                </a:cxnLst>
                <a:rect l="l" t="t" r="r" b="b"/>
                <a:pathLst>
                  <a:path w="1570" h="8621">
                    <a:moveTo>
                      <a:pt x="0" y="0"/>
                    </a:moveTo>
                    <a:lnTo>
                      <a:pt x="0" y="8621"/>
                    </a:lnTo>
                  </a:path>
                </a:pathLst>
              </a:custGeom>
              <a:ln w="38100" cap="rnd">
                <a:solidFill>
                  <a:schemeClr val="tx2"/>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9B1322D0-76C3-3091-17AB-BF19950F4996}"/>
                  </a:ext>
                </a:extLst>
              </p:cNvPr>
              <p:cNvSpPr/>
              <p:nvPr/>
            </p:nvSpPr>
            <p:spPr>
              <a:xfrm>
                <a:off x="988690" y="4055874"/>
                <a:ext cx="259236" cy="259235"/>
              </a:xfrm>
              <a:custGeom>
                <a:avLst/>
                <a:gdLst>
                  <a:gd name="connsiteX0" fmla="*/ 259236 w 259236"/>
                  <a:gd name="connsiteY0" fmla="*/ 129618 h 259235"/>
                  <a:gd name="connsiteX1" fmla="*/ 129618 w 259236"/>
                  <a:gd name="connsiteY1" fmla="*/ 259236 h 259235"/>
                  <a:gd name="connsiteX2" fmla="*/ 0 w 259236"/>
                  <a:gd name="connsiteY2" fmla="*/ 129618 h 259235"/>
                  <a:gd name="connsiteX3" fmla="*/ 129618 w 259236"/>
                  <a:gd name="connsiteY3" fmla="*/ 0 h 259235"/>
                  <a:gd name="connsiteX4" fmla="*/ 259236 w 259236"/>
                  <a:gd name="connsiteY4" fmla="*/ 129618 h 25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6" h="259235">
                    <a:moveTo>
                      <a:pt x="259236" y="129618"/>
                    </a:moveTo>
                    <a:cubicBezTo>
                      <a:pt x="259236" y="201204"/>
                      <a:pt x="201204" y="259236"/>
                      <a:pt x="129618" y="259236"/>
                    </a:cubicBezTo>
                    <a:cubicBezTo>
                      <a:pt x="58032" y="259236"/>
                      <a:pt x="0" y="201204"/>
                      <a:pt x="0" y="129618"/>
                    </a:cubicBezTo>
                    <a:cubicBezTo>
                      <a:pt x="0" y="58032"/>
                      <a:pt x="58032" y="0"/>
                      <a:pt x="129618" y="0"/>
                    </a:cubicBezTo>
                    <a:cubicBezTo>
                      <a:pt x="201204" y="0"/>
                      <a:pt x="259236" y="58032"/>
                      <a:pt x="259236" y="129618"/>
                    </a:cubicBezTo>
                    <a:close/>
                  </a:path>
                </a:pathLst>
              </a:custGeom>
              <a:noFill/>
              <a:ln w="38100" cap="rnd">
                <a:solidFill>
                  <a:schemeClr val="bg2"/>
                </a:solidFill>
                <a:prstDash val="solid"/>
                <a:round/>
              </a:ln>
            </p:spPr>
            <p:txBody>
              <a:bodyPr rtlCol="0" anchor="ctr"/>
              <a:lstStyle/>
              <a:p>
                <a:endParaRPr lang="en-US"/>
              </a:p>
            </p:txBody>
          </p:sp>
        </p:grpSp>
      </p:grpSp>
      <p:grpSp>
        <p:nvGrpSpPr>
          <p:cNvPr id="40" name="Group 39">
            <a:extLst>
              <a:ext uri="{FF2B5EF4-FFF2-40B4-BE49-F238E27FC236}">
                <a16:creationId xmlns:a16="http://schemas.microsoft.com/office/drawing/2014/main" id="{2ADC1ACC-56FD-F48C-B33D-AF344D68CCF3}"/>
              </a:ext>
            </a:extLst>
          </p:cNvPr>
          <p:cNvGrpSpPr/>
          <p:nvPr/>
        </p:nvGrpSpPr>
        <p:grpSpPr>
          <a:xfrm>
            <a:off x="364078" y="1498250"/>
            <a:ext cx="989839" cy="699200"/>
            <a:chOff x="364078" y="1489119"/>
            <a:chExt cx="989839" cy="699200"/>
          </a:xfrm>
        </p:grpSpPr>
        <p:sp>
          <p:nvSpPr>
            <p:cNvPr id="28" name="Freeform: Shape 27">
              <a:extLst>
                <a:ext uri="{FF2B5EF4-FFF2-40B4-BE49-F238E27FC236}">
                  <a16:creationId xmlns:a16="http://schemas.microsoft.com/office/drawing/2014/main" id="{29DA9662-BA99-868F-F6FC-CDD3F7DF5955}"/>
                </a:ext>
              </a:extLst>
            </p:cNvPr>
            <p:cNvSpPr/>
            <p:nvPr/>
          </p:nvSpPr>
          <p:spPr>
            <a:xfrm>
              <a:off x="513521" y="1489119"/>
              <a:ext cx="699306" cy="699200"/>
            </a:xfrm>
            <a:custGeom>
              <a:avLst/>
              <a:gdLst>
                <a:gd name="connsiteX0" fmla="*/ 699307 w 699306"/>
                <a:gd name="connsiteY0" fmla="*/ 349600 h 699200"/>
                <a:gd name="connsiteX1" fmla="*/ 349653 w 699306"/>
                <a:gd name="connsiteY1" fmla="*/ 699200 h 699200"/>
                <a:gd name="connsiteX2" fmla="*/ 0 w 699306"/>
                <a:gd name="connsiteY2" fmla="*/ 349600 h 699200"/>
                <a:gd name="connsiteX3" fmla="*/ 349653 w 699306"/>
                <a:gd name="connsiteY3" fmla="*/ 0 h 699200"/>
                <a:gd name="connsiteX4" fmla="*/ 699307 w 699306"/>
                <a:gd name="connsiteY4" fmla="*/ 349600 h 69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06" h="699200">
                  <a:moveTo>
                    <a:pt x="699307" y="349600"/>
                  </a:moveTo>
                  <a:cubicBezTo>
                    <a:pt x="699307" y="542679"/>
                    <a:pt x="542762" y="699200"/>
                    <a:pt x="349653" y="699200"/>
                  </a:cubicBezTo>
                  <a:cubicBezTo>
                    <a:pt x="156545" y="699200"/>
                    <a:pt x="0" y="542679"/>
                    <a:pt x="0" y="349600"/>
                  </a:cubicBezTo>
                  <a:cubicBezTo>
                    <a:pt x="0" y="156521"/>
                    <a:pt x="156545" y="0"/>
                    <a:pt x="349653" y="0"/>
                  </a:cubicBezTo>
                  <a:cubicBezTo>
                    <a:pt x="542762" y="0"/>
                    <a:pt x="699307" y="156521"/>
                    <a:pt x="699307" y="349600"/>
                  </a:cubicBezTo>
                  <a:close/>
                </a:path>
              </a:pathLst>
            </a:custGeom>
            <a:noFill/>
            <a:ln w="38100" cap="rnd">
              <a:solidFill>
                <a:schemeClr val="tx2"/>
              </a:solidFill>
              <a:prstDash val="solid"/>
              <a:round/>
            </a:ln>
          </p:spPr>
          <p:txBody>
            <a:bodyPr rtlCol="0" anchor="ctr"/>
            <a:lstStyle/>
            <a:p>
              <a:endParaRPr lang="en-US"/>
            </a:p>
          </p:txBody>
        </p:sp>
        <p:sp>
          <p:nvSpPr>
            <p:cNvPr id="29" name="Freeform: Shape 28">
              <a:extLst>
                <a:ext uri="{FF2B5EF4-FFF2-40B4-BE49-F238E27FC236}">
                  <a16:creationId xmlns:a16="http://schemas.microsoft.com/office/drawing/2014/main" id="{323F8654-2057-C2B5-9E07-C61CC855F0F0}"/>
                </a:ext>
              </a:extLst>
            </p:cNvPr>
            <p:cNvSpPr/>
            <p:nvPr/>
          </p:nvSpPr>
          <p:spPr>
            <a:xfrm>
              <a:off x="1277412" y="1663310"/>
              <a:ext cx="15934" cy="15960"/>
            </a:xfrm>
            <a:custGeom>
              <a:avLst/>
              <a:gdLst>
                <a:gd name="connsiteX0" fmla="*/ 15934 w 15934"/>
                <a:gd name="connsiteY0" fmla="*/ 0 h 15960"/>
                <a:gd name="connsiteX1" fmla="*/ 0 w 15934"/>
                <a:gd name="connsiteY1" fmla="*/ 15961 h 15960"/>
              </a:gdLst>
              <a:ahLst/>
              <a:cxnLst>
                <a:cxn ang="0">
                  <a:pos x="connsiteX0" y="connsiteY0"/>
                </a:cxn>
                <a:cxn ang="0">
                  <a:pos x="connsiteX1" y="connsiteY1"/>
                </a:cxn>
              </a:cxnLst>
              <a:rect l="l" t="t" r="r" b="b"/>
              <a:pathLst>
                <a:path w="15934" h="15960">
                  <a:moveTo>
                    <a:pt x="15934" y="0"/>
                  </a:moveTo>
                  <a:lnTo>
                    <a:pt x="0" y="15961"/>
                  </a:lnTo>
                </a:path>
              </a:pathLst>
            </a:custGeom>
            <a:ln w="38100" cap="rnd">
              <a:solidFill>
                <a:schemeClr val="tx2"/>
              </a:solidFill>
              <a:prstDash val="solid"/>
              <a:round/>
            </a:ln>
          </p:spPr>
          <p:txBody>
            <a:bodyPr rtlCol="0" anchor="ctr"/>
            <a:lstStyle/>
            <a:p>
              <a:endParaRPr lang="en-US"/>
            </a:p>
          </p:txBody>
        </p:sp>
        <p:sp>
          <p:nvSpPr>
            <p:cNvPr id="30" name="Freeform: Shape 29">
              <a:extLst>
                <a:ext uri="{FF2B5EF4-FFF2-40B4-BE49-F238E27FC236}">
                  <a16:creationId xmlns:a16="http://schemas.microsoft.com/office/drawing/2014/main" id="{8F234573-6210-A541-8737-D1FA2D9A1709}"/>
                </a:ext>
              </a:extLst>
            </p:cNvPr>
            <p:cNvSpPr/>
            <p:nvPr/>
          </p:nvSpPr>
          <p:spPr>
            <a:xfrm>
              <a:off x="1277412" y="2000761"/>
              <a:ext cx="15934" cy="15934"/>
            </a:xfrm>
            <a:custGeom>
              <a:avLst/>
              <a:gdLst>
                <a:gd name="connsiteX0" fmla="*/ 15934 w 15934"/>
                <a:gd name="connsiteY0" fmla="*/ 15934 h 15934"/>
                <a:gd name="connsiteX1" fmla="*/ 0 w 15934"/>
                <a:gd name="connsiteY1" fmla="*/ 0 h 15934"/>
              </a:gdLst>
              <a:ahLst/>
              <a:cxnLst>
                <a:cxn ang="0">
                  <a:pos x="connsiteX0" y="connsiteY0"/>
                </a:cxn>
                <a:cxn ang="0">
                  <a:pos x="connsiteX1" y="connsiteY1"/>
                </a:cxn>
              </a:cxnLst>
              <a:rect l="l" t="t" r="r" b="b"/>
              <a:pathLst>
                <a:path w="15934" h="15934">
                  <a:moveTo>
                    <a:pt x="15934" y="15934"/>
                  </a:moveTo>
                  <a:lnTo>
                    <a:pt x="0" y="0"/>
                  </a:lnTo>
                </a:path>
              </a:pathLst>
            </a:custGeom>
            <a:ln w="38100" cap="rnd">
              <a:solidFill>
                <a:schemeClr val="tx2"/>
              </a:solidFill>
              <a:prstDash val="solid"/>
              <a:round/>
            </a:ln>
          </p:spPr>
          <p:txBody>
            <a:bodyPr rtlCol="0" anchor="ctr"/>
            <a:lstStyle/>
            <a:p>
              <a:endParaRPr lang="en-US"/>
            </a:p>
          </p:txBody>
        </p:sp>
        <p:sp>
          <p:nvSpPr>
            <p:cNvPr id="31" name="Freeform: Shape 30">
              <a:extLst>
                <a:ext uri="{FF2B5EF4-FFF2-40B4-BE49-F238E27FC236}">
                  <a16:creationId xmlns:a16="http://schemas.microsoft.com/office/drawing/2014/main" id="{408FBB6B-9617-AC70-FCCD-94F22228EEF6}"/>
                </a:ext>
              </a:extLst>
            </p:cNvPr>
            <p:cNvSpPr/>
            <p:nvPr/>
          </p:nvSpPr>
          <p:spPr>
            <a:xfrm>
              <a:off x="364078" y="1840016"/>
              <a:ext cx="18289" cy="2646"/>
            </a:xfrm>
            <a:custGeom>
              <a:avLst/>
              <a:gdLst>
                <a:gd name="connsiteX0" fmla="*/ 0 w 18289"/>
                <a:gd name="connsiteY0" fmla="*/ 0 h 2646"/>
                <a:gd name="connsiteX1" fmla="*/ 18290 w 18289"/>
                <a:gd name="connsiteY1" fmla="*/ 0 h 2646"/>
              </a:gdLst>
              <a:ahLst/>
              <a:cxnLst>
                <a:cxn ang="0">
                  <a:pos x="connsiteX0" y="connsiteY0"/>
                </a:cxn>
                <a:cxn ang="0">
                  <a:pos x="connsiteX1" y="connsiteY1"/>
                </a:cxn>
              </a:cxnLst>
              <a:rect l="l" t="t" r="r" b="b"/>
              <a:pathLst>
                <a:path w="18289" h="2646">
                  <a:moveTo>
                    <a:pt x="0" y="0"/>
                  </a:moveTo>
                  <a:lnTo>
                    <a:pt x="18290" y="0"/>
                  </a:lnTo>
                </a:path>
              </a:pathLst>
            </a:custGeom>
            <a:ln w="38100" cap="rnd">
              <a:solidFill>
                <a:schemeClr val="tx2"/>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3531BF22-A5DF-EEE5-B579-0ED6643EF7E5}"/>
                </a:ext>
              </a:extLst>
            </p:cNvPr>
            <p:cNvSpPr/>
            <p:nvPr/>
          </p:nvSpPr>
          <p:spPr>
            <a:xfrm>
              <a:off x="433003" y="2000761"/>
              <a:ext cx="15960" cy="15934"/>
            </a:xfrm>
            <a:custGeom>
              <a:avLst/>
              <a:gdLst>
                <a:gd name="connsiteX0" fmla="*/ 0 w 15960"/>
                <a:gd name="connsiteY0" fmla="*/ 15934 h 15934"/>
                <a:gd name="connsiteX1" fmla="*/ 15961 w 15960"/>
                <a:gd name="connsiteY1" fmla="*/ 0 h 15934"/>
              </a:gdLst>
              <a:ahLst/>
              <a:cxnLst>
                <a:cxn ang="0">
                  <a:pos x="connsiteX0" y="connsiteY0"/>
                </a:cxn>
                <a:cxn ang="0">
                  <a:pos x="connsiteX1" y="connsiteY1"/>
                </a:cxn>
              </a:cxnLst>
              <a:rect l="l" t="t" r="r" b="b"/>
              <a:pathLst>
                <a:path w="15960" h="15934">
                  <a:moveTo>
                    <a:pt x="0" y="15934"/>
                  </a:moveTo>
                  <a:lnTo>
                    <a:pt x="15961" y="0"/>
                  </a:lnTo>
                </a:path>
              </a:pathLst>
            </a:custGeom>
            <a:ln w="38100" cap="rnd">
              <a:solidFill>
                <a:schemeClr val="tx2"/>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74590CDE-9E2F-85B7-462F-6BCD1E9CE8E1}"/>
                </a:ext>
              </a:extLst>
            </p:cNvPr>
            <p:cNvSpPr/>
            <p:nvPr/>
          </p:nvSpPr>
          <p:spPr>
            <a:xfrm>
              <a:off x="433003" y="1663310"/>
              <a:ext cx="15960" cy="15960"/>
            </a:xfrm>
            <a:custGeom>
              <a:avLst/>
              <a:gdLst>
                <a:gd name="connsiteX0" fmla="*/ 0 w 15960"/>
                <a:gd name="connsiteY0" fmla="*/ 0 h 15960"/>
                <a:gd name="connsiteX1" fmla="*/ 15961 w 15960"/>
                <a:gd name="connsiteY1" fmla="*/ 15961 h 15960"/>
              </a:gdLst>
              <a:ahLst/>
              <a:cxnLst>
                <a:cxn ang="0">
                  <a:pos x="connsiteX0" y="connsiteY0"/>
                </a:cxn>
                <a:cxn ang="0">
                  <a:pos x="connsiteX1" y="connsiteY1"/>
                </a:cxn>
              </a:cxnLst>
              <a:rect l="l" t="t" r="r" b="b"/>
              <a:pathLst>
                <a:path w="15960" h="15960">
                  <a:moveTo>
                    <a:pt x="0" y="0"/>
                  </a:moveTo>
                  <a:lnTo>
                    <a:pt x="15961" y="15961"/>
                  </a:lnTo>
                </a:path>
              </a:pathLst>
            </a:custGeom>
            <a:ln w="38100" cap="rnd">
              <a:solidFill>
                <a:schemeClr val="tx2"/>
              </a:solidFill>
              <a:prstDash val="solid"/>
              <a:round/>
            </a:ln>
          </p:spPr>
          <p:txBody>
            <a:bodyPr rtlCol="0" anchor="ctr"/>
            <a:lstStyle/>
            <a:p>
              <a:endParaRPr lang="en-US"/>
            </a:p>
          </p:txBody>
        </p:sp>
        <p:grpSp>
          <p:nvGrpSpPr>
            <p:cNvPr id="34" name="Graphic 25">
              <a:extLst>
                <a:ext uri="{FF2B5EF4-FFF2-40B4-BE49-F238E27FC236}">
                  <a16:creationId xmlns:a16="http://schemas.microsoft.com/office/drawing/2014/main" id="{05F1F734-33FC-245E-F01C-CFFDE8CBF97E}"/>
                </a:ext>
              </a:extLst>
            </p:cNvPr>
            <p:cNvGrpSpPr/>
            <p:nvPr/>
          </p:nvGrpSpPr>
          <p:grpSpPr>
            <a:xfrm>
              <a:off x="632181" y="1607779"/>
              <a:ext cx="461987" cy="461880"/>
              <a:chOff x="632181" y="1607779"/>
              <a:chExt cx="461987" cy="461880"/>
            </a:xfrm>
            <a:noFill/>
          </p:grpSpPr>
          <p:sp>
            <p:nvSpPr>
              <p:cNvPr id="35" name="Freeform: Shape 34">
                <a:extLst>
                  <a:ext uri="{FF2B5EF4-FFF2-40B4-BE49-F238E27FC236}">
                    <a16:creationId xmlns:a16="http://schemas.microsoft.com/office/drawing/2014/main" id="{264CC61E-B15D-819A-C8CB-940BAF8A83C0}"/>
                  </a:ext>
                </a:extLst>
              </p:cNvPr>
              <p:cNvSpPr/>
              <p:nvPr/>
            </p:nvSpPr>
            <p:spPr>
              <a:xfrm>
                <a:off x="799597" y="1733967"/>
                <a:ext cx="127160" cy="212127"/>
              </a:xfrm>
              <a:custGeom>
                <a:avLst/>
                <a:gdLst>
                  <a:gd name="connsiteX0" fmla="*/ 112519 w 127160"/>
                  <a:gd name="connsiteY0" fmla="*/ 20740 h 212127"/>
                  <a:gd name="connsiteX1" fmla="*/ 37506 w 127160"/>
                  <a:gd name="connsiteY1" fmla="*/ 4277 h 212127"/>
                  <a:gd name="connsiteX2" fmla="*/ 32715 w 127160"/>
                  <a:gd name="connsiteY2" fmla="*/ 88024 h 212127"/>
                  <a:gd name="connsiteX3" fmla="*/ 83324 w 127160"/>
                  <a:gd name="connsiteY3" fmla="*/ 107399 h 212127"/>
                  <a:gd name="connsiteX4" fmla="*/ 74245 w 127160"/>
                  <a:gd name="connsiteY4" fmla="*/ 211766 h 212127"/>
                  <a:gd name="connsiteX5" fmla="*/ 0 w 127160"/>
                  <a:gd name="connsiteY5" fmla="*/ 185588 h 2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160" h="212127">
                    <a:moveTo>
                      <a:pt x="112519" y="20740"/>
                    </a:moveTo>
                    <a:cubicBezTo>
                      <a:pt x="101482" y="5018"/>
                      <a:pt x="73742" y="-6655"/>
                      <a:pt x="37506" y="4277"/>
                    </a:cubicBezTo>
                    <a:cubicBezTo>
                      <a:pt x="4209" y="14308"/>
                      <a:pt x="-10693" y="67563"/>
                      <a:pt x="32715" y="88024"/>
                    </a:cubicBezTo>
                    <a:cubicBezTo>
                      <a:pt x="39518" y="91227"/>
                      <a:pt x="56987" y="98082"/>
                      <a:pt x="83324" y="107399"/>
                    </a:cubicBezTo>
                    <a:cubicBezTo>
                      <a:pt x="142270" y="128230"/>
                      <a:pt x="144202" y="205651"/>
                      <a:pt x="74245" y="211766"/>
                    </a:cubicBezTo>
                    <a:cubicBezTo>
                      <a:pt x="50926" y="213804"/>
                      <a:pt x="17681" y="207531"/>
                      <a:pt x="0" y="185588"/>
                    </a:cubicBezTo>
                  </a:path>
                </a:pathLst>
              </a:custGeom>
              <a:noFill/>
              <a:ln w="38100" cap="rnd">
                <a:solidFill>
                  <a:schemeClr val="tx2"/>
                </a:solidFill>
                <a:prstDash val="solid"/>
                <a:round/>
              </a:ln>
            </p:spPr>
            <p:txBody>
              <a:bodyPr rtlCol="0" anchor="ctr"/>
              <a:lstStyle/>
              <a:p>
                <a:endParaRPr lang="en-US"/>
              </a:p>
            </p:txBody>
          </p:sp>
          <p:sp>
            <p:nvSpPr>
              <p:cNvPr id="36" name="Freeform: Shape 35">
                <a:extLst>
                  <a:ext uri="{FF2B5EF4-FFF2-40B4-BE49-F238E27FC236}">
                    <a16:creationId xmlns:a16="http://schemas.microsoft.com/office/drawing/2014/main" id="{8B411F28-614E-6C1E-DA33-1D0372B24687}"/>
                  </a:ext>
                </a:extLst>
              </p:cNvPr>
              <p:cNvSpPr/>
              <p:nvPr/>
            </p:nvSpPr>
            <p:spPr>
              <a:xfrm>
                <a:off x="860290" y="1948141"/>
                <a:ext cx="2646" cy="18051"/>
              </a:xfrm>
              <a:custGeom>
                <a:avLst/>
                <a:gdLst>
                  <a:gd name="connsiteX0" fmla="*/ 0 w 2646"/>
                  <a:gd name="connsiteY0" fmla="*/ 0 h 18051"/>
                  <a:gd name="connsiteX1" fmla="*/ 0 w 2646"/>
                  <a:gd name="connsiteY1" fmla="*/ 18052 h 18051"/>
                </a:gdLst>
                <a:ahLst/>
                <a:cxnLst>
                  <a:cxn ang="0">
                    <a:pos x="connsiteX0" y="connsiteY0"/>
                  </a:cxn>
                  <a:cxn ang="0">
                    <a:pos x="connsiteX1" y="connsiteY1"/>
                  </a:cxn>
                </a:cxnLst>
                <a:rect l="l" t="t" r="r" b="b"/>
                <a:pathLst>
                  <a:path w="2646" h="18051">
                    <a:moveTo>
                      <a:pt x="0" y="0"/>
                    </a:moveTo>
                    <a:lnTo>
                      <a:pt x="0" y="18052"/>
                    </a:lnTo>
                  </a:path>
                </a:pathLst>
              </a:custGeom>
              <a:ln w="38100" cap="rnd">
                <a:solidFill>
                  <a:schemeClr val="tx2"/>
                </a:solidFill>
                <a:prstDash val="solid"/>
                <a:round/>
              </a:ln>
            </p:spPr>
            <p:txBody>
              <a:bodyPr rtlCol="0" anchor="ctr"/>
              <a:lstStyle/>
              <a:p>
                <a:endParaRPr lang="en-US"/>
              </a:p>
            </p:txBody>
          </p:sp>
          <p:sp>
            <p:nvSpPr>
              <p:cNvPr id="37" name="Freeform: Shape 36">
                <a:extLst>
                  <a:ext uri="{FF2B5EF4-FFF2-40B4-BE49-F238E27FC236}">
                    <a16:creationId xmlns:a16="http://schemas.microsoft.com/office/drawing/2014/main" id="{08701912-40F7-64AB-E62E-A42754A91D75}"/>
                  </a:ext>
                </a:extLst>
              </p:cNvPr>
              <p:cNvSpPr/>
              <p:nvPr/>
            </p:nvSpPr>
            <p:spPr>
              <a:xfrm>
                <a:off x="860290" y="1711245"/>
                <a:ext cx="2646" cy="21439"/>
              </a:xfrm>
              <a:custGeom>
                <a:avLst/>
                <a:gdLst>
                  <a:gd name="connsiteX0" fmla="*/ 0 w 2646"/>
                  <a:gd name="connsiteY0" fmla="*/ 0 h 21439"/>
                  <a:gd name="connsiteX1" fmla="*/ 0 w 2646"/>
                  <a:gd name="connsiteY1" fmla="*/ 21440 h 21439"/>
                </a:gdLst>
                <a:ahLst/>
                <a:cxnLst>
                  <a:cxn ang="0">
                    <a:pos x="connsiteX0" y="connsiteY0"/>
                  </a:cxn>
                  <a:cxn ang="0">
                    <a:pos x="connsiteX1" y="connsiteY1"/>
                  </a:cxn>
                </a:cxnLst>
                <a:rect l="l" t="t" r="r" b="b"/>
                <a:pathLst>
                  <a:path w="2646" h="21439">
                    <a:moveTo>
                      <a:pt x="0" y="0"/>
                    </a:moveTo>
                    <a:lnTo>
                      <a:pt x="0" y="21440"/>
                    </a:lnTo>
                  </a:path>
                </a:pathLst>
              </a:custGeom>
              <a:ln w="38100" cap="rnd">
                <a:solidFill>
                  <a:schemeClr val="tx2"/>
                </a:solid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1278516B-80B1-0E84-64E7-01EDA8F144FB}"/>
                  </a:ext>
                </a:extLst>
              </p:cNvPr>
              <p:cNvSpPr/>
              <p:nvPr/>
            </p:nvSpPr>
            <p:spPr>
              <a:xfrm>
                <a:off x="632181" y="1607779"/>
                <a:ext cx="461987" cy="461880"/>
              </a:xfrm>
              <a:custGeom>
                <a:avLst/>
                <a:gdLst>
                  <a:gd name="connsiteX0" fmla="*/ 461987 w 461987"/>
                  <a:gd name="connsiteY0" fmla="*/ 230940 h 461880"/>
                  <a:gd name="connsiteX1" fmla="*/ 230994 w 461987"/>
                  <a:gd name="connsiteY1" fmla="*/ 461881 h 461880"/>
                  <a:gd name="connsiteX2" fmla="*/ 0 w 461987"/>
                  <a:gd name="connsiteY2" fmla="*/ 230940 h 461880"/>
                  <a:gd name="connsiteX3" fmla="*/ 230994 w 461987"/>
                  <a:gd name="connsiteY3" fmla="*/ 0 h 461880"/>
                  <a:gd name="connsiteX4" fmla="*/ 461987 w 461987"/>
                  <a:gd name="connsiteY4" fmla="*/ 230940 h 46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87" h="461880">
                    <a:moveTo>
                      <a:pt x="461987" y="230940"/>
                    </a:moveTo>
                    <a:cubicBezTo>
                      <a:pt x="461987" y="358485"/>
                      <a:pt x="358568" y="461881"/>
                      <a:pt x="230994" y="461881"/>
                    </a:cubicBezTo>
                    <a:cubicBezTo>
                      <a:pt x="103419" y="461881"/>
                      <a:pt x="0" y="358485"/>
                      <a:pt x="0" y="230940"/>
                    </a:cubicBezTo>
                    <a:cubicBezTo>
                      <a:pt x="0" y="103396"/>
                      <a:pt x="103419" y="0"/>
                      <a:pt x="230994" y="0"/>
                    </a:cubicBezTo>
                    <a:cubicBezTo>
                      <a:pt x="358568" y="0"/>
                      <a:pt x="461987" y="103396"/>
                      <a:pt x="461987" y="230940"/>
                    </a:cubicBezTo>
                    <a:close/>
                  </a:path>
                </a:pathLst>
              </a:custGeom>
              <a:noFill/>
              <a:ln w="38100" cap="rnd">
                <a:solidFill>
                  <a:schemeClr val="bg2"/>
                </a:solidFill>
                <a:prstDash val="solid"/>
                <a:round/>
              </a:ln>
            </p:spPr>
            <p:txBody>
              <a:bodyPr rtlCol="0" anchor="ctr"/>
              <a:lstStyle/>
              <a:p>
                <a:endParaRPr lang="en-US"/>
              </a:p>
            </p:txBody>
          </p:sp>
        </p:grpSp>
        <p:sp>
          <p:nvSpPr>
            <p:cNvPr id="39" name="Freeform: Shape 38">
              <a:extLst>
                <a:ext uri="{FF2B5EF4-FFF2-40B4-BE49-F238E27FC236}">
                  <a16:creationId xmlns:a16="http://schemas.microsoft.com/office/drawing/2014/main" id="{C1493981-FCAE-E6DB-A5AE-9771CA5E047F}"/>
                </a:ext>
              </a:extLst>
            </p:cNvPr>
            <p:cNvSpPr/>
            <p:nvPr/>
          </p:nvSpPr>
          <p:spPr>
            <a:xfrm>
              <a:off x="1335628" y="1840016"/>
              <a:ext cx="18289" cy="2646"/>
            </a:xfrm>
            <a:custGeom>
              <a:avLst/>
              <a:gdLst>
                <a:gd name="connsiteX0" fmla="*/ 0 w 18289"/>
                <a:gd name="connsiteY0" fmla="*/ 0 h 2646"/>
                <a:gd name="connsiteX1" fmla="*/ 18290 w 18289"/>
                <a:gd name="connsiteY1" fmla="*/ 0 h 2646"/>
              </a:gdLst>
              <a:ahLst/>
              <a:cxnLst>
                <a:cxn ang="0">
                  <a:pos x="connsiteX0" y="connsiteY0"/>
                </a:cxn>
                <a:cxn ang="0">
                  <a:pos x="connsiteX1" y="connsiteY1"/>
                </a:cxn>
              </a:cxnLst>
              <a:rect l="l" t="t" r="r" b="b"/>
              <a:pathLst>
                <a:path w="18289" h="2646">
                  <a:moveTo>
                    <a:pt x="0" y="0"/>
                  </a:moveTo>
                  <a:lnTo>
                    <a:pt x="18290" y="0"/>
                  </a:lnTo>
                </a:path>
              </a:pathLst>
            </a:custGeom>
            <a:ln w="38100" cap="rnd">
              <a:solidFill>
                <a:schemeClr val="tx2"/>
              </a:solidFill>
              <a:prstDash val="solid"/>
              <a:round/>
            </a:ln>
          </p:spPr>
          <p:txBody>
            <a:bodyPr rtlCol="0" anchor="ctr"/>
            <a:lstStyle/>
            <a:p>
              <a:endParaRPr lang="en-US"/>
            </a:p>
          </p:txBody>
        </p:sp>
      </p:grpSp>
      <p:sp>
        <p:nvSpPr>
          <p:cNvPr id="12" name="Text Placeholder 5">
            <a:extLst>
              <a:ext uri="{FF2B5EF4-FFF2-40B4-BE49-F238E27FC236}">
                <a16:creationId xmlns:a16="http://schemas.microsoft.com/office/drawing/2014/main" id="{E51CA752-4340-DA3C-7EF8-B31158620733}"/>
              </a:ext>
            </a:extLst>
          </p:cNvPr>
          <p:cNvSpPr txBox="1">
            <a:spLocks/>
          </p:cNvSpPr>
          <p:nvPr/>
        </p:nvSpPr>
        <p:spPr>
          <a:xfrm>
            <a:off x="1854202" y="1521330"/>
            <a:ext cx="3662015" cy="646331"/>
          </a:xfrm>
          <a:prstGeom prst="rect">
            <a:avLst/>
          </a:prstGeom>
        </p:spPr>
        <p:txBody>
          <a:bodyPr wrap="square" lIns="0" tIns="0" rIns="0" bIns="0" anchor="ctr">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buNone/>
            </a:pPr>
            <a:r>
              <a:rPr lang="en-US" sz="1400" dirty="0">
                <a:latin typeface="+mj-lt"/>
              </a:rPr>
              <a:t>We buy profitable digital companies at around 4x EBITDA, well below typical equity market multiples</a:t>
            </a:r>
          </a:p>
        </p:txBody>
      </p:sp>
      <p:sp>
        <p:nvSpPr>
          <p:cNvPr id="9" name="Text Placeholder 5">
            <a:extLst>
              <a:ext uri="{FF2B5EF4-FFF2-40B4-BE49-F238E27FC236}">
                <a16:creationId xmlns:a16="http://schemas.microsoft.com/office/drawing/2014/main" id="{B3940448-A87F-8843-B654-99BFAB5343AA}"/>
              </a:ext>
            </a:extLst>
          </p:cNvPr>
          <p:cNvSpPr txBox="1">
            <a:spLocks/>
          </p:cNvSpPr>
          <p:nvPr/>
        </p:nvSpPr>
        <p:spPr>
          <a:xfrm>
            <a:off x="1854201" y="4601910"/>
            <a:ext cx="3673231" cy="861774"/>
          </a:xfrm>
          <a:prstGeom prst="rect">
            <a:avLst/>
          </a:prstGeom>
        </p:spPr>
        <p:txBody>
          <a:bodyPr wrap="square" lIns="0" tIns="0" rIns="0" bIns="0" anchor="ctr">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spcAft>
                <a:spcPts val="2400"/>
              </a:spcAft>
              <a:buFont typeface="Arial" panose="020B0604020202020204" pitchFamily="34" charset="0"/>
              <a:buNone/>
            </a:pPr>
            <a:r>
              <a:rPr lang="en-US" sz="1400" dirty="0"/>
              <a:t>Clear progress to overall corporate profitability with portfolio </a:t>
            </a:r>
            <a:r>
              <a:rPr lang="en-US" sz="1400" dirty="0">
                <a:latin typeface="+mj-lt"/>
              </a:rPr>
              <a:t>producing strong returns and further efficiencies planned</a:t>
            </a:r>
            <a:endParaRPr lang="en-US" sz="1400" dirty="0"/>
          </a:p>
        </p:txBody>
      </p:sp>
      <p:pic>
        <p:nvPicPr>
          <p:cNvPr id="13" name="Picture Placeholder 12" descr="A person holding pencils and a cup of coffee&#10;&#10;AI-generated content may be incorrect.">
            <a:extLst>
              <a:ext uri="{FF2B5EF4-FFF2-40B4-BE49-F238E27FC236}">
                <a16:creationId xmlns:a16="http://schemas.microsoft.com/office/drawing/2014/main" id="{8DAC38A4-D761-9295-E206-98619B8214DE}"/>
              </a:ext>
            </a:extLst>
          </p:cNvPr>
          <p:cNvPicPr>
            <a:picLocks noGrp="1" noChangeAspect="1"/>
          </p:cNvPicPr>
          <p:nvPr>
            <p:ph type="pic" sz="quarter" idx="13"/>
          </p:nvPr>
        </p:nvPicPr>
        <p:blipFill>
          <a:blip r:embed="rId3"/>
          <a:srcRect l="10766" r="10766"/>
          <a:stretch>
            <a:fillRect/>
          </a:stretch>
        </p:blipFill>
        <p:spPr/>
      </p:pic>
    </p:spTree>
    <p:extLst>
      <p:ext uri="{BB962C8B-B14F-4D97-AF65-F5344CB8AC3E}">
        <p14:creationId xmlns:p14="http://schemas.microsoft.com/office/powerpoint/2010/main" val="19510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70B5D-694A-A5FB-7F5B-B053BFCC4D1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D20880-7D07-FA25-F2FE-666C36D54B97}"/>
              </a:ext>
            </a:extLst>
          </p:cNvPr>
          <p:cNvSpPr>
            <a:spLocks noGrp="1"/>
          </p:cNvSpPr>
          <p:nvPr>
            <p:ph type="sldNum" sz="quarter" idx="4"/>
          </p:nvPr>
        </p:nvSpPr>
        <p:spPr/>
        <p:txBody>
          <a:bodyPr/>
          <a:lstStyle/>
          <a:p>
            <a:fld id="{D8225FCD-C8BD-0A44-9961-FB1CAAEE0F5D}" type="slidenum">
              <a:rPr lang="en-US" smtClean="0"/>
              <a:pPr/>
              <a:t>7</a:t>
            </a:fld>
            <a:endParaRPr lang="en-US" dirty="0"/>
          </a:p>
        </p:txBody>
      </p:sp>
      <p:sp>
        <p:nvSpPr>
          <p:cNvPr id="10" name="Text Placeholder 5">
            <a:extLst>
              <a:ext uri="{FF2B5EF4-FFF2-40B4-BE49-F238E27FC236}">
                <a16:creationId xmlns:a16="http://schemas.microsoft.com/office/drawing/2014/main" id="{51B246AA-3F80-1309-AC69-FF6734201910}"/>
              </a:ext>
            </a:extLst>
          </p:cNvPr>
          <p:cNvSpPr>
            <a:spLocks noGrp="1"/>
          </p:cNvSpPr>
          <p:nvPr>
            <p:ph type="body" sz="quarter" idx="11"/>
          </p:nvPr>
        </p:nvSpPr>
        <p:spPr>
          <a:xfrm>
            <a:off x="334963" y="1449389"/>
            <a:ext cx="6025916" cy="328612"/>
          </a:xfrm>
        </p:spPr>
        <p:txBody>
          <a:bodyPr>
            <a:noAutofit/>
          </a:bodyPr>
          <a:lstStyle/>
          <a:p>
            <a:pPr marL="0" indent="0">
              <a:buClr>
                <a:schemeClr val="bg2"/>
              </a:buClr>
              <a:buNone/>
            </a:pPr>
            <a:r>
              <a:rPr lang="en-US" b="1" dirty="0">
                <a:solidFill>
                  <a:schemeClr val="tx2"/>
                </a:solidFill>
                <a:latin typeface="+mj-lt"/>
              </a:rPr>
              <a:t>Our Competitive Edge For Acquired Companies:</a:t>
            </a:r>
          </a:p>
        </p:txBody>
      </p:sp>
      <p:sp>
        <p:nvSpPr>
          <p:cNvPr id="5" name="Text Placeholder 4">
            <a:extLst>
              <a:ext uri="{FF2B5EF4-FFF2-40B4-BE49-F238E27FC236}">
                <a16:creationId xmlns:a16="http://schemas.microsoft.com/office/drawing/2014/main" id="{34EEFEF5-2351-2A77-C4C7-F08C64CBD700}"/>
              </a:ext>
            </a:extLst>
          </p:cNvPr>
          <p:cNvSpPr>
            <a:spLocks noGrp="1"/>
          </p:cNvSpPr>
          <p:nvPr>
            <p:ph type="body" sz="quarter" idx="10"/>
          </p:nvPr>
        </p:nvSpPr>
        <p:spPr/>
        <p:txBody>
          <a:bodyPr/>
          <a:lstStyle/>
          <a:p>
            <a:r>
              <a:rPr lang="en-US" dirty="0"/>
              <a:t>Investment Summary</a:t>
            </a:r>
          </a:p>
        </p:txBody>
      </p:sp>
      <p:grpSp>
        <p:nvGrpSpPr>
          <p:cNvPr id="3" name="Group 2">
            <a:extLst>
              <a:ext uri="{FF2B5EF4-FFF2-40B4-BE49-F238E27FC236}">
                <a16:creationId xmlns:a16="http://schemas.microsoft.com/office/drawing/2014/main" id="{6E85219B-013D-BE2A-EA4A-AE5D8439C8B5}"/>
              </a:ext>
            </a:extLst>
          </p:cNvPr>
          <p:cNvGrpSpPr/>
          <p:nvPr/>
        </p:nvGrpSpPr>
        <p:grpSpPr>
          <a:xfrm>
            <a:off x="349473" y="1906274"/>
            <a:ext cx="2772000" cy="4043675"/>
            <a:chOff x="349473" y="1906274"/>
            <a:chExt cx="2772000" cy="4043675"/>
          </a:xfrm>
        </p:grpSpPr>
        <p:sp>
          <p:nvSpPr>
            <p:cNvPr id="62" name="Rectangle: Rounded Corners 61">
              <a:extLst>
                <a:ext uri="{FF2B5EF4-FFF2-40B4-BE49-F238E27FC236}">
                  <a16:creationId xmlns:a16="http://schemas.microsoft.com/office/drawing/2014/main" id="{7D19DF67-ECCC-E304-F6A0-79F2ABE155C4}"/>
                </a:ext>
              </a:extLst>
            </p:cNvPr>
            <p:cNvSpPr/>
            <p:nvPr/>
          </p:nvSpPr>
          <p:spPr>
            <a:xfrm>
              <a:off x="349473" y="2317570"/>
              <a:ext cx="2772000" cy="3632379"/>
            </a:xfrm>
            <a:prstGeom prst="roundRect">
              <a:avLst>
                <a:gd name="adj" fmla="val 1437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endParaRPr lang="en-US" sz="2000" u="none" strike="noStrike" dirty="0">
                <a:solidFill>
                  <a:schemeClr val="tx1"/>
                </a:solidFill>
                <a:effectLst/>
                <a:ea typeface="Arial" panose="020B0604020202020204" pitchFamily="34" charset="0"/>
              </a:endParaRPr>
            </a:p>
          </p:txBody>
        </p:sp>
        <p:sp>
          <p:nvSpPr>
            <p:cNvPr id="63" name="Text Placeholder 5">
              <a:extLst>
                <a:ext uri="{FF2B5EF4-FFF2-40B4-BE49-F238E27FC236}">
                  <a16:creationId xmlns:a16="http://schemas.microsoft.com/office/drawing/2014/main" id="{E504A539-D36F-BE49-41FD-19C4B72DAC5C}"/>
                </a:ext>
              </a:extLst>
            </p:cNvPr>
            <p:cNvSpPr txBox="1">
              <a:spLocks/>
            </p:cNvSpPr>
            <p:nvPr/>
          </p:nvSpPr>
          <p:spPr>
            <a:xfrm>
              <a:off x="535813" y="3276907"/>
              <a:ext cx="2399320" cy="1492716"/>
            </a:xfrm>
            <a:prstGeom prst="rect">
              <a:avLst/>
            </a:prstGeom>
          </p:spPr>
          <p:txBody>
            <a:bodyPr lIns="0" tIns="0" rIns="0" bIns="0">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None/>
              </a:pPr>
              <a:r>
                <a:rPr lang="en-US" b="1" dirty="0">
                  <a:solidFill>
                    <a:schemeClr val="bg2"/>
                  </a:solidFill>
                  <a:latin typeface="+mj-lt"/>
                </a:rPr>
                <a:t>Growth</a:t>
              </a:r>
              <a:br>
                <a:rPr lang="en-US" b="1" dirty="0">
                  <a:solidFill>
                    <a:schemeClr val="bg2"/>
                  </a:solidFill>
                  <a:latin typeface="+mj-lt"/>
                </a:rPr>
              </a:br>
              <a:r>
                <a:rPr lang="en-US" b="1" dirty="0">
                  <a:solidFill>
                    <a:schemeClr val="bg2"/>
                  </a:solidFill>
                  <a:latin typeface="+mj-lt"/>
                </a:rPr>
                <a:t>Strategy</a:t>
              </a:r>
            </a:p>
            <a:p>
              <a:pPr marL="0" indent="0" algn="ctr">
                <a:buNone/>
              </a:pPr>
              <a:r>
                <a:rPr lang="en-US" sz="1400" dirty="0"/>
                <a:t>We </a:t>
              </a:r>
              <a:r>
                <a:rPr lang="en-GB" sz="1400" dirty="0"/>
                <a:t>inject new growth into acquired companies via capital, human resources, and synergy</a:t>
              </a:r>
              <a:endParaRPr lang="en-US" dirty="0"/>
            </a:p>
          </p:txBody>
        </p:sp>
        <p:sp>
          <p:nvSpPr>
            <p:cNvPr id="67" name="Oval 66">
              <a:extLst>
                <a:ext uri="{FF2B5EF4-FFF2-40B4-BE49-F238E27FC236}">
                  <a16:creationId xmlns:a16="http://schemas.microsoft.com/office/drawing/2014/main" id="{1C94CC39-B1E3-5CCB-1FB3-8A1F14FD1DAE}"/>
                </a:ext>
              </a:extLst>
            </p:cNvPr>
            <p:cNvSpPr/>
            <p:nvPr/>
          </p:nvSpPr>
          <p:spPr>
            <a:xfrm>
              <a:off x="1172246" y="1906274"/>
              <a:ext cx="1126454" cy="1126452"/>
            </a:xfrm>
            <a:prstGeom prst="ellipse">
              <a:avLst/>
            </a:prstGeom>
            <a:solidFill>
              <a:schemeClr val="bg2"/>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sz="2400" b="1" dirty="0">
                <a:solidFill>
                  <a:schemeClr val="bg2"/>
                </a:solidFill>
                <a:latin typeface="+mj-lt"/>
              </a:endParaRPr>
            </a:p>
          </p:txBody>
        </p:sp>
        <p:grpSp>
          <p:nvGrpSpPr>
            <p:cNvPr id="71" name="Graphic 68">
              <a:extLst>
                <a:ext uri="{FF2B5EF4-FFF2-40B4-BE49-F238E27FC236}">
                  <a16:creationId xmlns:a16="http://schemas.microsoft.com/office/drawing/2014/main" id="{21644F7B-3838-AD91-068E-560C6E977923}"/>
                </a:ext>
              </a:extLst>
            </p:cNvPr>
            <p:cNvGrpSpPr/>
            <p:nvPr/>
          </p:nvGrpSpPr>
          <p:grpSpPr>
            <a:xfrm>
              <a:off x="1457889" y="2353168"/>
              <a:ext cx="555167" cy="393915"/>
              <a:chOff x="1457889" y="2353168"/>
              <a:chExt cx="555167" cy="393915"/>
            </a:xfrm>
            <a:noFill/>
          </p:grpSpPr>
          <p:grpSp>
            <p:nvGrpSpPr>
              <p:cNvPr id="72" name="Graphic 68">
                <a:extLst>
                  <a:ext uri="{FF2B5EF4-FFF2-40B4-BE49-F238E27FC236}">
                    <a16:creationId xmlns:a16="http://schemas.microsoft.com/office/drawing/2014/main" id="{0EB82606-2D64-20FD-A2B0-55DF8EC2CA48}"/>
                  </a:ext>
                </a:extLst>
              </p:cNvPr>
              <p:cNvGrpSpPr/>
              <p:nvPr/>
            </p:nvGrpSpPr>
            <p:grpSpPr>
              <a:xfrm>
                <a:off x="1457889" y="2353168"/>
                <a:ext cx="555167" cy="393915"/>
                <a:chOff x="1457889" y="2353168"/>
                <a:chExt cx="555167" cy="393915"/>
              </a:xfrm>
              <a:noFill/>
            </p:grpSpPr>
            <p:grpSp>
              <p:nvGrpSpPr>
                <p:cNvPr id="73" name="Graphic 68">
                  <a:extLst>
                    <a:ext uri="{FF2B5EF4-FFF2-40B4-BE49-F238E27FC236}">
                      <a16:creationId xmlns:a16="http://schemas.microsoft.com/office/drawing/2014/main" id="{230677B4-7807-8FDB-0F5B-F597EDB591D7}"/>
                    </a:ext>
                  </a:extLst>
                </p:cNvPr>
                <p:cNvGrpSpPr/>
                <p:nvPr/>
              </p:nvGrpSpPr>
              <p:grpSpPr>
                <a:xfrm>
                  <a:off x="1493594" y="2422276"/>
                  <a:ext cx="483756" cy="324807"/>
                  <a:chOff x="1493594" y="2422276"/>
                  <a:chExt cx="483756" cy="324807"/>
                </a:xfrm>
                <a:noFill/>
              </p:grpSpPr>
              <p:sp>
                <p:nvSpPr>
                  <p:cNvPr id="74" name="Freeform: Shape 73">
                    <a:extLst>
                      <a:ext uri="{FF2B5EF4-FFF2-40B4-BE49-F238E27FC236}">
                        <a16:creationId xmlns:a16="http://schemas.microsoft.com/office/drawing/2014/main" id="{D2F8B275-0AAF-A7C8-F38F-D577B7AB2D16}"/>
                      </a:ext>
                    </a:extLst>
                  </p:cNvPr>
                  <p:cNvSpPr/>
                  <p:nvPr/>
                </p:nvSpPr>
                <p:spPr>
                  <a:xfrm>
                    <a:off x="1493594" y="2629600"/>
                    <a:ext cx="69108" cy="117483"/>
                  </a:xfrm>
                  <a:custGeom>
                    <a:avLst/>
                    <a:gdLst>
                      <a:gd name="connsiteX0" fmla="*/ 0 w 69108"/>
                      <a:gd name="connsiteY0" fmla="*/ 0 h 117483"/>
                      <a:gd name="connsiteX1" fmla="*/ 69108 w 69108"/>
                      <a:gd name="connsiteY1" fmla="*/ 0 h 117483"/>
                      <a:gd name="connsiteX2" fmla="*/ 69108 w 69108"/>
                      <a:gd name="connsiteY2" fmla="*/ 117484 h 117483"/>
                      <a:gd name="connsiteX3" fmla="*/ 0 w 69108"/>
                      <a:gd name="connsiteY3" fmla="*/ 117484 h 117483"/>
                    </a:gdLst>
                    <a:ahLst/>
                    <a:cxnLst>
                      <a:cxn ang="0">
                        <a:pos x="connsiteX0" y="connsiteY0"/>
                      </a:cxn>
                      <a:cxn ang="0">
                        <a:pos x="connsiteX1" y="connsiteY1"/>
                      </a:cxn>
                      <a:cxn ang="0">
                        <a:pos x="connsiteX2" y="connsiteY2"/>
                      </a:cxn>
                      <a:cxn ang="0">
                        <a:pos x="connsiteX3" y="connsiteY3"/>
                      </a:cxn>
                    </a:cxnLst>
                    <a:rect l="l" t="t" r="r" b="b"/>
                    <a:pathLst>
                      <a:path w="69108" h="117483">
                        <a:moveTo>
                          <a:pt x="0" y="0"/>
                        </a:moveTo>
                        <a:lnTo>
                          <a:pt x="69108" y="0"/>
                        </a:lnTo>
                        <a:lnTo>
                          <a:pt x="69108" y="117484"/>
                        </a:lnTo>
                        <a:lnTo>
                          <a:pt x="0" y="117484"/>
                        </a:lnTo>
                        <a:close/>
                      </a:path>
                    </a:pathLst>
                  </a:custGeom>
                  <a:noFill/>
                  <a:ln w="31750" cap="rnd">
                    <a:solidFill>
                      <a:schemeClr val="bg1"/>
                    </a:solidFill>
                    <a:prstDash val="solid"/>
                    <a:round/>
                  </a:ln>
                </p:spPr>
                <p:txBody>
                  <a:bodyPr rtlCol="0" anchor="ctr"/>
                  <a:lstStyle/>
                  <a:p>
                    <a:endParaRPr lang="en-US" sz="2000"/>
                  </a:p>
                </p:txBody>
              </p:sp>
              <p:sp>
                <p:nvSpPr>
                  <p:cNvPr id="75" name="Freeform: Shape 74">
                    <a:extLst>
                      <a:ext uri="{FF2B5EF4-FFF2-40B4-BE49-F238E27FC236}">
                        <a16:creationId xmlns:a16="http://schemas.microsoft.com/office/drawing/2014/main" id="{A33DF4CC-F1DB-F64F-75AC-3605C0F4C923}"/>
                      </a:ext>
                    </a:extLst>
                  </p:cNvPr>
                  <p:cNvSpPr/>
                  <p:nvPr/>
                </p:nvSpPr>
                <p:spPr>
                  <a:xfrm>
                    <a:off x="1631810" y="2583528"/>
                    <a:ext cx="69108" cy="163555"/>
                  </a:xfrm>
                  <a:custGeom>
                    <a:avLst/>
                    <a:gdLst>
                      <a:gd name="connsiteX0" fmla="*/ 0 w 69108"/>
                      <a:gd name="connsiteY0" fmla="*/ 0 h 163555"/>
                      <a:gd name="connsiteX1" fmla="*/ 69108 w 69108"/>
                      <a:gd name="connsiteY1" fmla="*/ 0 h 163555"/>
                      <a:gd name="connsiteX2" fmla="*/ 69108 w 69108"/>
                      <a:gd name="connsiteY2" fmla="*/ 163556 h 163555"/>
                      <a:gd name="connsiteX3" fmla="*/ 0 w 69108"/>
                      <a:gd name="connsiteY3" fmla="*/ 163556 h 163555"/>
                    </a:gdLst>
                    <a:ahLst/>
                    <a:cxnLst>
                      <a:cxn ang="0">
                        <a:pos x="connsiteX0" y="connsiteY0"/>
                      </a:cxn>
                      <a:cxn ang="0">
                        <a:pos x="connsiteX1" y="connsiteY1"/>
                      </a:cxn>
                      <a:cxn ang="0">
                        <a:pos x="connsiteX2" y="connsiteY2"/>
                      </a:cxn>
                      <a:cxn ang="0">
                        <a:pos x="connsiteX3" y="connsiteY3"/>
                      </a:cxn>
                    </a:cxnLst>
                    <a:rect l="l" t="t" r="r" b="b"/>
                    <a:pathLst>
                      <a:path w="69108" h="163555">
                        <a:moveTo>
                          <a:pt x="0" y="0"/>
                        </a:moveTo>
                        <a:lnTo>
                          <a:pt x="69108" y="0"/>
                        </a:lnTo>
                        <a:lnTo>
                          <a:pt x="69108" y="163556"/>
                        </a:lnTo>
                        <a:lnTo>
                          <a:pt x="0" y="163556"/>
                        </a:lnTo>
                        <a:close/>
                      </a:path>
                    </a:pathLst>
                  </a:custGeom>
                  <a:noFill/>
                  <a:ln w="31750" cap="rnd">
                    <a:solidFill>
                      <a:schemeClr val="bg1"/>
                    </a:solidFill>
                    <a:prstDash val="solid"/>
                    <a:round/>
                  </a:ln>
                </p:spPr>
                <p:txBody>
                  <a:bodyPr rtlCol="0" anchor="ctr"/>
                  <a:lstStyle/>
                  <a:p>
                    <a:endParaRPr lang="en-US" sz="2000"/>
                  </a:p>
                </p:txBody>
              </p:sp>
              <p:sp>
                <p:nvSpPr>
                  <p:cNvPr id="76" name="Freeform: Shape 75">
                    <a:extLst>
                      <a:ext uri="{FF2B5EF4-FFF2-40B4-BE49-F238E27FC236}">
                        <a16:creationId xmlns:a16="http://schemas.microsoft.com/office/drawing/2014/main" id="{0EAD5856-47DB-6F41-0E52-386B65259405}"/>
                      </a:ext>
                    </a:extLst>
                  </p:cNvPr>
                  <p:cNvSpPr/>
                  <p:nvPr/>
                </p:nvSpPr>
                <p:spPr>
                  <a:xfrm>
                    <a:off x="1770027" y="2514420"/>
                    <a:ext cx="69108" cy="232663"/>
                  </a:xfrm>
                  <a:custGeom>
                    <a:avLst/>
                    <a:gdLst>
                      <a:gd name="connsiteX0" fmla="*/ 0 w 69108"/>
                      <a:gd name="connsiteY0" fmla="*/ 0 h 232663"/>
                      <a:gd name="connsiteX1" fmla="*/ 69108 w 69108"/>
                      <a:gd name="connsiteY1" fmla="*/ 0 h 232663"/>
                      <a:gd name="connsiteX2" fmla="*/ 69108 w 69108"/>
                      <a:gd name="connsiteY2" fmla="*/ 232664 h 232663"/>
                      <a:gd name="connsiteX3" fmla="*/ 0 w 69108"/>
                      <a:gd name="connsiteY3" fmla="*/ 232664 h 232663"/>
                    </a:gdLst>
                    <a:ahLst/>
                    <a:cxnLst>
                      <a:cxn ang="0">
                        <a:pos x="connsiteX0" y="connsiteY0"/>
                      </a:cxn>
                      <a:cxn ang="0">
                        <a:pos x="connsiteX1" y="connsiteY1"/>
                      </a:cxn>
                      <a:cxn ang="0">
                        <a:pos x="connsiteX2" y="connsiteY2"/>
                      </a:cxn>
                      <a:cxn ang="0">
                        <a:pos x="connsiteX3" y="connsiteY3"/>
                      </a:cxn>
                    </a:cxnLst>
                    <a:rect l="l" t="t" r="r" b="b"/>
                    <a:pathLst>
                      <a:path w="69108" h="232663">
                        <a:moveTo>
                          <a:pt x="0" y="0"/>
                        </a:moveTo>
                        <a:lnTo>
                          <a:pt x="69108" y="0"/>
                        </a:lnTo>
                        <a:lnTo>
                          <a:pt x="69108" y="232664"/>
                        </a:lnTo>
                        <a:lnTo>
                          <a:pt x="0" y="232664"/>
                        </a:lnTo>
                        <a:close/>
                      </a:path>
                    </a:pathLst>
                  </a:custGeom>
                  <a:noFill/>
                  <a:ln w="31750" cap="rnd">
                    <a:solidFill>
                      <a:schemeClr val="bg1"/>
                    </a:solidFill>
                    <a:prstDash val="solid"/>
                    <a:round/>
                  </a:ln>
                </p:spPr>
                <p:txBody>
                  <a:bodyPr rtlCol="0" anchor="ctr"/>
                  <a:lstStyle/>
                  <a:p>
                    <a:endParaRPr lang="en-US" sz="2000"/>
                  </a:p>
                </p:txBody>
              </p:sp>
              <p:sp>
                <p:nvSpPr>
                  <p:cNvPr id="77" name="Freeform: Shape 76">
                    <a:extLst>
                      <a:ext uri="{FF2B5EF4-FFF2-40B4-BE49-F238E27FC236}">
                        <a16:creationId xmlns:a16="http://schemas.microsoft.com/office/drawing/2014/main" id="{8E5CD8B1-45F6-F56E-3937-0F54493FA8DC}"/>
                      </a:ext>
                    </a:extLst>
                  </p:cNvPr>
                  <p:cNvSpPr/>
                  <p:nvPr/>
                </p:nvSpPr>
                <p:spPr>
                  <a:xfrm>
                    <a:off x="1908243" y="2422276"/>
                    <a:ext cx="69108" cy="324807"/>
                  </a:xfrm>
                  <a:custGeom>
                    <a:avLst/>
                    <a:gdLst>
                      <a:gd name="connsiteX0" fmla="*/ 0 w 69108"/>
                      <a:gd name="connsiteY0" fmla="*/ 0 h 324807"/>
                      <a:gd name="connsiteX1" fmla="*/ 69108 w 69108"/>
                      <a:gd name="connsiteY1" fmla="*/ 0 h 324807"/>
                      <a:gd name="connsiteX2" fmla="*/ 69108 w 69108"/>
                      <a:gd name="connsiteY2" fmla="*/ 324808 h 324807"/>
                      <a:gd name="connsiteX3" fmla="*/ 0 w 69108"/>
                      <a:gd name="connsiteY3" fmla="*/ 324808 h 324807"/>
                    </a:gdLst>
                    <a:ahLst/>
                    <a:cxnLst>
                      <a:cxn ang="0">
                        <a:pos x="connsiteX0" y="connsiteY0"/>
                      </a:cxn>
                      <a:cxn ang="0">
                        <a:pos x="connsiteX1" y="connsiteY1"/>
                      </a:cxn>
                      <a:cxn ang="0">
                        <a:pos x="connsiteX2" y="connsiteY2"/>
                      </a:cxn>
                      <a:cxn ang="0">
                        <a:pos x="connsiteX3" y="connsiteY3"/>
                      </a:cxn>
                    </a:cxnLst>
                    <a:rect l="l" t="t" r="r" b="b"/>
                    <a:pathLst>
                      <a:path w="69108" h="324807">
                        <a:moveTo>
                          <a:pt x="0" y="0"/>
                        </a:moveTo>
                        <a:lnTo>
                          <a:pt x="69108" y="0"/>
                        </a:lnTo>
                        <a:lnTo>
                          <a:pt x="69108" y="324808"/>
                        </a:lnTo>
                        <a:lnTo>
                          <a:pt x="0" y="324808"/>
                        </a:lnTo>
                        <a:close/>
                      </a:path>
                    </a:pathLst>
                  </a:custGeom>
                  <a:noFill/>
                  <a:ln w="31750" cap="rnd">
                    <a:solidFill>
                      <a:schemeClr val="bg1"/>
                    </a:solidFill>
                    <a:prstDash val="solid"/>
                    <a:round/>
                  </a:ln>
                </p:spPr>
                <p:txBody>
                  <a:bodyPr rtlCol="0" anchor="ctr"/>
                  <a:lstStyle/>
                  <a:p>
                    <a:endParaRPr lang="en-US" sz="2000"/>
                  </a:p>
                </p:txBody>
              </p:sp>
            </p:grpSp>
            <p:sp>
              <p:nvSpPr>
                <p:cNvPr id="78" name="Freeform: Shape 77">
                  <a:extLst>
                    <a:ext uri="{FF2B5EF4-FFF2-40B4-BE49-F238E27FC236}">
                      <a16:creationId xmlns:a16="http://schemas.microsoft.com/office/drawing/2014/main" id="{63920928-4377-2574-16D1-B3C4391F9341}"/>
                    </a:ext>
                  </a:extLst>
                </p:cNvPr>
                <p:cNvSpPr/>
                <p:nvPr/>
              </p:nvSpPr>
              <p:spPr>
                <a:xfrm>
                  <a:off x="1457889" y="2747083"/>
                  <a:ext cx="555167" cy="1151"/>
                </a:xfrm>
                <a:custGeom>
                  <a:avLst/>
                  <a:gdLst>
                    <a:gd name="connsiteX0" fmla="*/ 555168 w 555167"/>
                    <a:gd name="connsiteY0" fmla="*/ 0 h 1151"/>
                    <a:gd name="connsiteX1" fmla="*/ 0 w 555167"/>
                    <a:gd name="connsiteY1" fmla="*/ 0 h 1151"/>
                  </a:gdLst>
                  <a:ahLst/>
                  <a:cxnLst>
                    <a:cxn ang="0">
                      <a:pos x="connsiteX0" y="connsiteY0"/>
                    </a:cxn>
                    <a:cxn ang="0">
                      <a:pos x="connsiteX1" y="connsiteY1"/>
                    </a:cxn>
                  </a:cxnLst>
                  <a:rect l="l" t="t" r="r" b="b"/>
                  <a:pathLst>
                    <a:path w="555167" h="1151">
                      <a:moveTo>
                        <a:pt x="555168" y="0"/>
                      </a:moveTo>
                      <a:lnTo>
                        <a:pt x="0" y="0"/>
                      </a:lnTo>
                    </a:path>
                  </a:pathLst>
                </a:custGeom>
                <a:ln w="31750" cap="rnd">
                  <a:solidFill>
                    <a:schemeClr val="bg1"/>
                  </a:solidFill>
                  <a:prstDash val="solid"/>
                  <a:round/>
                </a:ln>
              </p:spPr>
              <p:txBody>
                <a:bodyPr rtlCol="0" anchor="ctr"/>
                <a:lstStyle/>
                <a:p>
                  <a:endParaRPr lang="en-US" sz="2000"/>
                </a:p>
              </p:txBody>
            </p:sp>
            <p:sp>
              <p:nvSpPr>
                <p:cNvPr id="79" name="Freeform: Shape 78">
                  <a:extLst>
                    <a:ext uri="{FF2B5EF4-FFF2-40B4-BE49-F238E27FC236}">
                      <a16:creationId xmlns:a16="http://schemas.microsoft.com/office/drawing/2014/main" id="{C147B98A-3E93-59A9-B1F1-89E1FF7FAD37}"/>
                    </a:ext>
                  </a:extLst>
                </p:cNvPr>
                <p:cNvSpPr/>
                <p:nvPr/>
              </p:nvSpPr>
              <p:spPr>
                <a:xfrm>
                  <a:off x="1482076" y="2353168"/>
                  <a:ext cx="357058" cy="149734"/>
                </a:xfrm>
                <a:custGeom>
                  <a:avLst/>
                  <a:gdLst>
                    <a:gd name="connsiteX0" fmla="*/ 357058 w 357058"/>
                    <a:gd name="connsiteY0" fmla="*/ 0 h 149734"/>
                    <a:gd name="connsiteX1" fmla="*/ 308533 w 357058"/>
                    <a:gd name="connsiteY1" fmla="*/ 48525 h 149734"/>
                    <a:gd name="connsiteX2" fmla="*/ 64201 w 357058"/>
                    <a:gd name="connsiteY2" fmla="*/ 149734 h 149734"/>
                    <a:gd name="connsiteX3" fmla="*/ 0 w 357058"/>
                    <a:gd name="connsiteY3" fmla="*/ 149734 h 149734"/>
                  </a:gdLst>
                  <a:ahLst/>
                  <a:cxnLst>
                    <a:cxn ang="0">
                      <a:pos x="connsiteX0" y="connsiteY0"/>
                    </a:cxn>
                    <a:cxn ang="0">
                      <a:pos x="connsiteX1" y="connsiteY1"/>
                    </a:cxn>
                    <a:cxn ang="0">
                      <a:pos x="connsiteX2" y="connsiteY2"/>
                    </a:cxn>
                    <a:cxn ang="0">
                      <a:pos x="connsiteX3" y="connsiteY3"/>
                    </a:cxn>
                  </a:cxnLst>
                  <a:rect l="l" t="t" r="r" b="b"/>
                  <a:pathLst>
                    <a:path w="357058" h="149734">
                      <a:moveTo>
                        <a:pt x="357058" y="0"/>
                      </a:moveTo>
                      <a:lnTo>
                        <a:pt x="308533" y="48525"/>
                      </a:lnTo>
                      <a:cubicBezTo>
                        <a:pt x="243733" y="113326"/>
                        <a:pt x="155839" y="149734"/>
                        <a:pt x="64201" y="149734"/>
                      </a:cubicBezTo>
                      <a:lnTo>
                        <a:pt x="0" y="149734"/>
                      </a:lnTo>
                    </a:path>
                  </a:pathLst>
                </a:custGeom>
                <a:noFill/>
                <a:ln w="31750" cap="rnd">
                  <a:solidFill>
                    <a:schemeClr val="tx2"/>
                  </a:solidFill>
                  <a:prstDash val="solid"/>
                  <a:round/>
                </a:ln>
              </p:spPr>
              <p:txBody>
                <a:bodyPr rtlCol="0" anchor="ctr"/>
                <a:lstStyle/>
                <a:p>
                  <a:endParaRPr lang="en-US" sz="2000"/>
                </a:p>
              </p:txBody>
            </p:sp>
          </p:grpSp>
          <p:sp>
            <p:nvSpPr>
              <p:cNvPr id="80" name="Freeform: Shape 79">
                <a:extLst>
                  <a:ext uri="{FF2B5EF4-FFF2-40B4-BE49-F238E27FC236}">
                    <a16:creationId xmlns:a16="http://schemas.microsoft.com/office/drawing/2014/main" id="{B36D5D62-BDA4-CDE3-FC0C-5C3A4A9699AD}"/>
                  </a:ext>
                </a:extLst>
              </p:cNvPr>
              <p:cNvSpPr/>
              <p:nvPr/>
            </p:nvSpPr>
            <p:spPr>
              <a:xfrm>
                <a:off x="1781545" y="2353168"/>
                <a:ext cx="57590" cy="57590"/>
              </a:xfrm>
              <a:custGeom>
                <a:avLst/>
                <a:gdLst>
                  <a:gd name="connsiteX0" fmla="*/ 0 w 57590"/>
                  <a:gd name="connsiteY0" fmla="*/ 0 h 57590"/>
                  <a:gd name="connsiteX1" fmla="*/ 57590 w 57590"/>
                  <a:gd name="connsiteY1" fmla="*/ 0 h 57590"/>
                  <a:gd name="connsiteX2" fmla="*/ 57590 w 57590"/>
                  <a:gd name="connsiteY2" fmla="*/ 57590 h 57590"/>
                </a:gdLst>
                <a:ahLst/>
                <a:cxnLst>
                  <a:cxn ang="0">
                    <a:pos x="connsiteX0" y="connsiteY0"/>
                  </a:cxn>
                  <a:cxn ang="0">
                    <a:pos x="connsiteX1" y="connsiteY1"/>
                  </a:cxn>
                  <a:cxn ang="0">
                    <a:pos x="connsiteX2" y="connsiteY2"/>
                  </a:cxn>
                </a:cxnLst>
                <a:rect l="l" t="t" r="r" b="b"/>
                <a:pathLst>
                  <a:path w="57590" h="57590">
                    <a:moveTo>
                      <a:pt x="0" y="0"/>
                    </a:moveTo>
                    <a:lnTo>
                      <a:pt x="57590" y="0"/>
                    </a:lnTo>
                    <a:lnTo>
                      <a:pt x="57590" y="57590"/>
                    </a:lnTo>
                  </a:path>
                </a:pathLst>
              </a:custGeom>
              <a:noFill/>
              <a:ln w="31750" cap="rnd">
                <a:solidFill>
                  <a:schemeClr val="tx2"/>
                </a:solidFill>
                <a:prstDash val="solid"/>
                <a:round/>
              </a:ln>
            </p:spPr>
            <p:txBody>
              <a:bodyPr rtlCol="0" anchor="ctr"/>
              <a:lstStyle/>
              <a:p>
                <a:endParaRPr lang="en-US" sz="2000"/>
              </a:p>
            </p:txBody>
          </p:sp>
        </p:grpSp>
        <p:grpSp>
          <p:nvGrpSpPr>
            <p:cNvPr id="81" name="Graphic 68">
              <a:extLst>
                <a:ext uri="{FF2B5EF4-FFF2-40B4-BE49-F238E27FC236}">
                  <a16:creationId xmlns:a16="http://schemas.microsoft.com/office/drawing/2014/main" id="{F14E2394-95D8-BD67-5C8D-BEF620FF4EBB}"/>
                </a:ext>
              </a:extLst>
            </p:cNvPr>
            <p:cNvGrpSpPr/>
            <p:nvPr/>
          </p:nvGrpSpPr>
          <p:grpSpPr>
            <a:xfrm>
              <a:off x="1457889" y="2191916"/>
              <a:ext cx="230360" cy="230360"/>
              <a:chOff x="1457889" y="2191916"/>
              <a:chExt cx="230360" cy="230360"/>
            </a:xfrm>
            <a:noFill/>
          </p:grpSpPr>
          <p:sp>
            <p:nvSpPr>
              <p:cNvPr id="82" name="Freeform: Shape 81">
                <a:extLst>
                  <a:ext uri="{FF2B5EF4-FFF2-40B4-BE49-F238E27FC236}">
                    <a16:creationId xmlns:a16="http://schemas.microsoft.com/office/drawing/2014/main" id="{77AE3F48-DE09-06B2-676C-879B336B12F7}"/>
                  </a:ext>
                </a:extLst>
              </p:cNvPr>
              <p:cNvSpPr/>
              <p:nvPr/>
            </p:nvSpPr>
            <p:spPr>
              <a:xfrm>
                <a:off x="1457889" y="2191916"/>
                <a:ext cx="230360" cy="230360"/>
              </a:xfrm>
              <a:custGeom>
                <a:avLst/>
                <a:gdLst>
                  <a:gd name="connsiteX0" fmla="*/ 230360 w 230360"/>
                  <a:gd name="connsiteY0" fmla="*/ 115180 h 230360"/>
                  <a:gd name="connsiteX1" fmla="*/ 115180 w 230360"/>
                  <a:gd name="connsiteY1" fmla="*/ 230360 h 230360"/>
                  <a:gd name="connsiteX2" fmla="*/ 0 w 230360"/>
                  <a:gd name="connsiteY2" fmla="*/ 115180 h 230360"/>
                  <a:gd name="connsiteX3" fmla="*/ 115180 w 230360"/>
                  <a:gd name="connsiteY3" fmla="*/ 0 h 230360"/>
                  <a:gd name="connsiteX4" fmla="*/ 230360 w 230360"/>
                  <a:gd name="connsiteY4" fmla="*/ 115180 h 23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 h="230360">
                    <a:moveTo>
                      <a:pt x="230360" y="115180"/>
                    </a:moveTo>
                    <a:cubicBezTo>
                      <a:pt x="230360" y="178792"/>
                      <a:pt x="178792" y="230360"/>
                      <a:pt x="115180" y="230360"/>
                    </a:cubicBezTo>
                    <a:cubicBezTo>
                      <a:pt x="51568" y="230360"/>
                      <a:pt x="0" y="178792"/>
                      <a:pt x="0" y="115180"/>
                    </a:cubicBezTo>
                    <a:cubicBezTo>
                      <a:pt x="0" y="51568"/>
                      <a:pt x="51568" y="0"/>
                      <a:pt x="115180" y="0"/>
                    </a:cubicBezTo>
                    <a:cubicBezTo>
                      <a:pt x="178792" y="0"/>
                      <a:pt x="230360" y="51568"/>
                      <a:pt x="230360" y="115180"/>
                    </a:cubicBezTo>
                    <a:close/>
                  </a:path>
                </a:pathLst>
              </a:custGeom>
              <a:noFill/>
              <a:ln w="31750" cap="rnd">
                <a:solidFill>
                  <a:schemeClr val="bg1"/>
                </a:solidFill>
                <a:prstDash val="solid"/>
                <a:round/>
              </a:ln>
            </p:spPr>
            <p:txBody>
              <a:bodyPr rtlCol="0" anchor="ctr"/>
              <a:lstStyle/>
              <a:p>
                <a:endParaRPr lang="en-US" sz="2000"/>
              </a:p>
            </p:txBody>
          </p:sp>
          <p:sp>
            <p:nvSpPr>
              <p:cNvPr id="83" name="Freeform: Shape 82">
                <a:extLst>
                  <a:ext uri="{FF2B5EF4-FFF2-40B4-BE49-F238E27FC236}">
                    <a16:creationId xmlns:a16="http://schemas.microsoft.com/office/drawing/2014/main" id="{B226D623-176B-F280-3ADE-F7C8266502AF}"/>
                  </a:ext>
                </a:extLst>
              </p:cNvPr>
              <p:cNvSpPr/>
              <p:nvPr/>
            </p:nvSpPr>
            <p:spPr>
              <a:xfrm>
                <a:off x="1526997" y="2261024"/>
                <a:ext cx="46072" cy="46072"/>
              </a:xfrm>
              <a:custGeom>
                <a:avLst/>
                <a:gdLst>
                  <a:gd name="connsiteX0" fmla="*/ 46072 w 46072"/>
                  <a:gd name="connsiteY0" fmla="*/ 0 h 46072"/>
                  <a:gd name="connsiteX1" fmla="*/ 46072 w 46072"/>
                  <a:gd name="connsiteY1" fmla="*/ 46072 h 46072"/>
                  <a:gd name="connsiteX2" fmla="*/ 0 w 46072"/>
                  <a:gd name="connsiteY2" fmla="*/ 46072 h 46072"/>
                </a:gdLst>
                <a:ahLst/>
                <a:cxnLst>
                  <a:cxn ang="0">
                    <a:pos x="connsiteX0" y="connsiteY0"/>
                  </a:cxn>
                  <a:cxn ang="0">
                    <a:pos x="connsiteX1" y="connsiteY1"/>
                  </a:cxn>
                  <a:cxn ang="0">
                    <a:pos x="connsiteX2" y="connsiteY2"/>
                  </a:cxn>
                </a:cxnLst>
                <a:rect l="l" t="t" r="r" b="b"/>
                <a:pathLst>
                  <a:path w="46072" h="46072">
                    <a:moveTo>
                      <a:pt x="46072" y="0"/>
                    </a:moveTo>
                    <a:lnTo>
                      <a:pt x="46072" y="46072"/>
                    </a:lnTo>
                    <a:lnTo>
                      <a:pt x="0" y="46072"/>
                    </a:lnTo>
                  </a:path>
                </a:pathLst>
              </a:custGeom>
              <a:noFill/>
              <a:ln w="31750" cap="rnd">
                <a:solidFill>
                  <a:schemeClr val="bg1"/>
                </a:solidFill>
                <a:prstDash val="solid"/>
                <a:round/>
              </a:ln>
            </p:spPr>
            <p:txBody>
              <a:bodyPr rtlCol="0" anchor="ctr"/>
              <a:lstStyle/>
              <a:p>
                <a:endParaRPr lang="en-US" sz="2000"/>
              </a:p>
            </p:txBody>
          </p:sp>
        </p:grpSp>
      </p:grpSp>
      <p:grpSp>
        <p:nvGrpSpPr>
          <p:cNvPr id="4" name="Group 3">
            <a:extLst>
              <a:ext uri="{FF2B5EF4-FFF2-40B4-BE49-F238E27FC236}">
                <a16:creationId xmlns:a16="http://schemas.microsoft.com/office/drawing/2014/main" id="{9522EC9A-794B-0511-B364-4F66B7F476C0}"/>
              </a:ext>
            </a:extLst>
          </p:cNvPr>
          <p:cNvGrpSpPr/>
          <p:nvPr/>
        </p:nvGrpSpPr>
        <p:grpSpPr>
          <a:xfrm>
            <a:off x="3262006" y="1894252"/>
            <a:ext cx="2772000" cy="4055697"/>
            <a:chOff x="3262006" y="1894252"/>
            <a:chExt cx="2772000" cy="4055697"/>
          </a:xfrm>
        </p:grpSpPr>
        <p:sp>
          <p:nvSpPr>
            <p:cNvPr id="58" name="Rectangle: Rounded Corners 57">
              <a:extLst>
                <a:ext uri="{FF2B5EF4-FFF2-40B4-BE49-F238E27FC236}">
                  <a16:creationId xmlns:a16="http://schemas.microsoft.com/office/drawing/2014/main" id="{D6C2A571-71FA-A3E4-FEA5-9F7A527BD61A}"/>
                </a:ext>
              </a:extLst>
            </p:cNvPr>
            <p:cNvSpPr/>
            <p:nvPr/>
          </p:nvSpPr>
          <p:spPr>
            <a:xfrm>
              <a:off x="3262006" y="2317570"/>
              <a:ext cx="2772000" cy="3632379"/>
            </a:xfrm>
            <a:prstGeom prst="roundRect">
              <a:avLst>
                <a:gd name="adj" fmla="val 1437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endParaRPr lang="en-US" sz="2000" u="none" strike="noStrike" dirty="0">
                <a:solidFill>
                  <a:schemeClr val="tx1"/>
                </a:solidFill>
                <a:effectLst/>
                <a:ea typeface="Arial" panose="020B0604020202020204" pitchFamily="34" charset="0"/>
              </a:endParaRPr>
            </a:p>
          </p:txBody>
        </p:sp>
        <p:sp>
          <p:nvSpPr>
            <p:cNvPr id="59" name="Text Placeholder 5">
              <a:extLst>
                <a:ext uri="{FF2B5EF4-FFF2-40B4-BE49-F238E27FC236}">
                  <a16:creationId xmlns:a16="http://schemas.microsoft.com/office/drawing/2014/main" id="{FE987895-6299-8872-8308-4D31CADEABA5}"/>
                </a:ext>
              </a:extLst>
            </p:cNvPr>
            <p:cNvSpPr txBox="1">
              <a:spLocks/>
            </p:cNvSpPr>
            <p:nvPr/>
          </p:nvSpPr>
          <p:spPr>
            <a:xfrm>
              <a:off x="3355176" y="3276907"/>
              <a:ext cx="2585660" cy="1492716"/>
            </a:xfrm>
            <a:prstGeom prst="rect">
              <a:avLst/>
            </a:prstGeom>
          </p:spPr>
          <p:txBody>
            <a:bodyPr wrap="square" lIns="0" tIns="0" rIns="0" bIns="0">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None/>
              </a:pPr>
              <a:r>
                <a:rPr lang="en-US" b="1" dirty="0">
                  <a:solidFill>
                    <a:schemeClr val="bg2"/>
                  </a:solidFill>
                  <a:latin typeface="+mj-lt"/>
                </a:rPr>
                <a:t>Scalable operational playbooks</a:t>
              </a:r>
            </a:p>
            <a:p>
              <a:pPr marL="0" indent="0" algn="ctr">
                <a:buNone/>
              </a:pPr>
              <a:r>
                <a:rPr lang="en-US" sz="1400" dirty="0"/>
                <a:t>We buy businesses and </a:t>
              </a:r>
              <a:br>
                <a:rPr lang="en-US" sz="1400" dirty="0"/>
              </a:br>
              <a:r>
                <a:rPr lang="en-US" sz="1400" dirty="0"/>
                <a:t>turn them into </a:t>
              </a:r>
              <a:br>
                <a:rPr lang="en-US" sz="1400" dirty="0"/>
              </a:br>
              <a:r>
                <a:rPr lang="en-US" sz="1400" dirty="0"/>
                <a:t>high-performing assets through repeatable systems</a:t>
              </a:r>
              <a:endParaRPr lang="en-US" dirty="0"/>
            </a:p>
          </p:txBody>
        </p:sp>
        <p:sp>
          <p:nvSpPr>
            <p:cNvPr id="66" name="Oval 65">
              <a:extLst>
                <a:ext uri="{FF2B5EF4-FFF2-40B4-BE49-F238E27FC236}">
                  <a16:creationId xmlns:a16="http://schemas.microsoft.com/office/drawing/2014/main" id="{24F63D88-B2B8-C44B-A7EB-F1224E15F115}"/>
                </a:ext>
              </a:extLst>
            </p:cNvPr>
            <p:cNvSpPr/>
            <p:nvPr/>
          </p:nvSpPr>
          <p:spPr>
            <a:xfrm>
              <a:off x="4072757" y="1894252"/>
              <a:ext cx="1150498" cy="1150496"/>
            </a:xfrm>
            <a:prstGeom prst="ellipse">
              <a:avLst/>
            </a:prstGeom>
            <a:solidFill>
              <a:schemeClr val="bg2"/>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sz="2400" b="1" dirty="0">
                <a:solidFill>
                  <a:schemeClr val="bg2"/>
                </a:solidFill>
                <a:latin typeface="+mj-lt"/>
              </a:endParaRPr>
            </a:p>
          </p:txBody>
        </p:sp>
        <p:grpSp>
          <p:nvGrpSpPr>
            <p:cNvPr id="95" name="Group 94">
              <a:extLst>
                <a:ext uri="{FF2B5EF4-FFF2-40B4-BE49-F238E27FC236}">
                  <a16:creationId xmlns:a16="http://schemas.microsoft.com/office/drawing/2014/main" id="{B29950B1-B7B7-BE02-E244-68D23BEEF0E9}"/>
                </a:ext>
              </a:extLst>
            </p:cNvPr>
            <p:cNvGrpSpPr/>
            <p:nvPr/>
          </p:nvGrpSpPr>
          <p:grpSpPr>
            <a:xfrm>
              <a:off x="4353883" y="2203952"/>
              <a:ext cx="587933" cy="587924"/>
              <a:chOff x="4353883" y="2175377"/>
              <a:chExt cx="587933" cy="587924"/>
            </a:xfrm>
          </p:grpSpPr>
          <p:sp>
            <p:nvSpPr>
              <p:cNvPr id="88" name="Freeform: Shape 87">
                <a:extLst>
                  <a:ext uri="{FF2B5EF4-FFF2-40B4-BE49-F238E27FC236}">
                    <a16:creationId xmlns:a16="http://schemas.microsoft.com/office/drawing/2014/main" id="{D68D4363-D7E3-1C8A-C1B9-F85BD80B93E5}"/>
                  </a:ext>
                </a:extLst>
              </p:cNvPr>
              <p:cNvSpPr/>
              <p:nvPr/>
            </p:nvSpPr>
            <p:spPr>
              <a:xfrm>
                <a:off x="4647850" y="2175377"/>
                <a:ext cx="293966" cy="478161"/>
              </a:xfrm>
              <a:custGeom>
                <a:avLst/>
                <a:gdLst>
                  <a:gd name="connsiteX0" fmla="*/ 146375 w 293966"/>
                  <a:gd name="connsiteY0" fmla="*/ 478161 h 478161"/>
                  <a:gd name="connsiteX1" fmla="*/ 293967 w 293966"/>
                  <a:gd name="connsiteY1" fmla="*/ 478161 h 478161"/>
                  <a:gd name="connsiteX2" fmla="*/ 293967 w 293966"/>
                  <a:gd name="connsiteY2" fmla="*/ 0 h 478161"/>
                  <a:gd name="connsiteX3" fmla="*/ 73187 w 293966"/>
                  <a:gd name="connsiteY3" fmla="*/ 0 h 478161"/>
                  <a:gd name="connsiteX4" fmla="*/ 0 w 293966"/>
                  <a:gd name="connsiteY4" fmla="*/ 73187 h 47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66" h="478161">
                    <a:moveTo>
                      <a:pt x="146375" y="478161"/>
                    </a:moveTo>
                    <a:lnTo>
                      <a:pt x="293967" y="478161"/>
                    </a:lnTo>
                    <a:lnTo>
                      <a:pt x="293967" y="0"/>
                    </a:lnTo>
                    <a:lnTo>
                      <a:pt x="73187" y="0"/>
                    </a:lnTo>
                    <a:cubicBezTo>
                      <a:pt x="32770" y="0"/>
                      <a:pt x="0" y="32770"/>
                      <a:pt x="0" y="73187"/>
                    </a:cubicBezTo>
                  </a:path>
                </a:pathLst>
              </a:custGeom>
              <a:noFill/>
              <a:ln w="31750" cap="rnd">
                <a:solidFill>
                  <a:schemeClr val="bg1"/>
                </a:solidFill>
                <a:prstDash val="solid"/>
                <a:round/>
              </a:ln>
            </p:spPr>
            <p:txBody>
              <a:bodyPr rtlCol="0" anchor="ctr"/>
              <a:lstStyle/>
              <a:p>
                <a:endParaRPr lang="en-US" sz="2000"/>
              </a:p>
            </p:txBody>
          </p:sp>
          <p:sp>
            <p:nvSpPr>
              <p:cNvPr id="90" name="Freeform: Shape 89">
                <a:extLst>
                  <a:ext uri="{FF2B5EF4-FFF2-40B4-BE49-F238E27FC236}">
                    <a16:creationId xmlns:a16="http://schemas.microsoft.com/office/drawing/2014/main" id="{6AC0D298-803D-6F76-DE7E-2E4A3C81FF9A}"/>
                  </a:ext>
                </a:extLst>
              </p:cNvPr>
              <p:cNvSpPr/>
              <p:nvPr/>
            </p:nvSpPr>
            <p:spPr>
              <a:xfrm>
                <a:off x="4353883" y="2175377"/>
                <a:ext cx="293966" cy="478161"/>
              </a:xfrm>
              <a:custGeom>
                <a:avLst/>
                <a:gdLst>
                  <a:gd name="connsiteX0" fmla="*/ 147592 w 293966"/>
                  <a:gd name="connsiteY0" fmla="*/ 478161 h 478161"/>
                  <a:gd name="connsiteX1" fmla="*/ 0 w 293966"/>
                  <a:gd name="connsiteY1" fmla="*/ 478161 h 478161"/>
                  <a:gd name="connsiteX2" fmla="*/ 0 w 293966"/>
                  <a:gd name="connsiteY2" fmla="*/ 0 h 478161"/>
                  <a:gd name="connsiteX3" fmla="*/ 220779 w 293966"/>
                  <a:gd name="connsiteY3" fmla="*/ 0 h 478161"/>
                  <a:gd name="connsiteX4" fmla="*/ 293967 w 293966"/>
                  <a:gd name="connsiteY4" fmla="*/ 73187 h 478161"/>
                  <a:gd name="connsiteX5" fmla="*/ 293967 w 293966"/>
                  <a:gd name="connsiteY5" fmla="*/ 295193 h 4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966" h="478161">
                    <a:moveTo>
                      <a:pt x="147592" y="478161"/>
                    </a:moveTo>
                    <a:lnTo>
                      <a:pt x="0" y="478161"/>
                    </a:lnTo>
                    <a:lnTo>
                      <a:pt x="0" y="0"/>
                    </a:lnTo>
                    <a:lnTo>
                      <a:pt x="220779" y="0"/>
                    </a:lnTo>
                    <a:cubicBezTo>
                      <a:pt x="261197" y="0"/>
                      <a:pt x="293967" y="32770"/>
                      <a:pt x="293967" y="73187"/>
                    </a:cubicBezTo>
                    <a:lnTo>
                      <a:pt x="293967" y="295193"/>
                    </a:lnTo>
                  </a:path>
                </a:pathLst>
              </a:custGeom>
              <a:noFill/>
              <a:ln w="31750" cap="rnd">
                <a:solidFill>
                  <a:schemeClr val="bg1"/>
                </a:solidFill>
                <a:prstDash val="solid"/>
                <a:round/>
              </a:ln>
            </p:spPr>
            <p:txBody>
              <a:bodyPr rtlCol="0" anchor="ctr"/>
              <a:lstStyle/>
              <a:p>
                <a:endParaRPr lang="en-US" sz="2000"/>
              </a:p>
            </p:txBody>
          </p:sp>
          <p:sp>
            <p:nvSpPr>
              <p:cNvPr id="91" name="Freeform: Shape 90">
                <a:extLst>
                  <a:ext uri="{FF2B5EF4-FFF2-40B4-BE49-F238E27FC236}">
                    <a16:creationId xmlns:a16="http://schemas.microsoft.com/office/drawing/2014/main" id="{232847EB-BA93-C773-93FB-ACD1BE3867DC}"/>
                  </a:ext>
                </a:extLst>
              </p:cNvPr>
              <p:cNvSpPr/>
              <p:nvPr/>
            </p:nvSpPr>
            <p:spPr>
              <a:xfrm>
                <a:off x="4427071" y="2286375"/>
                <a:ext cx="147591" cy="914"/>
              </a:xfrm>
              <a:custGeom>
                <a:avLst/>
                <a:gdLst>
                  <a:gd name="connsiteX0" fmla="*/ 0 w 147591"/>
                  <a:gd name="connsiteY0" fmla="*/ 0 h 914"/>
                  <a:gd name="connsiteX1" fmla="*/ 147592 w 147591"/>
                  <a:gd name="connsiteY1" fmla="*/ 0 h 914"/>
                </a:gdLst>
                <a:ahLst/>
                <a:cxnLst>
                  <a:cxn ang="0">
                    <a:pos x="connsiteX0" y="connsiteY0"/>
                  </a:cxn>
                  <a:cxn ang="0">
                    <a:pos x="connsiteX1" y="connsiteY1"/>
                  </a:cxn>
                </a:cxnLst>
                <a:rect l="l" t="t" r="r" b="b"/>
                <a:pathLst>
                  <a:path w="147591" h="914">
                    <a:moveTo>
                      <a:pt x="0" y="0"/>
                    </a:moveTo>
                    <a:lnTo>
                      <a:pt x="147592" y="0"/>
                    </a:lnTo>
                  </a:path>
                </a:pathLst>
              </a:custGeom>
              <a:noFill/>
              <a:ln w="31750" cap="rnd">
                <a:solidFill>
                  <a:schemeClr val="bg1"/>
                </a:solidFill>
                <a:prstDash val="solid"/>
                <a:round/>
              </a:ln>
            </p:spPr>
            <p:txBody>
              <a:bodyPr rtlCol="0" anchor="ctr"/>
              <a:lstStyle/>
              <a:p>
                <a:endParaRPr lang="en-US" sz="2000"/>
              </a:p>
            </p:txBody>
          </p:sp>
          <p:sp>
            <p:nvSpPr>
              <p:cNvPr id="92" name="Freeform: Shape 91">
                <a:extLst>
                  <a:ext uri="{FF2B5EF4-FFF2-40B4-BE49-F238E27FC236}">
                    <a16:creationId xmlns:a16="http://schemas.microsoft.com/office/drawing/2014/main" id="{1A5FE0A7-C1DA-A12A-2A0F-64736AEA3CB4}"/>
                  </a:ext>
                </a:extLst>
              </p:cNvPr>
              <p:cNvSpPr/>
              <p:nvPr/>
            </p:nvSpPr>
            <p:spPr>
              <a:xfrm>
                <a:off x="4427071" y="2359563"/>
                <a:ext cx="147591" cy="914"/>
              </a:xfrm>
              <a:custGeom>
                <a:avLst/>
                <a:gdLst>
                  <a:gd name="connsiteX0" fmla="*/ 0 w 147591"/>
                  <a:gd name="connsiteY0" fmla="*/ 0 h 914"/>
                  <a:gd name="connsiteX1" fmla="*/ 147592 w 147591"/>
                  <a:gd name="connsiteY1" fmla="*/ 0 h 914"/>
                </a:gdLst>
                <a:ahLst/>
                <a:cxnLst>
                  <a:cxn ang="0">
                    <a:pos x="connsiteX0" y="connsiteY0"/>
                  </a:cxn>
                  <a:cxn ang="0">
                    <a:pos x="connsiteX1" y="connsiteY1"/>
                  </a:cxn>
                </a:cxnLst>
                <a:rect l="l" t="t" r="r" b="b"/>
                <a:pathLst>
                  <a:path w="147591" h="914">
                    <a:moveTo>
                      <a:pt x="0" y="0"/>
                    </a:moveTo>
                    <a:lnTo>
                      <a:pt x="147592" y="0"/>
                    </a:lnTo>
                  </a:path>
                </a:pathLst>
              </a:custGeom>
              <a:noFill/>
              <a:ln w="31750" cap="rnd">
                <a:solidFill>
                  <a:schemeClr val="bg1"/>
                </a:solidFill>
                <a:prstDash val="solid"/>
                <a:round/>
              </a:ln>
            </p:spPr>
            <p:txBody>
              <a:bodyPr rtlCol="0" anchor="ctr"/>
              <a:lstStyle/>
              <a:p>
                <a:endParaRPr lang="en-US" sz="2000"/>
              </a:p>
            </p:txBody>
          </p:sp>
          <p:sp>
            <p:nvSpPr>
              <p:cNvPr id="93" name="Freeform: Shape 92">
                <a:extLst>
                  <a:ext uri="{FF2B5EF4-FFF2-40B4-BE49-F238E27FC236}">
                    <a16:creationId xmlns:a16="http://schemas.microsoft.com/office/drawing/2014/main" id="{61038DD0-99B7-28DD-AE81-45196A6FDD94}"/>
                  </a:ext>
                </a:extLst>
              </p:cNvPr>
              <p:cNvSpPr/>
              <p:nvPr/>
            </p:nvSpPr>
            <p:spPr>
              <a:xfrm>
                <a:off x="4721037" y="2359563"/>
                <a:ext cx="147591" cy="914"/>
              </a:xfrm>
              <a:custGeom>
                <a:avLst/>
                <a:gdLst>
                  <a:gd name="connsiteX0" fmla="*/ 0 w 147591"/>
                  <a:gd name="connsiteY0" fmla="*/ 0 h 914"/>
                  <a:gd name="connsiteX1" fmla="*/ 147592 w 147591"/>
                  <a:gd name="connsiteY1" fmla="*/ 0 h 914"/>
                </a:gdLst>
                <a:ahLst/>
                <a:cxnLst>
                  <a:cxn ang="0">
                    <a:pos x="connsiteX0" y="connsiteY0"/>
                  </a:cxn>
                  <a:cxn ang="0">
                    <a:pos x="connsiteX1" y="connsiteY1"/>
                  </a:cxn>
                </a:cxnLst>
                <a:rect l="l" t="t" r="r" b="b"/>
                <a:pathLst>
                  <a:path w="147591" h="914">
                    <a:moveTo>
                      <a:pt x="0" y="0"/>
                    </a:moveTo>
                    <a:lnTo>
                      <a:pt x="147592" y="0"/>
                    </a:lnTo>
                  </a:path>
                </a:pathLst>
              </a:custGeom>
              <a:noFill/>
              <a:ln w="31750" cap="rnd">
                <a:solidFill>
                  <a:schemeClr val="bg1"/>
                </a:solidFill>
                <a:prstDash val="solid"/>
                <a:round/>
              </a:ln>
            </p:spPr>
            <p:txBody>
              <a:bodyPr rtlCol="0" anchor="ctr"/>
              <a:lstStyle/>
              <a:p>
                <a:endParaRPr lang="en-US" sz="2000"/>
              </a:p>
            </p:txBody>
          </p:sp>
          <p:sp>
            <p:nvSpPr>
              <p:cNvPr id="94" name="Freeform: Shape 93">
                <a:extLst>
                  <a:ext uri="{FF2B5EF4-FFF2-40B4-BE49-F238E27FC236}">
                    <a16:creationId xmlns:a16="http://schemas.microsoft.com/office/drawing/2014/main" id="{9446E352-CBB6-C310-0F58-8CFEF2BB28A9}"/>
                  </a:ext>
                </a:extLst>
              </p:cNvPr>
              <p:cNvSpPr/>
              <p:nvPr/>
            </p:nvSpPr>
            <p:spPr>
              <a:xfrm>
                <a:off x="4721037" y="2286375"/>
                <a:ext cx="147591" cy="914"/>
              </a:xfrm>
              <a:custGeom>
                <a:avLst/>
                <a:gdLst>
                  <a:gd name="connsiteX0" fmla="*/ 0 w 147591"/>
                  <a:gd name="connsiteY0" fmla="*/ 0 h 914"/>
                  <a:gd name="connsiteX1" fmla="*/ 147592 w 147591"/>
                  <a:gd name="connsiteY1" fmla="*/ 0 h 914"/>
                </a:gdLst>
                <a:ahLst/>
                <a:cxnLst>
                  <a:cxn ang="0">
                    <a:pos x="connsiteX0" y="connsiteY0"/>
                  </a:cxn>
                  <a:cxn ang="0">
                    <a:pos x="connsiteX1" y="connsiteY1"/>
                  </a:cxn>
                </a:cxnLst>
                <a:rect l="l" t="t" r="r" b="b"/>
                <a:pathLst>
                  <a:path w="147591" h="914">
                    <a:moveTo>
                      <a:pt x="0" y="0"/>
                    </a:moveTo>
                    <a:lnTo>
                      <a:pt x="147592" y="0"/>
                    </a:lnTo>
                  </a:path>
                </a:pathLst>
              </a:custGeom>
              <a:noFill/>
              <a:ln w="31750" cap="rnd">
                <a:solidFill>
                  <a:schemeClr val="bg1"/>
                </a:solidFill>
                <a:prstDash val="solid"/>
                <a:round/>
              </a:ln>
            </p:spPr>
            <p:txBody>
              <a:bodyPr rtlCol="0" anchor="ctr"/>
              <a:lstStyle/>
              <a:p>
                <a:endParaRPr lang="en-US" sz="2000"/>
              </a:p>
            </p:txBody>
          </p:sp>
          <p:sp>
            <p:nvSpPr>
              <p:cNvPr id="87" name="Freeform: Shape 86">
                <a:extLst>
                  <a:ext uri="{FF2B5EF4-FFF2-40B4-BE49-F238E27FC236}">
                    <a16:creationId xmlns:a16="http://schemas.microsoft.com/office/drawing/2014/main" id="{319EFC70-28BE-79FF-762F-ACC892A15C30}"/>
                  </a:ext>
                </a:extLst>
              </p:cNvPr>
              <p:cNvSpPr/>
              <p:nvPr/>
            </p:nvSpPr>
            <p:spPr>
              <a:xfrm>
                <a:off x="4611256" y="2580351"/>
                <a:ext cx="73187" cy="73187"/>
              </a:xfrm>
              <a:custGeom>
                <a:avLst/>
                <a:gdLst>
                  <a:gd name="connsiteX0" fmla="*/ 73187 w 73187"/>
                  <a:gd name="connsiteY0" fmla="*/ 36594 h 73187"/>
                  <a:gd name="connsiteX1" fmla="*/ 36594 w 73187"/>
                  <a:gd name="connsiteY1" fmla="*/ 73187 h 73187"/>
                  <a:gd name="connsiteX2" fmla="*/ 0 w 73187"/>
                  <a:gd name="connsiteY2" fmla="*/ 36594 h 73187"/>
                  <a:gd name="connsiteX3" fmla="*/ 36594 w 73187"/>
                  <a:gd name="connsiteY3" fmla="*/ 0 h 73187"/>
                  <a:gd name="connsiteX4" fmla="*/ 73187 w 73187"/>
                  <a:gd name="connsiteY4" fmla="*/ 36594 h 73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87" h="73187">
                    <a:moveTo>
                      <a:pt x="73187" y="36594"/>
                    </a:moveTo>
                    <a:cubicBezTo>
                      <a:pt x="73187" y="56803"/>
                      <a:pt x="56803" y="73187"/>
                      <a:pt x="36594" y="73187"/>
                    </a:cubicBezTo>
                    <a:cubicBezTo>
                      <a:pt x="16385" y="73187"/>
                      <a:pt x="0" y="56803"/>
                      <a:pt x="0" y="36594"/>
                    </a:cubicBezTo>
                    <a:cubicBezTo>
                      <a:pt x="0" y="16385"/>
                      <a:pt x="16385" y="0"/>
                      <a:pt x="36594" y="0"/>
                    </a:cubicBezTo>
                    <a:cubicBezTo>
                      <a:pt x="56803" y="0"/>
                      <a:pt x="73187" y="16385"/>
                      <a:pt x="73187" y="36594"/>
                    </a:cubicBezTo>
                    <a:close/>
                  </a:path>
                </a:pathLst>
              </a:custGeom>
              <a:noFill/>
              <a:ln w="31750" cap="rnd">
                <a:solidFill>
                  <a:schemeClr val="tx2"/>
                </a:solidFill>
                <a:prstDash val="solid"/>
                <a:round/>
              </a:ln>
            </p:spPr>
            <p:txBody>
              <a:bodyPr rtlCol="0" anchor="ctr"/>
              <a:lstStyle/>
              <a:p>
                <a:endParaRPr lang="en-US" sz="2000"/>
              </a:p>
            </p:txBody>
          </p:sp>
          <p:sp>
            <p:nvSpPr>
              <p:cNvPr id="89" name="Freeform: Shape 88">
                <a:extLst>
                  <a:ext uri="{FF2B5EF4-FFF2-40B4-BE49-F238E27FC236}">
                    <a16:creationId xmlns:a16="http://schemas.microsoft.com/office/drawing/2014/main" id="{497C38CF-EEB3-0D46-9273-E514AC2F75A0}"/>
                  </a:ext>
                </a:extLst>
              </p:cNvPr>
              <p:cNvSpPr/>
              <p:nvPr/>
            </p:nvSpPr>
            <p:spPr>
              <a:xfrm>
                <a:off x="4502765" y="2470552"/>
                <a:ext cx="290142" cy="292749"/>
              </a:xfrm>
              <a:custGeom>
                <a:avLst/>
                <a:gdLst>
                  <a:gd name="connsiteX0" fmla="*/ 270977 w 290142"/>
                  <a:gd name="connsiteY0" fmla="*/ 176812 h 292749"/>
                  <a:gd name="connsiteX1" fmla="*/ 253750 w 290142"/>
                  <a:gd name="connsiteY1" fmla="*/ 146951 h 292749"/>
                  <a:gd name="connsiteX2" fmla="*/ 253750 w 290142"/>
                  <a:gd name="connsiteY2" fmla="*/ 146375 h 292749"/>
                  <a:gd name="connsiteX3" fmla="*/ 271498 w 290142"/>
                  <a:gd name="connsiteY3" fmla="*/ 115655 h 292749"/>
                  <a:gd name="connsiteX4" fmla="*/ 290143 w 290142"/>
                  <a:gd name="connsiteY4" fmla="*/ 104887 h 292749"/>
                  <a:gd name="connsiteX5" fmla="*/ 253549 w 290142"/>
                  <a:gd name="connsiteY5" fmla="*/ 41506 h 292749"/>
                  <a:gd name="connsiteX6" fmla="*/ 236222 w 290142"/>
                  <a:gd name="connsiteY6" fmla="*/ 51506 h 292749"/>
                  <a:gd name="connsiteX7" fmla="*/ 199381 w 290142"/>
                  <a:gd name="connsiteY7" fmla="*/ 51524 h 292749"/>
                  <a:gd name="connsiteX8" fmla="*/ 198969 w 290142"/>
                  <a:gd name="connsiteY8" fmla="*/ 51286 h 292749"/>
                  <a:gd name="connsiteX9" fmla="*/ 181670 w 290142"/>
                  <a:gd name="connsiteY9" fmla="*/ 21471 h 292749"/>
                  <a:gd name="connsiteX10" fmla="*/ 181670 w 290142"/>
                  <a:gd name="connsiteY10" fmla="*/ 0 h 292749"/>
                  <a:gd name="connsiteX11" fmla="*/ 108482 w 290142"/>
                  <a:gd name="connsiteY11" fmla="*/ 0 h 292749"/>
                  <a:gd name="connsiteX12" fmla="*/ 108482 w 290142"/>
                  <a:gd name="connsiteY12" fmla="*/ 21471 h 292749"/>
                  <a:gd name="connsiteX13" fmla="*/ 91182 w 290142"/>
                  <a:gd name="connsiteY13" fmla="*/ 51286 h 292749"/>
                  <a:gd name="connsiteX14" fmla="*/ 90231 w 290142"/>
                  <a:gd name="connsiteY14" fmla="*/ 51835 h 292749"/>
                  <a:gd name="connsiteX15" fmla="*/ 54644 w 290142"/>
                  <a:gd name="connsiteY15" fmla="*/ 51917 h 292749"/>
                  <a:gd name="connsiteX16" fmla="*/ 36603 w 290142"/>
                  <a:gd name="connsiteY16" fmla="*/ 41506 h 292749"/>
                  <a:gd name="connsiteX17" fmla="*/ 9 w 290142"/>
                  <a:gd name="connsiteY17" fmla="*/ 104887 h 292749"/>
                  <a:gd name="connsiteX18" fmla="*/ 17611 w 290142"/>
                  <a:gd name="connsiteY18" fmla="*/ 115051 h 292749"/>
                  <a:gd name="connsiteX19" fmla="*/ 36402 w 290142"/>
                  <a:gd name="connsiteY19" fmla="*/ 147464 h 292749"/>
                  <a:gd name="connsiteX20" fmla="*/ 36402 w 290142"/>
                  <a:gd name="connsiteY20" fmla="*/ 147994 h 292749"/>
                  <a:gd name="connsiteX21" fmla="*/ 20200 w 290142"/>
                  <a:gd name="connsiteY21" fmla="*/ 176217 h 292749"/>
                  <a:gd name="connsiteX22" fmla="*/ 0 w 290142"/>
                  <a:gd name="connsiteY22" fmla="*/ 187881 h 292749"/>
                  <a:gd name="connsiteX23" fmla="*/ 36594 w 290142"/>
                  <a:gd name="connsiteY23" fmla="*/ 251262 h 292749"/>
                  <a:gd name="connsiteX24" fmla="*/ 55083 w 290142"/>
                  <a:gd name="connsiteY24" fmla="*/ 240586 h 292749"/>
                  <a:gd name="connsiteX25" fmla="*/ 89883 w 290142"/>
                  <a:gd name="connsiteY25" fmla="*/ 240723 h 292749"/>
                  <a:gd name="connsiteX26" fmla="*/ 91503 w 290142"/>
                  <a:gd name="connsiteY26" fmla="*/ 241656 h 292749"/>
                  <a:gd name="connsiteX27" fmla="*/ 108464 w 290142"/>
                  <a:gd name="connsiteY27" fmla="*/ 270775 h 292749"/>
                  <a:gd name="connsiteX28" fmla="*/ 108464 w 290142"/>
                  <a:gd name="connsiteY28" fmla="*/ 292750 h 292749"/>
                  <a:gd name="connsiteX29" fmla="*/ 181651 w 290142"/>
                  <a:gd name="connsiteY29" fmla="*/ 292750 h 292749"/>
                  <a:gd name="connsiteX30" fmla="*/ 181651 w 290142"/>
                  <a:gd name="connsiteY30" fmla="*/ 271407 h 292749"/>
                  <a:gd name="connsiteX31" fmla="*/ 199033 w 290142"/>
                  <a:gd name="connsiteY31" fmla="*/ 241418 h 292749"/>
                  <a:gd name="connsiteX32" fmla="*/ 199454 w 290142"/>
                  <a:gd name="connsiteY32" fmla="*/ 241180 h 292749"/>
                  <a:gd name="connsiteX33" fmla="*/ 236094 w 290142"/>
                  <a:gd name="connsiteY33" fmla="*/ 241180 h 292749"/>
                  <a:gd name="connsiteX34" fmla="*/ 253531 w 290142"/>
                  <a:gd name="connsiteY34" fmla="*/ 251253 h 292749"/>
                  <a:gd name="connsiteX35" fmla="*/ 290124 w 290142"/>
                  <a:gd name="connsiteY35" fmla="*/ 187872 h 292749"/>
                  <a:gd name="connsiteX36" fmla="*/ 270949 w 290142"/>
                  <a:gd name="connsiteY36" fmla="*/ 176803 h 29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0142" h="292749">
                    <a:moveTo>
                      <a:pt x="270977" y="176812"/>
                    </a:moveTo>
                    <a:cubicBezTo>
                      <a:pt x="260328" y="170664"/>
                      <a:pt x="253732" y="159247"/>
                      <a:pt x="253750" y="146951"/>
                    </a:cubicBezTo>
                    <a:cubicBezTo>
                      <a:pt x="253750" y="146759"/>
                      <a:pt x="253750" y="146567"/>
                      <a:pt x="253750" y="146375"/>
                    </a:cubicBezTo>
                    <a:cubicBezTo>
                      <a:pt x="253750" y="133704"/>
                      <a:pt x="260529" y="121985"/>
                      <a:pt x="271498" y="115655"/>
                    </a:cubicBezTo>
                    <a:lnTo>
                      <a:pt x="290143" y="104887"/>
                    </a:lnTo>
                    <a:lnTo>
                      <a:pt x="253549" y="41506"/>
                    </a:lnTo>
                    <a:lnTo>
                      <a:pt x="236222" y="51506"/>
                    </a:lnTo>
                    <a:cubicBezTo>
                      <a:pt x="224841" y="58074"/>
                      <a:pt x="210762" y="58093"/>
                      <a:pt x="199381" y="51524"/>
                    </a:cubicBezTo>
                    <a:cubicBezTo>
                      <a:pt x="199244" y="51442"/>
                      <a:pt x="199107" y="51368"/>
                      <a:pt x="198969" y="51286"/>
                    </a:cubicBezTo>
                    <a:cubicBezTo>
                      <a:pt x="188275" y="45175"/>
                      <a:pt x="181670" y="33794"/>
                      <a:pt x="181670" y="21471"/>
                    </a:cubicBezTo>
                    <a:lnTo>
                      <a:pt x="181670" y="0"/>
                    </a:lnTo>
                    <a:lnTo>
                      <a:pt x="108482" y="0"/>
                    </a:lnTo>
                    <a:lnTo>
                      <a:pt x="108482" y="21471"/>
                    </a:lnTo>
                    <a:cubicBezTo>
                      <a:pt x="108482" y="33776"/>
                      <a:pt x="101868" y="45184"/>
                      <a:pt x="91182" y="51286"/>
                    </a:cubicBezTo>
                    <a:cubicBezTo>
                      <a:pt x="90862" y="51469"/>
                      <a:pt x="90551" y="51652"/>
                      <a:pt x="90231" y="51835"/>
                    </a:cubicBezTo>
                    <a:cubicBezTo>
                      <a:pt x="79244" y="58248"/>
                      <a:pt x="65658" y="58276"/>
                      <a:pt x="54644" y="51917"/>
                    </a:cubicBezTo>
                    <a:lnTo>
                      <a:pt x="36603" y="41506"/>
                    </a:lnTo>
                    <a:lnTo>
                      <a:pt x="9" y="104887"/>
                    </a:lnTo>
                    <a:lnTo>
                      <a:pt x="17611" y="115051"/>
                    </a:lnTo>
                    <a:cubicBezTo>
                      <a:pt x="29183" y="121729"/>
                      <a:pt x="36365" y="134107"/>
                      <a:pt x="36402" y="147464"/>
                    </a:cubicBezTo>
                    <a:cubicBezTo>
                      <a:pt x="36402" y="147637"/>
                      <a:pt x="36402" y="147811"/>
                      <a:pt x="36402" y="147994"/>
                    </a:cubicBezTo>
                    <a:cubicBezTo>
                      <a:pt x="36457" y="159613"/>
                      <a:pt x="30263" y="170408"/>
                      <a:pt x="20200" y="176217"/>
                    </a:cubicBezTo>
                    <a:lnTo>
                      <a:pt x="0" y="187881"/>
                    </a:lnTo>
                    <a:lnTo>
                      <a:pt x="36594" y="251262"/>
                    </a:lnTo>
                    <a:lnTo>
                      <a:pt x="55083" y="240586"/>
                    </a:lnTo>
                    <a:cubicBezTo>
                      <a:pt x="65850" y="234374"/>
                      <a:pt x="79171" y="234419"/>
                      <a:pt x="89883" y="240723"/>
                    </a:cubicBezTo>
                    <a:cubicBezTo>
                      <a:pt x="90423" y="241043"/>
                      <a:pt x="90963" y="241354"/>
                      <a:pt x="91503" y="241656"/>
                    </a:cubicBezTo>
                    <a:cubicBezTo>
                      <a:pt x="101987" y="247593"/>
                      <a:pt x="108464" y="258727"/>
                      <a:pt x="108464" y="270775"/>
                    </a:cubicBezTo>
                    <a:lnTo>
                      <a:pt x="108464" y="292750"/>
                    </a:lnTo>
                    <a:lnTo>
                      <a:pt x="181651" y="292750"/>
                    </a:lnTo>
                    <a:lnTo>
                      <a:pt x="181651" y="271407"/>
                    </a:lnTo>
                    <a:cubicBezTo>
                      <a:pt x="181651" y="259038"/>
                      <a:pt x="188293" y="247566"/>
                      <a:pt x="199033" y="241418"/>
                    </a:cubicBezTo>
                    <a:cubicBezTo>
                      <a:pt x="199171" y="241336"/>
                      <a:pt x="199308" y="241262"/>
                      <a:pt x="199454" y="241180"/>
                    </a:cubicBezTo>
                    <a:cubicBezTo>
                      <a:pt x="210789" y="234630"/>
                      <a:pt x="224759" y="234639"/>
                      <a:pt x="236094" y="241180"/>
                    </a:cubicBezTo>
                    <a:lnTo>
                      <a:pt x="253531" y="251253"/>
                    </a:lnTo>
                    <a:lnTo>
                      <a:pt x="290124" y="187872"/>
                    </a:lnTo>
                    <a:lnTo>
                      <a:pt x="270949" y="176803"/>
                    </a:lnTo>
                    <a:close/>
                  </a:path>
                </a:pathLst>
              </a:custGeom>
              <a:noFill/>
              <a:ln w="31750" cap="rnd">
                <a:solidFill>
                  <a:schemeClr val="tx2"/>
                </a:solidFill>
                <a:prstDash val="solid"/>
                <a:round/>
              </a:ln>
            </p:spPr>
            <p:txBody>
              <a:bodyPr rtlCol="0" anchor="ctr"/>
              <a:lstStyle/>
              <a:p>
                <a:endParaRPr lang="en-US" sz="2000"/>
              </a:p>
            </p:txBody>
          </p:sp>
        </p:grpSp>
      </p:grpSp>
      <p:grpSp>
        <p:nvGrpSpPr>
          <p:cNvPr id="6" name="Group 5">
            <a:extLst>
              <a:ext uri="{FF2B5EF4-FFF2-40B4-BE49-F238E27FC236}">
                <a16:creationId xmlns:a16="http://schemas.microsoft.com/office/drawing/2014/main" id="{D220942B-A1E3-CF23-7973-A5896FADE54C}"/>
              </a:ext>
            </a:extLst>
          </p:cNvPr>
          <p:cNvGrpSpPr/>
          <p:nvPr/>
        </p:nvGrpSpPr>
        <p:grpSpPr>
          <a:xfrm>
            <a:off x="6174539" y="1894252"/>
            <a:ext cx="2772000" cy="4055697"/>
            <a:chOff x="6174539" y="1894252"/>
            <a:chExt cx="2772000" cy="4055697"/>
          </a:xfrm>
        </p:grpSpPr>
        <p:sp>
          <p:nvSpPr>
            <p:cNvPr id="54" name="Rectangle: Rounded Corners 53">
              <a:extLst>
                <a:ext uri="{FF2B5EF4-FFF2-40B4-BE49-F238E27FC236}">
                  <a16:creationId xmlns:a16="http://schemas.microsoft.com/office/drawing/2014/main" id="{C571FA33-EA7C-1F87-B958-D69A59E4D151}"/>
                </a:ext>
              </a:extLst>
            </p:cNvPr>
            <p:cNvSpPr/>
            <p:nvPr/>
          </p:nvSpPr>
          <p:spPr>
            <a:xfrm>
              <a:off x="6174539" y="2317570"/>
              <a:ext cx="2772000" cy="3632379"/>
            </a:xfrm>
            <a:prstGeom prst="roundRect">
              <a:avLst>
                <a:gd name="adj" fmla="val 1437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endParaRPr lang="en-US" sz="2000" u="none" strike="noStrike" dirty="0">
                <a:solidFill>
                  <a:schemeClr val="tx1"/>
                </a:solidFill>
                <a:effectLst/>
                <a:ea typeface="Arial" panose="020B0604020202020204" pitchFamily="34" charset="0"/>
              </a:endParaRPr>
            </a:p>
          </p:txBody>
        </p:sp>
        <p:sp>
          <p:nvSpPr>
            <p:cNvPr id="55" name="Text Placeholder 5">
              <a:extLst>
                <a:ext uri="{FF2B5EF4-FFF2-40B4-BE49-F238E27FC236}">
                  <a16:creationId xmlns:a16="http://schemas.microsoft.com/office/drawing/2014/main" id="{05233060-62ED-0281-7D31-943739016986}"/>
                </a:ext>
              </a:extLst>
            </p:cNvPr>
            <p:cNvSpPr txBox="1">
              <a:spLocks/>
            </p:cNvSpPr>
            <p:nvPr/>
          </p:nvSpPr>
          <p:spPr>
            <a:xfrm>
              <a:off x="6360879" y="3276907"/>
              <a:ext cx="2399320" cy="1708160"/>
            </a:xfrm>
            <a:prstGeom prst="rect">
              <a:avLst/>
            </a:prstGeom>
          </p:spPr>
          <p:txBody>
            <a:bodyPr lIns="0" tIns="0" rIns="0" bIns="0">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None/>
              </a:pPr>
              <a:r>
                <a:rPr lang="en-US" b="1" dirty="0">
                  <a:solidFill>
                    <a:schemeClr val="bg2"/>
                  </a:solidFill>
                  <a:latin typeface="+mj-lt"/>
                </a:rPr>
                <a:t>Long</a:t>
              </a:r>
              <a:br>
                <a:rPr lang="en-US" b="1" dirty="0">
                  <a:solidFill>
                    <a:schemeClr val="bg2"/>
                  </a:solidFill>
                  <a:latin typeface="+mj-lt"/>
                </a:rPr>
              </a:br>
              <a:r>
                <a:rPr lang="en-US" b="1" dirty="0">
                  <a:solidFill>
                    <a:schemeClr val="bg2"/>
                  </a:solidFill>
                  <a:latin typeface="+mj-lt"/>
                </a:rPr>
                <a:t>Term Homes</a:t>
              </a:r>
            </a:p>
            <a:p>
              <a:pPr marL="0" indent="0" algn="ctr">
                <a:buNone/>
              </a:pPr>
              <a:r>
                <a:rPr lang="en-GB" sz="1400" dirty="0"/>
                <a:t>We consider ourselves long-term owners of companies, bringing acquired companies to a new home</a:t>
              </a:r>
              <a:endParaRPr lang="en-US" dirty="0"/>
            </a:p>
          </p:txBody>
        </p:sp>
        <p:sp>
          <p:nvSpPr>
            <p:cNvPr id="65" name="Oval 64">
              <a:extLst>
                <a:ext uri="{FF2B5EF4-FFF2-40B4-BE49-F238E27FC236}">
                  <a16:creationId xmlns:a16="http://schemas.microsoft.com/office/drawing/2014/main" id="{8B35F11C-CC53-7169-EAA4-B5AF0AEE7078}"/>
                </a:ext>
              </a:extLst>
            </p:cNvPr>
            <p:cNvSpPr/>
            <p:nvPr/>
          </p:nvSpPr>
          <p:spPr>
            <a:xfrm>
              <a:off x="6985290" y="1894252"/>
              <a:ext cx="1150498" cy="1150496"/>
            </a:xfrm>
            <a:prstGeom prst="ellipse">
              <a:avLst/>
            </a:prstGeom>
            <a:solidFill>
              <a:schemeClr val="bg2"/>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sz="2400" b="1" dirty="0">
                <a:solidFill>
                  <a:schemeClr val="bg2"/>
                </a:solidFill>
                <a:latin typeface="+mj-lt"/>
              </a:endParaRPr>
            </a:p>
          </p:txBody>
        </p:sp>
        <p:grpSp>
          <p:nvGrpSpPr>
            <p:cNvPr id="112" name="Group 111">
              <a:extLst>
                <a:ext uri="{FF2B5EF4-FFF2-40B4-BE49-F238E27FC236}">
                  <a16:creationId xmlns:a16="http://schemas.microsoft.com/office/drawing/2014/main" id="{8E845338-C808-7668-2568-803E4A1DF189}"/>
                </a:ext>
              </a:extLst>
            </p:cNvPr>
            <p:cNvGrpSpPr/>
            <p:nvPr/>
          </p:nvGrpSpPr>
          <p:grpSpPr>
            <a:xfrm>
              <a:off x="7282555" y="2228696"/>
              <a:ext cx="555690" cy="481589"/>
              <a:chOff x="7282555" y="2228696"/>
              <a:chExt cx="555690" cy="481589"/>
            </a:xfrm>
          </p:grpSpPr>
          <p:sp>
            <p:nvSpPr>
              <p:cNvPr id="109" name="Freeform: Shape 108">
                <a:extLst>
                  <a:ext uri="{FF2B5EF4-FFF2-40B4-BE49-F238E27FC236}">
                    <a16:creationId xmlns:a16="http://schemas.microsoft.com/office/drawing/2014/main" id="{D61EA10F-212A-6CD3-3787-7A5418D9FF32}"/>
                  </a:ext>
                </a:extLst>
              </p:cNvPr>
              <p:cNvSpPr/>
              <p:nvPr/>
            </p:nvSpPr>
            <p:spPr>
              <a:xfrm>
                <a:off x="7338126" y="2450970"/>
                <a:ext cx="444539" cy="259315"/>
              </a:xfrm>
              <a:custGeom>
                <a:avLst/>
                <a:gdLst>
                  <a:gd name="connsiteX0" fmla="*/ 0 w 444539"/>
                  <a:gd name="connsiteY0" fmla="*/ 0 h 259315"/>
                  <a:gd name="connsiteX1" fmla="*/ 0 w 444539"/>
                  <a:gd name="connsiteY1" fmla="*/ 259315 h 259315"/>
                  <a:gd name="connsiteX2" fmla="*/ 444540 w 444539"/>
                  <a:gd name="connsiteY2" fmla="*/ 259315 h 259315"/>
                  <a:gd name="connsiteX3" fmla="*/ 444540 w 444539"/>
                  <a:gd name="connsiteY3" fmla="*/ 0 h 259315"/>
                </a:gdLst>
                <a:ahLst/>
                <a:cxnLst>
                  <a:cxn ang="0">
                    <a:pos x="connsiteX0" y="connsiteY0"/>
                  </a:cxn>
                  <a:cxn ang="0">
                    <a:pos x="connsiteX1" y="connsiteY1"/>
                  </a:cxn>
                  <a:cxn ang="0">
                    <a:pos x="connsiteX2" y="connsiteY2"/>
                  </a:cxn>
                  <a:cxn ang="0">
                    <a:pos x="connsiteX3" y="connsiteY3"/>
                  </a:cxn>
                </a:cxnLst>
                <a:rect l="l" t="t" r="r" b="b"/>
                <a:pathLst>
                  <a:path w="444539" h="259315">
                    <a:moveTo>
                      <a:pt x="0" y="0"/>
                    </a:moveTo>
                    <a:lnTo>
                      <a:pt x="0" y="259315"/>
                    </a:lnTo>
                    <a:lnTo>
                      <a:pt x="444540" y="259315"/>
                    </a:lnTo>
                    <a:lnTo>
                      <a:pt x="444540" y="0"/>
                    </a:lnTo>
                  </a:path>
                </a:pathLst>
              </a:custGeom>
              <a:noFill/>
              <a:ln w="31750" cap="rnd">
                <a:solidFill>
                  <a:schemeClr val="bg1"/>
                </a:solidFill>
                <a:prstDash val="solid"/>
                <a:round/>
              </a:ln>
            </p:spPr>
            <p:txBody>
              <a:bodyPr rtlCol="0" anchor="ctr"/>
              <a:lstStyle/>
              <a:p>
                <a:endParaRPr lang="en-US" sz="2000"/>
              </a:p>
            </p:txBody>
          </p:sp>
          <p:sp>
            <p:nvSpPr>
              <p:cNvPr id="110" name="Freeform: Shape 109">
                <a:extLst>
                  <a:ext uri="{FF2B5EF4-FFF2-40B4-BE49-F238E27FC236}">
                    <a16:creationId xmlns:a16="http://schemas.microsoft.com/office/drawing/2014/main" id="{2B00B64A-80F7-911A-D59A-CFE9581C13E3}"/>
                  </a:ext>
                </a:extLst>
              </p:cNvPr>
              <p:cNvSpPr/>
              <p:nvPr/>
            </p:nvSpPr>
            <p:spPr>
              <a:xfrm>
                <a:off x="7597442" y="2525061"/>
                <a:ext cx="111132" cy="111132"/>
              </a:xfrm>
              <a:custGeom>
                <a:avLst/>
                <a:gdLst>
                  <a:gd name="connsiteX0" fmla="*/ 0 w 111132"/>
                  <a:gd name="connsiteY0" fmla="*/ 111133 h 111132"/>
                  <a:gd name="connsiteX1" fmla="*/ 111133 w 111132"/>
                  <a:gd name="connsiteY1" fmla="*/ 111133 h 111132"/>
                  <a:gd name="connsiteX2" fmla="*/ 111133 w 111132"/>
                  <a:gd name="connsiteY2" fmla="*/ 0 h 111132"/>
                  <a:gd name="connsiteX3" fmla="*/ 0 w 111132"/>
                  <a:gd name="connsiteY3" fmla="*/ 0 h 111132"/>
                  <a:gd name="connsiteX4" fmla="*/ 0 w 111132"/>
                  <a:gd name="connsiteY4" fmla="*/ 111133 h 11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32" h="111132">
                    <a:moveTo>
                      <a:pt x="0" y="111133"/>
                    </a:moveTo>
                    <a:lnTo>
                      <a:pt x="111133" y="111133"/>
                    </a:lnTo>
                    <a:lnTo>
                      <a:pt x="111133" y="0"/>
                    </a:lnTo>
                    <a:lnTo>
                      <a:pt x="0" y="0"/>
                    </a:lnTo>
                    <a:lnTo>
                      <a:pt x="0" y="111133"/>
                    </a:lnTo>
                    <a:close/>
                  </a:path>
                </a:pathLst>
              </a:custGeom>
              <a:noFill/>
              <a:ln w="31750" cap="rnd">
                <a:solidFill>
                  <a:schemeClr val="bg1"/>
                </a:solidFill>
                <a:prstDash val="solid"/>
                <a:round/>
              </a:ln>
            </p:spPr>
            <p:txBody>
              <a:bodyPr rtlCol="0" anchor="ctr"/>
              <a:lstStyle/>
              <a:p>
                <a:endParaRPr lang="en-US" sz="2000"/>
              </a:p>
            </p:txBody>
          </p:sp>
          <p:sp>
            <p:nvSpPr>
              <p:cNvPr id="111" name="Freeform: Shape 110">
                <a:extLst>
                  <a:ext uri="{FF2B5EF4-FFF2-40B4-BE49-F238E27FC236}">
                    <a16:creationId xmlns:a16="http://schemas.microsoft.com/office/drawing/2014/main" id="{1B13192E-58D7-280F-8827-E9153E992F0B}"/>
                  </a:ext>
                </a:extLst>
              </p:cNvPr>
              <p:cNvSpPr/>
              <p:nvPr/>
            </p:nvSpPr>
            <p:spPr>
              <a:xfrm>
                <a:off x="7412217" y="2525061"/>
                <a:ext cx="111132" cy="185223"/>
              </a:xfrm>
              <a:custGeom>
                <a:avLst/>
                <a:gdLst>
                  <a:gd name="connsiteX0" fmla="*/ 0 w 111132"/>
                  <a:gd name="connsiteY0" fmla="*/ 185224 h 185223"/>
                  <a:gd name="connsiteX1" fmla="*/ 111133 w 111132"/>
                  <a:gd name="connsiteY1" fmla="*/ 185224 h 185223"/>
                  <a:gd name="connsiteX2" fmla="*/ 111133 w 111132"/>
                  <a:gd name="connsiteY2" fmla="*/ 0 h 185223"/>
                  <a:gd name="connsiteX3" fmla="*/ 0 w 111132"/>
                  <a:gd name="connsiteY3" fmla="*/ 0 h 185223"/>
                  <a:gd name="connsiteX4" fmla="*/ 0 w 111132"/>
                  <a:gd name="connsiteY4" fmla="*/ 185224 h 18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32" h="185223">
                    <a:moveTo>
                      <a:pt x="0" y="185224"/>
                    </a:moveTo>
                    <a:lnTo>
                      <a:pt x="111133" y="185224"/>
                    </a:lnTo>
                    <a:lnTo>
                      <a:pt x="111133" y="0"/>
                    </a:lnTo>
                    <a:lnTo>
                      <a:pt x="0" y="0"/>
                    </a:lnTo>
                    <a:lnTo>
                      <a:pt x="0" y="185224"/>
                    </a:lnTo>
                    <a:close/>
                  </a:path>
                </a:pathLst>
              </a:custGeom>
              <a:noFill/>
              <a:ln w="31750" cap="rnd">
                <a:solidFill>
                  <a:schemeClr val="bg1"/>
                </a:solidFill>
                <a:prstDash val="solid"/>
                <a:round/>
              </a:ln>
            </p:spPr>
            <p:txBody>
              <a:bodyPr rtlCol="0" anchor="ctr"/>
              <a:lstStyle/>
              <a:p>
                <a:endParaRPr lang="en-US" sz="2000"/>
              </a:p>
            </p:txBody>
          </p:sp>
          <p:sp>
            <p:nvSpPr>
              <p:cNvPr id="99" name="Freeform: Shape 98">
                <a:extLst>
                  <a:ext uri="{FF2B5EF4-FFF2-40B4-BE49-F238E27FC236}">
                    <a16:creationId xmlns:a16="http://schemas.microsoft.com/office/drawing/2014/main" id="{C3D20B9A-6398-4A3C-4365-3E671F7B4C5D}"/>
                  </a:ext>
                </a:extLst>
              </p:cNvPr>
              <p:cNvSpPr/>
              <p:nvPr/>
            </p:nvSpPr>
            <p:spPr>
              <a:xfrm>
                <a:off x="7282555" y="2339829"/>
                <a:ext cx="111141" cy="111141"/>
              </a:xfrm>
              <a:custGeom>
                <a:avLst/>
                <a:gdLst>
                  <a:gd name="connsiteX0" fmla="*/ 111133 w 111141"/>
                  <a:gd name="connsiteY0" fmla="*/ 0 h 111141"/>
                  <a:gd name="connsiteX1" fmla="*/ 0 w 111141"/>
                  <a:gd name="connsiteY1" fmla="*/ 0 h 111141"/>
                  <a:gd name="connsiteX2" fmla="*/ 0 w 111141"/>
                  <a:gd name="connsiteY2" fmla="*/ 55571 h 111141"/>
                  <a:gd name="connsiteX3" fmla="*/ 55571 w 111141"/>
                  <a:gd name="connsiteY3" fmla="*/ 111141 h 111141"/>
                  <a:gd name="connsiteX4" fmla="*/ 111141 w 111141"/>
                  <a:gd name="connsiteY4" fmla="*/ 55571 h 111141"/>
                  <a:gd name="connsiteX5" fmla="*/ 111141 w 111141"/>
                  <a:gd name="connsiteY5" fmla="*/ 0 h 1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41" h="111141">
                    <a:moveTo>
                      <a:pt x="111133" y="0"/>
                    </a:moveTo>
                    <a:lnTo>
                      <a:pt x="0" y="0"/>
                    </a:lnTo>
                    <a:lnTo>
                      <a:pt x="0" y="55571"/>
                    </a:lnTo>
                    <a:cubicBezTo>
                      <a:pt x="0" y="86265"/>
                      <a:pt x="24876" y="111141"/>
                      <a:pt x="55571" y="111141"/>
                    </a:cubicBezTo>
                    <a:cubicBezTo>
                      <a:pt x="86266" y="111141"/>
                      <a:pt x="111141" y="86265"/>
                      <a:pt x="111141" y="55571"/>
                    </a:cubicBezTo>
                    <a:lnTo>
                      <a:pt x="111141" y="0"/>
                    </a:lnTo>
                    <a:close/>
                  </a:path>
                </a:pathLst>
              </a:custGeom>
              <a:noFill/>
              <a:ln w="31750" cap="rnd">
                <a:solidFill>
                  <a:schemeClr val="tx2"/>
                </a:solidFill>
                <a:prstDash val="solid"/>
                <a:round/>
              </a:ln>
            </p:spPr>
            <p:txBody>
              <a:bodyPr rtlCol="0" anchor="ctr"/>
              <a:lstStyle/>
              <a:p>
                <a:endParaRPr lang="en-US" sz="2000"/>
              </a:p>
            </p:txBody>
          </p:sp>
          <p:sp>
            <p:nvSpPr>
              <p:cNvPr id="100" name="Freeform: Shape 99">
                <a:extLst>
                  <a:ext uri="{FF2B5EF4-FFF2-40B4-BE49-F238E27FC236}">
                    <a16:creationId xmlns:a16="http://schemas.microsoft.com/office/drawing/2014/main" id="{B8E6CD1B-2AE2-2A62-9709-3C55F29AF6EE}"/>
                  </a:ext>
                </a:extLst>
              </p:cNvPr>
              <p:cNvSpPr/>
              <p:nvPr/>
            </p:nvSpPr>
            <p:spPr>
              <a:xfrm>
                <a:off x="7393697" y="2339829"/>
                <a:ext cx="111141" cy="111141"/>
              </a:xfrm>
              <a:custGeom>
                <a:avLst/>
                <a:gdLst>
                  <a:gd name="connsiteX0" fmla="*/ 111133 w 111141"/>
                  <a:gd name="connsiteY0" fmla="*/ 0 h 111141"/>
                  <a:gd name="connsiteX1" fmla="*/ 0 w 111141"/>
                  <a:gd name="connsiteY1" fmla="*/ 0 h 111141"/>
                  <a:gd name="connsiteX2" fmla="*/ 0 w 111141"/>
                  <a:gd name="connsiteY2" fmla="*/ 55571 h 111141"/>
                  <a:gd name="connsiteX3" fmla="*/ 55571 w 111141"/>
                  <a:gd name="connsiteY3" fmla="*/ 111141 h 111141"/>
                  <a:gd name="connsiteX4" fmla="*/ 111141 w 111141"/>
                  <a:gd name="connsiteY4" fmla="*/ 55571 h 111141"/>
                  <a:gd name="connsiteX5" fmla="*/ 111141 w 111141"/>
                  <a:gd name="connsiteY5" fmla="*/ 0 h 1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41" h="111141">
                    <a:moveTo>
                      <a:pt x="111133" y="0"/>
                    </a:moveTo>
                    <a:lnTo>
                      <a:pt x="0" y="0"/>
                    </a:lnTo>
                    <a:lnTo>
                      <a:pt x="0" y="55571"/>
                    </a:lnTo>
                    <a:cubicBezTo>
                      <a:pt x="0" y="86265"/>
                      <a:pt x="24876" y="111141"/>
                      <a:pt x="55571" y="111141"/>
                    </a:cubicBezTo>
                    <a:cubicBezTo>
                      <a:pt x="86266" y="111141"/>
                      <a:pt x="111141" y="86265"/>
                      <a:pt x="111141" y="55571"/>
                    </a:cubicBezTo>
                    <a:lnTo>
                      <a:pt x="111141" y="0"/>
                    </a:lnTo>
                    <a:close/>
                  </a:path>
                </a:pathLst>
              </a:custGeom>
              <a:noFill/>
              <a:ln w="31750" cap="rnd">
                <a:solidFill>
                  <a:schemeClr val="tx2"/>
                </a:solidFill>
                <a:prstDash val="solid"/>
                <a:round/>
              </a:ln>
            </p:spPr>
            <p:txBody>
              <a:bodyPr rtlCol="0" anchor="ctr"/>
              <a:lstStyle/>
              <a:p>
                <a:endParaRPr lang="en-US" sz="2000"/>
              </a:p>
            </p:txBody>
          </p:sp>
          <p:sp>
            <p:nvSpPr>
              <p:cNvPr id="101" name="Freeform: Shape 100">
                <a:extLst>
                  <a:ext uri="{FF2B5EF4-FFF2-40B4-BE49-F238E27FC236}">
                    <a16:creationId xmlns:a16="http://schemas.microsoft.com/office/drawing/2014/main" id="{68E4BE3F-0D0A-BAF7-9A35-017F86197E77}"/>
                  </a:ext>
                </a:extLst>
              </p:cNvPr>
              <p:cNvSpPr/>
              <p:nvPr/>
            </p:nvSpPr>
            <p:spPr>
              <a:xfrm>
                <a:off x="7504829" y="2339829"/>
                <a:ext cx="111141" cy="111141"/>
              </a:xfrm>
              <a:custGeom>
                <a:avLst/>
                <a:gdLst>
                  <a:gd name="connsiteX0" fmla="*/ 111133 w 111141"/>
                  <a:gd name="connsiteY0" fmla="*/ 0 h 111141"/>
                  <a:gd name="connsiteX1" fmla="*/ 0 w 111141"/>
                  <a:gd name="connsiteY1" fmla="*/ 0 h 111141"/>
                  <a:gd name="connsiteX2" fmla="*/ 0 w 111141"/>
                  <a:gd name="connsiteY2" fmla="*/ 55571 h 111141"/>
                  <a:gd name="connsiteX3" fmla="*/ 55571 w 111141"/>
                  <a:gd name="connsiteY3" fmla="*/ 111141 h 111141"/>
                  <a:gd name="connsiteX4" fmla="*/ 111141 w 111141"/>
                  <a:gd name="connsiteY4" fmla="*/ 55571 h 111141"/>
                  <a:gd name="connsiteX5" fmla="*/ 111141 w 111141"/>
                  <a:gd name="connsiteY5" fmla="*/ 0 h 1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41" h="111141">
                    <a:moveTo>
                      <a:pt x="111133" y="0"/>
                    </a:moveTo>
                    <a:lnTo>
                      <a:pt x="0" y="0"/>
                    </a:lnTo>
                    <a:lnTo>
                      <a:pt x="0" y="55571"/>
                    </a:lnTo>
                    <a:cubicBezTo>
                      <a:pt x="0" y="86265"/>
                      <a:pt x="24876" y="111141"/>
                      <a:pt x="55571" y="111141"/>
                    </a:cubicBezTo>
                    <a:cubicBezTo>
                      <a:pt x="86266" y="111141"/>
                      <a:pt x="111141" y="86265"/>
                      <a:pt x="111141" y="55571"/>
                    </a:cubicBezTo>
                    <a:lnTo>
                      <a:pt x="111141" y="0"/>
                    </a:lnTo>
                    <a:close/>
                  </a:path>
                </a:pathLst>
              </a:custGeom>
              <a:noFill/>
              <a:ln w="31750" cap="rnd">
                <a:solidFill>
                  <a:schemeClr val="tx2"/>
                </a:solidFill>
                <a:prstDash val="solid"/>
                <a:round/>
              </a:ln>
            </p:spPr>
            <p:txBody>
              <a:bodyPr rtlCol="0" anchor="ctr"/>
              <a:lstStyle/>
              <a:p>
                <a:endParaRPr lang="en-US" sz="2000"/>
              </a:p>
            </p:txBody>
          </p:sp>
          <p:sp>
            <p:nvSpPr>
              <p:cNvPr id="102" name="Freeform: Shape 101">
                <a:extLst>
                  <a:ext uri="{FF2B5EF4-FFF2-40B4-BE49-F238E27FC236}">
                    <a16:creationId xmlns:a16="http://schemas.microsoft.com/office/drawing/2014/main" id="{BE66775C-4D7B-F569-DC5F-0CEA93400ED2}"/>
                  </a:ext>
                </a:extLst>
              </p:cNvPr>
              <p:cNvSpPr/>
              <p:nvPr/>
            </p:nvSpPr>
            <p:spPr>
              <a:xfrm>
                <a:off x="7615962" y="2339829"/>
                <a:ext cx="111141" cy="111141"/>
              </a:xfrm>
              <a:custGeom>
                <a:avLst/>
                <a:gdLst>
                  <a:gd name="connsiteX0" fmla="*/ 111133 w 111141"/>
                  <a:gd name="connsiteY0" fmla="*/ 0 h 111141"/>
                  <a:gd name="connsiteX1" fmla="*/ 0 w 111141"/>
                  <a:gd name="connsiteY1" fmla="*/ 0 h 111141"/>
                  <a:gd name="connsiteX2" fmla="*/ 0 w 111141"/>
                  <a:gd name="connsiteY2" fmla="*/ 55571 h 111141"/>
                  <a:gd name="connsiteX3" fmla="*/ 55571 w 111141"/>
                  <a:gd name="connsiteY3" fmla="*/ 111141 h 111141"/>
                  <a:gd name="connsiteX4" fmla="*/ 111141 w 111141"/>
                  <a:gd name="connsiteY4" fmla="*/ 55571 h 111141"/>
                  <a:gd name="connsiteX5" fmla="*/ 111141 w 111141"/>
                  <a:gd name="connsiteY5" fmla="*/ 0 h 1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41" h="111141">
                    <a:moveTo>
                      <a:pt x="111133" y="0"/>
                    </a:moveTo>
                    <a:lnTo>
                      <a:pt x="0" y="0"/>
                    </a:lnTo>
                    <a:lnTo>
                      <a:pt x="0" y="55571"/>
                    </a:lnTo>
                    <a:cubicBezTo>
                      <a:pt x="0" y="86265"/>
                      <a:pt x="24876" y="111141"/>
                      <a:pt x="55571" y="111141"/>
                    </a:cubicBezTo>
                    <a:cubicBezTo>
                      <a:pt x="86266" y="111141"/>
                      <a:pt x="111141" y="86265"/>
                      <a:pt x="111141" y="55571"/>
                    </a:cubicBezTo>
                    <a:lnTo>
                      <a:pt x="111141" y="0"/>
                    </a:lnTo>
                    <a:close/>
                  </a:path>
                </a:pathLst>
              </a:custGeom>
              <a:noFill/>
              <a:ln w="31750" cap="rnd">
                <a:solidFill>
                  <a:schemeClr val="tx2"/>
                </a:solidFill>
                <a:prstDash val="solid"/>
                <a:round/>
              </a:ln>
            </p:spPr>
            <p:txBody>
              <a:bodyPr rtlCol="0" anchor="ctr"/>
              <a:lstStyle/>
              <a:p>
                <a:endParaRPr lang="en-US" sz="2000"/>
              </a:p>
            </p:txBody>
          </p:sp>
          <p:sp>
            <p:nvSpPr>
              <p:cNvPr id="103" name="Freeform: Shape 102">
                <a:extLst>
                  <a:ext uri="{FF2B5EF4-FFF2-40B4-BE49-F238E27FC236}">
                    <a16:creationId xmlns:a16="http://schemas.microsoft.com/office/drawing/2014/main" id="{66C9135A-9BFA-14C1-844D-907731BECBA5}"/>
                  </a:ext>
                </a:extLst>
              </p:cNvPr>
              <p:cNvSpPr/>
              <p:nvPr/>
            </p:nvSpPr>
            <p:spPr>
              <a:xfrm>
                <a:off x="7727104" y="2339829"/>
                <a:ext cx="111141" cy="111141"/>
              </a:xfrm>
              <a:custGeom>
                <a:avLst/>
                <a:gdLst>
                  <a:gd name="connsiteX0" fmla="*/ 111133 w 111141"/>
                  <a:gd name="connsiteY0" fmla="*/ 0 h 111141"/>
                  <a:gd name="connsiteX1" fmla="*/ 0 w 111141"/>
                  <a:gd name="connsiteY1" fmla="*/ 0 h 111141"/>
                  <a:gd name="connsiteX2" fmla="*/ 0 w 111141"/>
                  <a:gd name="connsiteY2" fmla="*/ 55571 h 111141"/>
                  <a:gd name="connsiteX3" fmla="*/ 55571 w 111141"/>
                  <a:gd name="connsiteY3" fmla="*/ 111141 h 111141"/>
                  <a:gd name="connsiteX4" fmla="*/ 111141 w 111141"/>
                  <a:gd name="connsiteY4" fmla="*/ 55571 h 111141"/>
                  <a:gd name="connsiteX5" fmla="*/ 111141 w 111141"/>
                  <a:gd name="connsiteY5" fmla="*/ 0 h 11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41" h="111141">
                    <a:moveTo>
                      <a:pt x="111133" y="0"/>
                    </a:moveTo>
                    <a:lnTo>
                      <a:pt x="0" y="0"/>
                    </a:lnTo>
                    <a:lnTo>
                      <a:pt x="0" y="55571"/>
                    </a:lnTo>
                    <a:cubicBezTo>
                      <a:pt x="0" y="86265"/>
                      <a:pt x="24876" y="111141"/>
                      <a:pt x="55571" y="111141"/>
                    </a:cubicBezTo>
                    <a:cubicBezTo>
                      <a:pt x="86266" y="111141"/>
                      <a:pt x="111141" y="86265"/>
                      <a:pt x="111141" y="55571"/>
                    </a:cubicBezTo>
                    <a:lnTo>
                      <a:pt x="111141" y="0"/>
                    </a:lnTo>
                    <a:close/>
                  </a:path>
                </a:pathLst>
              </a:custGeom>
              <a:noFill/>
              <a:ln w="31750" cap="rnd">
                <a:solidFill>
                  <a:schemeClr val="tx2"/>
                </a:solidFill>
                <a:prstDash val="solid"/>
                <a:round/>
              </a:ln>
            </p:spPr>
            <p:txBody>
              <a:bodyPr rtlCol="0" anchor="ctr"/>
              <a:lstStyle/>
              <a:p>
                <a:endParaRPr lang="en-US" sz="2000"/>
              </a:p>
            </p:txBody>
          </p:sp>
          <p:sp>
            <p:nvSpPr>
              <p:cNvPr id="104" name="Freeform: Shape 103">
                <a:extLst>
                  <a:ext uri="{FF2B5EF4-FFF2-40B4-BE49-F238E27FC236}">
                    <a16:creationId xmlns:a16="http://schemas.microsoft.com/office/drawing/2014/main" id="{F8CB755F-7B77-BF07-91B6-E9A33B4AC11C}"/>
                  </a:ext>
                </a:extLst>
              </p:cNvPr>
              <p:cNvSpPr/>
              <p:nvPr/>
            </p:nvSpPr>
            <p:spPr>
              <a:xfrm>
                <a:off x="7282555" y="2228696"/>
                <a:ext cx="166703" cy="111132"/>
              </a:xfrm>
              <a:custGeom>
                <a:avLst/>
                <a:gdLst>
                  <a:gd name="connsiteX0" fmla="*/ 166703 w 166703"/>
                  <a:gd name="connsiteY0" fmla="*/ 0 h 111132"/>
                  <a:gd name="connsiteX1" fmla="*/ 92612 w 166703"/>
                  <a:gd name="connsiteY1" fmla="*/ 0 h 111132"/>
                  <a:gd name="connsiteX2" fmla="*/ 0 w 166703"/>
                  <a:gd name="connsiteY2" fmla="*/ 111133 h 111132"/>
                  <a:gd name="connsiteX3" fmla="*/ 111133 w 166703"/>
                  <a:gd name="connsiteY3" fmla="*/ 111133 h 111132"/>
                  <a:gd name="connsiteX4" fmla="*/ 166703 w 166703"/>
                  <a:gd name="connsiteY4" fmla="*/ 0 h 11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3" h="111132">
                    <a:moveTo>
                      <a:pt x="166703" y="0"/>
                    </a:moveTo>
                    <a:lnTo>
                      <a:pt x="92612" y="0"/>
                    </a:lnTo>
                    <a:lnTo>
                      <a:pt x="0" y="111133"/>
                    </a:lnTo>
                    <a:lnTo>
                      <a:pt x="111133" y="111133"/>
                    </a:lnTo>
                    <a:lnTo>
                      <a:pt x="166703" y="0"/>
                    </a:lnTo>
                    <a:close/>
                  </a:path>
                </a:pathLst>
              </a:custGeom>
              <a:noFill/>
              <a:ln w="31750" cap="rnd">
                <a:solidFill>
                  <a:schemeClr val="tx2"/>
                </a:solidFill>
                <a:prstDash val="solid"/>
                <a:round/>
              </a:ln>
            </p:spPr>
            <p:txBody>
              <a:bodyPr rtlCol="0" anchor="ctr"/>
              <a:lstStyle/>
              <a:p>
                <a:endParaRPr lang="en-US" sz="2000"/>
              </a:p>
            </p:txBody>
          </p:sp>
          <p:sp>
            <p:nvSpPr>
              <p:cNvPr id="105" name="Freeform: Shape 104">
                <a:extLst>
                  <a:ext uri="{FF2B5EF4-FFF2-40B4-BE49-F238E27FC236}">
                    <a16:creationId xmlns:a16="http://schemas.microsoft.com/office/drawing/2014/main" id="{29DDF1F9-B5F2-7FD2-95BF-1974D906BEE0}"/>
                  </a:ext>
                </a:extLst>
              </p:cNvPr>
              <p:cNvSpPr/>
              <p:nvPr/>
            </p:nvSpPr>
            <p:spPr>
              <a:xfrm>
                <a:off x="7504829" y="2228696"/>
                <a:ext cx="111132" cy="111132"/>
              </a:xfrm>
              <a:custGeom>
                <a:avLst/>
                <a:gdLst>
                  <a:gd name="connsiteX0" fmla="*/ 92612 w 111132"/>
                  <a:gd name="connsiteY0" fmla="*/ 0 h 111132"/>
                  <a:gd name="connsiteX1" fmla="*/ 18521 w 111132"/>
                  <a:gd name="connsiteY1" fmla="*/ 0 h 111132"/>
                  <a:gd name="connsiteX2" fmla="*/ 0 w 111132"/>
                  <a:gd name="connsiteY2" fmla="*/ 111133 h 111132"/>
                  <a:gd name="connsiteX3" fmla="*/ 111133 w 111132"/>
                  <a:gd name="connsiteY3" fmla="*/ 111133 h 111132"/>
                  <a:gd name="connsiteX4" fmla="*/ 92612 w 111132"/>
                  <a:gd name="connsiteY4" fmla="*/ 0 h 11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32" h="111132">
                    <a:moveTo>
                      <a:pt x="92612" y="0"/>
                    </a:moveTo>
                    <a:lnTo>
                      <a:pt x="18521" y="0"/>
                    </a:lnTo>
                    <a:lnTo>
                      <a:pt x="0" y="111133"/>
                    </a:lnTo>
                    <a:lnTo>
                      <a:pt x="111133" y="111133"/>
                    </a:lnTo>
                    <a:lnTo>
                      <a:pt x="92612" y="0"/>
                    </a:lnTo>
                    <a:close/>
                  </a:path>
                </a:pathLst>
              </a:custGeom>
              <a:noFill/>
              <a:ln w="31750" cap="rnd">
                <a:solidFill>
                  <a:schemeClr val="tx2"/>
                </a:solidFill>
                <a:prstDash val="solid"/>
                <a:round/>
              </a:ln>
            </p:spPr>
            <p:txBody>
              <a:bodyPr rtlCol="0" anchor="ctr"/>
              <a:lstStyle/>
              <a:p>
                <a:endParaRPr lang="en-US" sz="2000"/>
              </a:p>
            </p:txBody>
          </p:sp>
          <p:sp>
            <p:nvSpPr>
              <p:cNvPr id="106" name="Freeform: Shape 105">
                <a:extLst>
                  <a:ext uri="{FF2B5EF4-FFF2-40B4-BE49-F238E27FC236}">
                    <a16:creationId xmlns:a16="http://schemas.microsoft.com/office/drawing/2014/main" id="{CDDFB6E2-E5C1-FF8B-0C47-F5A1210EED7D}"/>
                  </a:ext>
                </a:extLst>
              </p:cNvPr>
              <p:cNvSpPr/>
              <p:nvPr/>
            </p:nvSpPr>
            <p:spPr>
              <a:xfrm>
                <a:off x="7671533" y="2228696"/>
                <a:ext cx="166703" cy="111132"/>
              </a:xfrm>
              <a:custGeom>
                <a:avLst/>
                <a:gdLst>
                  <a:gd name="connsiteX0" fmla="*/ 74091 w 166703"/>
                  <a:gd name="connsiteY0" fmla="*/ 0 h 111132"/>
                  <a:gd name="connsiteX1" fmla="*/ 0 w 166703"/>
                  <a:gd name="connsiteY1" fmla="*/ 0 h 111132"/>
                  <a:gd name="connsiteX2" fmla="*/ 55571 w 166703"/>
                  <a:gd name="connsiteY2" fmla="*/ 111133 h 111132"/>
                  <a:gd name="connsiteX3" fmla="*/ 166703 w 166703"/>
                  <a:gd name="connsiteY3" fmla="*/ 111133 h 111132"/>
                  <a:gd name="connsiteX4" fmla="*/ 74091 w 166703"/>
                  <a:gd name="connsiteY4" fmla="*/ 0 h 11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3" h="111132">
                    <a:moveTo>
                      <a:pt x="74091" y="0"/>
                    </a:moveTo>
                    <a:lnTo>
                      <a:pt x="0" y="0"/>
                    </a:lnTo>
                    <a:lnTo>
                      <a:pt x="55571" y="111133"/>
                    </a:lnTo>
                    <a:lnTo>
                      <a:pt x="166703" y="111133"/>
                    </a:lnTo>
                    <a:lnTo>
                      <a:pt x="74091" y="0"/>
                    </a:lnTo>
                    <a:close/>
                  </a:path>
                </a:pathLst>
              </a:custGeom>
              <a:noFill/>
              <a:ln w="31750" cap="rnd">
                <a:solidFill>
                  <a:schemeClr val="tx2"/>
                </a:solidFill>
                <a:prstDash val="solid"/>
                <a:round/>
              </a:ln>
            </p:spPr>
            <p:txBody>
              <a:bodyPr rtlCol="0" anchor="ctr"/>
              <a:lstStyle/>
              <a:p>
                <a:endParaRPr lang="en-US" sz="2000"/>
              </a:p>
            </p:txBody>
          </p:sp>
          <p:sp>
            <p:nvSpPr>
              <p:cNvPr id="107" name="Freeform: Shape 106">
                <a:extLst>
                  <a:ext uri="{FF2B5EF4-FFF2-40B4-BE49-F238E27FC236}">
                    <a16:creationId xmlns:a16="http://schemas.microsoft.com/office/drawing/2014/main" id="{DD616AB8-156E-F033-6E89-9C85F4557544}"/>
                  </a:ext>
                </a:extLst>
              </p:cNvPr>
              <p:cNvSpPr/>
              <p:nvPr/>
            </p:nvSpPr>
            <p:spPr>
              <a:xfrm>
                <a:off x="7393688" y="2228696"/>
                <a:ext cx="129662" cy="111132"/>
              </a:xfrm>
              <a:custGeom>
                <a:avLst/>
                <a:gdLst>
                  <a:gd name="connsiteX0" fmla="*/ 129662 w 129662"/>
                  <a:gd name="connsiteY0" fmla="*/ 0 h 111132"/>
                  <a:gd name="connsiteX1" fmla="*/ 55571 w 129662"/>
                  <a:gd name="connsiteY1" fmla="*/ 0 h 111132"/>
                  <a:gd name="connsiteX2" fmla="*/ 0 w 129662"/>
                  <a:gd name="connsiteY2" fmla="*/ 111133 h 111132"/>
                  <a:gd name="connsiteX3" fmla="*/ 111133 w 129662"/>
                  <a:gd name="connsiteY3" fmla="*/ 111133 h 111132"/>
                  <a:gd name="connsiteX4" fmla="*/ 129653 w 129662"/>
                  <a:gd name="connsiteY4" fmla="*/ 0 h 11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62" h="111132">
                    <a:moveTo>
                      <a:pt x="129662" y="0"/>
                    </a:moveTo>
                    <a:lnTo>
                      <a:pt x="55571" y="0"/>
                    </a:lnTo>
                    <a:lnTo>
                      <a:pt x="0" y="111133"/>
                    </a:lnTo>
                    <a:lnTo>
                      <a:pt x="111133" y="111133"/>
                    </a:lnTo>
                    <a:lnTo>
                      <a:pt x="129653" y="0"/>
                    </a:lnTo>
                    <a:close/>
                  </a:path>
                </a:pathLst>
              </a:custGeom>
              <a:noFill/>
              <a:ln w="31750" cap="rnd">
                <a:solidFill>
                  <a:schemeClr val="tx2"/>
                </a:solidFill>
                <a:prstDash val="solid"/>
                <a:round/>
              </a:ln>
            </p:spPr>
            <p:txBody>
              <a:bodyPr rtlCol="0" anchor="ctr"/>
              <a:lstStyle/>
              <a:p>
                <a:endParaRPr lang="en-US" sz="2000"/>
              </a:p>
            </p:txBody>
          </p:sp>
          <p:sp>
            <p:nvSpPr>
              <p:cNvPr id="108" name="Freeform: Shape 107">
                <a:extLst>
                  <a:ext uri="{FF2B5EF4-FFF2-40B4-BE49-F238E27FC236}">
                    <a16:creationId xmlns:a16="http://schemas.microsoft.com/office/drawing/2014/main" id="{F6E3B0DC-6B83-E1B9-7D96-D4E3EC8A7F87}"/>
                  </a:ext>
                </a:extLst>
              </p:cNvPr>
              <p:cNvSpPr/>
              <p:nvPr/>
            </p:nvSpPr>
            <p:spPr>
              <a:xfrm>
                <a:off x="7597442" y="2228696"/>
                <a:ext cx="129653" cy="111132"/>
              </a:xfrm>
              <a:custGeom>
                <a:avLst/>
                <a:gdLst>
                  <a:gd name="connsiteX0" fmla="*/ 74091 w 129653"/>
                  <a:gd name="connsiteY0" fmla="*/ 0 h 111132"/>
                  <a:gd name="connsiteX1" fmla="*/ 0 w 129653"/>
                  <a:gd name="connsiteY1" fmla="*/ 0 h 111132"/>
                  <a:gd name="connsiteX2" fmla="*/ 18521 w 129653"/>
                  <a:gd name="connsiteY2" fmla="*/ 111133 h 111132"/>
                  <a:gd name="connsiteX3" fmla="*/ 129653 w 129653"/>
                  <a:gd name="connsiteY3" fmla="*/ 111133 h 111132"/>
                  <a:gd name="connsiteX4" fmla="*/ 74091 w 129653"/>
                  <a:gd name="connsiteY4" fmla="*/ 0 h 11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53" h="111132">
                    <a:moveTo>
                      <a:pt x="74091" y="0"/>
                    </a:moveTo>
                    <a:lnTo>
                      <a:pt x="0" y="0"/>
                    </a:lnTo>
                    <a:lnTo>
                      <a:pt x="18521" y="111133"/>
                    </a:lnTo>
                    <a:lnTo>
                      <a:pt x="129653" y="111133"/>
                    </a:lnTo>
                    <a:lnTo>
                      <a:pt x="74091" y="0"/>
                    </a:lnTo>
                    <a:close/>
                  </a:path>
                </a:pathLst>
              </a:custGeom>
              <a:noFill/>
              <a:ln w="31750" cap="rnd">
                <a:solidFill>
                  <a:schemeClr val="tx2"/>
                </a:solidFill>
                <a:prstDash val="solid"/>
                <a:round/>
              </a:ln>
            </p:spPr>
            <p:txBody>
              <a:bodyPr rtlCol="0" anchor="ctr"/>
              <a:lstStyle/>
              <a:p>
                <a:endParaRPr lang="en-US" sz="2000"/>
              </a:p>
            </p:txBody>
          </p:sp>
        </p:grpSp>
      </p:grpSp>
      <p:grpSp>
        <p:nvGrpSpPr>
          <p:cNvPr id="7" name="Group 6">
            <a:extLst>
              <a:ext uri="{FF2B5EF4-FFF2-40B4-BE49-F238E27FC236}">
                <a16:creationId xmlns:a16="http://schemas.microsoft.com/office/drawing/2014/main" id="{69C3D22F-866C-A19C-9499-829A2B8D4F12}"/>
              </a:ext>
            </a:extLst>
          </p:cNvPr>
          <p:cNvGrpSpPr/>
          <p:nvPr/>
        </p:nvGrpSpPr>
        <p:grpSpPr>
          <a:xfrm>
            <a:off x="9087072" y="1894252"/>
            <a:ext cx="2772000" cy="4055697"/>
            <a:chOff x="9087072" y="1894252"/>
            <a:chExt cx="2772000" cy="4055697"/>
          </a:xfrm>
        </p:grpSpPr>
        <p:sp>
          <p:nvSpPr>
            <p:cNvPr id="49" name="Rectangle: Rounded Corners 48">
              <a:extLst>
                <a:ext uri="{FF2B5EF4-FFF2-40B4-BE49-F238E27FC236}">
                  <a16:creationId xmlns:a16="http://schemas.microsoft.com/office/drawing/2014/main" id="{94968DC6-01ED-7FAB-CD25-08E69538EB23}"/>
                </a:ext>
              </a:extLst>
            </p:cNvPr>
            <p:cNvSpPr/>
            <p:nvPr/>
          </p:nvSpPr>
          <p:spPr>
            <a:xfrm>
              <a:off x="9087072" y="2317570"/>
              <a:ext cx="2772000" cy="3632379"/>
            </a:xfrm>
            <a:prstGeom prst="roundRect">
              <a:avLst>
                <a:gd name="adj" fmla="val 1437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endParaRPr lang="en-US" sz="2000" u="none" strike="noStrike" dirty="0">
                <a:solidFill>
                  <a:schemeClr val="tx1"/>
                </a:solidFill>
                <a:effectLst/>
                <a:ea typeface="Arial" panose="020B0604020202020204" pitchFamily="34" charset="0"/>
              </a:endParaRPr>
            </a:p>
          </p:txBody>
        </p:sp>
        <p:sp>
          <p:nvSpPr>
            <p:cNvPr id="50" name="Text Placeholder 5">
              <a:extLst>
                <a:ext uri="{FF2B5EF4-FFF2-40B4-BE49-F238E27FC236}">
                  <a16:creationId xmlns:a16="http://schemas.microsoft.com/office/drawing/2014/main" id="{E1B882D5-5762-D80B-D6A7-9D9AFADB8433}"/>
                </a:ext>
              </a:extLst>
            </p:cNvPr>
            <p:cNvSpPr txBox="1">
              <a:spLocks/>
            </p:cNvSpPr>
            <p:nvPr/>
          </p:nvSpPr>
          <p:spPr>
            <a:xfrm>
              <a:off x="9273412" y="3276907"/>
              <a:ext cx="2399320" cy="1923604"/>
            </a:xfrm>
            <a:prstGeom prst="rect">
              <a:avLst/>
            </a:prstGeom>
          </p:spPr>
          <p:txBody>
            <a:bodyPr lIns="0" tIns="0" rIns="0" bIns="0">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None/>
              </a:pPr>
              <a:r>
                <a:rPr lang="en-US" b="1" dirty="0">
                  <a:solidFill>
                    <a:schemeClr val="bg2"/>
                  </a:solidFill>
                  <a:latin typeface="+mj-lt"/>
                </a:rPr>
                <a:t>Relentless </a:t>
              </a:r>
              <a:br>
                <a:rPr lang="en-US" b="1" dirty="0">
                  <a:solidFill>
                    <a:schemeClr val="bg2"/>
                  </a:solidFill>
                  <a:latin typeface="+mj-lt"/>
                </a:rPr>
              </a:br>
              <a:r>
                <a:rPr lang="en-US" b="1" dirty="0">
                  <a:solidFill>
                    <a:schemeClr val="bg2"/>
                  </a:solidFill>
                  <a:latin typeface="+mj-lt"/>
                </a:rPr>
                <a:t>efficiency</a:t>
              </a:r>
            </a:p>
            <a:p>
              <a:pPr marL="0" indent="0" algn="ctr">
                <a:buNone/>
              </a:pPr>
              <a:r>
                <a:rPr lang="en-US" sz="1400" dirty="0"/>
                <a:t>We eliminate friction in acquisition, integration, and scaling, making our acquired companies leaner, faster and </a:t>
              </a:r>
              <a:br>
                <a:rPr lang="en-US" sz="1400" dirty="0"/>
              </a:br>
              <a:r>
                <a:rPr lang="en-US" sz="1400" dirty="0"/>
                <a:t>stronger than others</a:t>
              </a:r>
              <a:endParaRPr lang="en-US" dirty="0"/>
            </a:p>
          </p:txBody>
        </p:sp>
        <p:sp>
          <p:nvSpPr>
            <p:cNvPr id="51" name="Oval 50">
              <a:extLst>
                <a:ext uri="{FF2B5EF4-FFF2-40B4-BE49-F238E27FC236}">
                  <a16:creationId xmlns:a16="http://schemas.microsoft.com/office/drawing/2014/main" id="{84170AA3-5C32-F9FA-5596-711864D58C5F}"/>
                </a:ext>
              </a:extLst>
            </p:cNvPr>
            <p:cNvSpPr/>
            <p:nvPr/>
          </p:nvSpPr>
          <p:spPr>
            <a:xfrm>
              <a:off x="9897823" y="1894252"/>
              <a:ext cx="1150498" cy="1150496"/>
            </a:xfrm>
            <a:prstGeom prst="ellipse">
              <a:avLst/>
            </a:prstGeom>
            <a:solidFill>
              <a:schemeClr val="bg2"/>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sz="2400" b="1" dirty="0">
                <a:solidFill>
                  <a:schemeClr val="bg2"/>
                </a:solidFill>
                <a:latin typeface="+mj-lt"/>
              </a:endParaRPr>
            </a:p>
          </p:txBody>
        </p:sp>
        <p:grpSp>
          <p:nvGrpSpPr>
            <p:cNvPr id="120" name="Group 119">
              <a:extLst>
                <a:ext uri="{FF2B5EF4-FFF2-40B4-BE49-F238E27FC236}">
                  <a16:creationId xmlns:a16="http://schemas.microsoft.com/office/drawing/2014/main" id="{B7AD2B44-48B9-46F2-DA1C-C783F6081F89}"/>
                </a:ext>
              </a:extLst>
            </p:cNvPr>
            <p:cNvGrpSpPr/>
            <p:nvPr/>
          </p:nvGrpSpPr>
          <p:grpSpPr>
            <a:xfrm>
              <a:off x="10176294" y="2172722"/>
              <a:ext cx="593554" cy="593554"/>
              <a:chOff x="10176294" y="2172722"/>
              <a:chExt cx="593554" cy="593554"/>
            </a:xfrm>
          </p:grpSpPr>
          <p:sp>
            <p:nvSpPr>
              <p:cNvPr id="116" name="Freeform: Shape 115">
                <a:extLst>
                  <a:ext uri="{FF2B5EF4-FFF2-40B4-BE49-F238E27FC236}">
                    <a16:creationId xmlns:a16="http://schemas.microsoft.com/office/drawing/2014/main" id="{269383A4-A008-8BD3-CCB9-838B2783D34A}"/>
                  </a:ext>
                </a:extLst>
              </p:cNvPr>
              <p:cNvSpPr/>
              <p:nvPr/>
            </p:nvSpPr>
            <p:spPr>
              <a:xfrm>
                <a:off x="10176294" y="2172722"/>
                <a:ext cx="593554" cy="593554"/>
              </a:xfrm>
              <a:custGeom>
                <a:avLst/>
                <a:gdLst>
                  <a:gd name="connsiteX0" fmla="*/ 506458 w 593554"/>
                  <a:gd name="connsiteY0" fmla="*/ 435320 h 593554"/>
                  <a:gd name="connsiteX1" fmla="*/ 543216 w 593554"/>
                  <a:gd name="connsiteY1" fmla="*/ 347079 h 593554"/>
                  <a:gd name="connsiteX2" fmla="*/ 593555 w 593554"/>
                  <a:gd name="connsiteY2" fmla="*/ 347079 h 593554"/>
                  <a:gd name="connsiteX3" fmla="*/ 593555 w 593554"/>
                  <a:gd name="connsiteY3" fmla="*/ 246476 h 593554"/>
                  <a:gd name="connsiteX4" fmla="*/ 543216 w 593554"/>
                  <a:gd name="connsiteY4" fmla="*/ 246476 h 593554"/>
                  <a:gd name="connsiteX5" fmla="*/ 506458 w 593554"/>
                  <a:gd name="connsiteY5" fmla="*/ 158235 h 593554"/>
                  <a:gd name="connsiteX6" fmla="*/ 545756 w 593554"/>
                  <a:gd name="connsiteY6" fmla="*/ 118937 h 593554"/>
                  <a:gd name="connsiteX7" fmla="*/ 474617 w 593554"/>
                  <a:gd name="connsiteY7" fmla="*/ 47799 h 593554"/>
                  <a:gd name="connsiteX8" fmla="*/ 435320 w 593554"/>
                  <a:gd name="connsiteY8" fmla="*/ 87097 h 593554"/>
                  <a:gd name="connsiteX9" fmla="*/ 347079 w 593554"/>
                  <a:gd name="connsiteY9" fmla="*/ 50339 h 593554"/>
                  <a:gd name="connsiteX10" fmla="*/ 347079 w 593554"/>
                  <a:gd name="connsiteY10" fmla="*/ 0 h 593554"/>
                  <a:gd name="connsiteX11" fmla="*/ 246476 w 593554"/>
                  <a:gd name="connsiteY11" fmla="*/ 0 h 593554"/>
                  <a:gd name="connsiteX12" fmla="*/ 246476 w 593554"/>
                  <a:gd name="connsiteY12" fmla="*/ 50339 h 593554"/>
                  <a:gd name="connsiteX13" fmla="*/ 158235 w 593554"/>
                  <a:gd name="connsiteY13" fmla="*/ 87097 h 593554"/>
                  <a:gd name="connsiteX14" fmla="*/ 118937 w 593554"/>
                  <a:gd name="connsiteY14" fmla="*/ 47799 h 593554"/>
                  <a:gd name="connsiteX15" fmla="*/ 47799 w 593554"/>
                  <a:gd name="connsiteY15" fmla="*/ 118937 h 593554"/>
                  <a:gd name="connsiteX16" fmla="*/ 87097 w 593554"/>
                  <a:gd name="connsiteY16" fmla="*/ 158235 h 593554"/>
                  <a:gd name="connsiteX17" fmla="*/ 50339 w 593554"/>
                  <a:gd name="connsiteY17" fmla="*/ 246476 h 593554"/>
                  <a:gd name="connsiteX18" fmla="*/ 0 w 593554"/>
                  <a:gd name="connsiteY18" fmla="*/ 246476 h 593554"/>
                  <a:gd name="connsiteX19" fmla="*/ 0 w 593554"/>
                  <a:gd name="connsiteY19" fmla="*/ 347079 h 593554"/>
                  <a:gd name="connsiteX20" fmla="*/ 50339 w 593554"/>
                  <a:gd name="connsiteY20" fmla="*/ 347079 h 593554"/>
                  <a:gd name="connsiteX21" fmla="*/ 87097 w 593554"/>
                  <a:gd name="connsiteY21" fmla="*/ 435320 h 593554"/>
                  <a:gd name="connsiteX22" fmla="*/ 47799 w 593554"/>
                  <a:gd name="connsiteY22" fmla="*/ 474617 h 593554"/>
                  <a:gd name="connsiteX23" fmla="*/ 118937 w 593554"/>
                  <a:gd name="connsiteY23" fmla="*/ 545756 h 593554"/>
                  <a:gd name="connsiteX24" fmla="*/ 158235 w 593554"/>
                  <a:gd name="connsiteY24" fmla="*/ 506458 h 593554"/>
                  <a:gd name="connsiteX25" fmla="*/ 246476 w 593554"/>
                  <a:gd name="connsiteY25" fmla="*/ 543216 h 593554"/>
                  <a:gd name="connsiteX26" fmla="*/ 246476 w 593554"/>
                  <a:gd name="connsiteY26" fmla="*/ 593555 h 593554"/>
                  <a:gd name="connsiteX27" fmla="*/ 347079 w 593554"/>
                  <a:gd name="connsiteY27" fmla="*/ 593555 h 593554"/>
                  <a:gd name="connsiteX28" fmla="*/ 347079 w 593554"/>
                  <a:gd name="connsiteY28" fmla="*/ 543216 h 59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3554" h="593554">
                    <a:moveTo>
                      <a:pt x="506458" y="435320"/>
                    </a:moveTo>
                    <a:cubicBezTo>
                      <a:pt x="523925" y="408937"/>
                      <a:pt x="536702" y="379171"/>
                      <a:pt x="543216" y="347079"/>
                    </a:cubicBezTo>
                    <a:lnTo>
                      <a:pt x="593555" y="347079"/>
                    </a:lnTo>
                    <a:lnTo>
                      <a:pt x="593555" y="246476"/>
                    </a:lnTo>
                    <a:lnTo>
                      <a:pt x="543216" y="246476"/>
                    </a:lnTo>
                    <a:cubicBezTo>
                      <a:pt x="536702" y="214384"/>
                      <a:pt x="523925" y="184618"/>
                      <a:pt x="506458" y="158235"/>
                    </a:cubicBezTo>
                    <a:lnTo>
                      <a:pt x="545756" y="118937"/>
                    </a:lnTo>
                    <a:lnTo>
                      <a:pt x="474617" y="47799"/>
                    </a:lnTo>
                    <a:lnTo>
                      <a:pt x="435320" y="87097"/>
                    </a:lnTo>
                    <a:cubicBezTo>
                      <a:pt x="408937" y="69630"/>
                      <a:pt x="379171" y="56853"/>
                      <a:pt x="347079" y="50339"/>
                    </a:cubicBezTo>
                    <a:lnTo>
                      <a:pt x="347079" y="0"/>
                    </a:lnTo>
                    <a:lnTo>
                      <a:pt x="246476" y="0"/>
                    </a:lnTo>
                    <a:lnTo>
                      <a:pt x="246476" y="50339"/>
                    </a:lnTo>
                    <a:cubicBezTo>
                      <a:pt x="214384" y="56853"/>
                      <a:pt x="184618" y="69630"/>
                      <a:pt x="158235" y="87097"/>
                    </a:cubicBezTo>
                    <a:lnTo>
                      <a:pt x="118937" y="47799"/>
                    </a:lnTo>
                    <a:lnTo>
                      <a:pt x="47799" y="118937"/>
                    </a:lnTo>
                    <a:lnTo>
                      <a:pt x="87097" y="158235"/>
                    </a:lnTo>
                    <a:cubicBezTo>
                      <a:pt x="69630" y="184618"/>
                      <a:pt x="56853" y="214384"/>
                      <a:pt x="50339" y="246476"/>
                    </a:cubicBezTo>
                    <a:lnTo>
                      <a:pt x="0" y="246476"/>
                    </a:lnTo>
                    <a:lnTo>
                      <a:pt x="0" y="347079"/>
                    </a:lnTo>
                    <a:lnTo>
                      <a:pt x="50339" y="347079"/>
                    </a:lnTo>
                    <a:cubicBezTo>
                      <a:pt x="56853" y="379171"/>
                      <a:pt x="69630" y="408937"/>
                      <a:pt x="87097" y="435320"/>
                    </a:cubicBezTo>
                    <a:lnTo>
                      <a:pt x="47799" y="474617"/>
                    </a:lnTo>
                    <a:lnTo>
                      <a:pt x="118937" y="545756"/>
                    </a:lnTo>
                    <a:lnTo>
                      <a:pt x="158235" y="506458"/>
                    </a:lnTo>
                    <a:cubicBezTo>
                      <a:pt x="184618" y="523925"/>
                      <a:pt x="214384" y="536702"/>
                      <a:pt x="246476" y="543216"/>
                    </a:cubicBezTo>
                    <a:lnTo>
                      <a:pt x="246476" y="593555"/>
                    </a:lnTo>
                    <a:lnTo>
                      <a:pt x="347079" y="593555"/>
                    </a:lnTo>
                    <a:lnTo>
                      <a:pt x="347079" y="543216"/>
                    </a:lnTo>
                  </a:path>
                </a:pathLst>
              </a:custGeom>
              <a:noFill/>
              <a:ln w="31750" cap="rnd">
                <a:solidFill>
                  <a:schemeClr val="bg1"/>
                </a:solidFill>
                <a:prstDash val="solid"/>
                <a:round/>
              </a:ln>
            </p:spPr>
            <p:txBody>
              <a:bodyPr rtlCol="0" anchor="ctr"/>
              <a:lstStyle/>
              <a:p>
                <a:endParaRPr lang="en-US" sz="2000"/>
              </a:p>
            </p:txBody>
          </p:sp>
          <p:sp>
            <p:nvSpPr>
              <p:cNvPr id="117" name="Freeform: Shape 116">
                <a:extLst>
                  <a:ext uri="{FF2B5EF4-FFF2-40B4-BE49-F238E27FC236}">
                    <a16:creationId xmlns:a16="http://schemas.microsoft.com/office/drawing/2014/main" id="{4C59167D-D353-D40B-248E-2CF780C3F739}"/>
                  </a:ext>
                </a:extLst>
              </p:cNvPr>
              <p:cNvSpPr/>
              <p:nvPr/>
            </p:nvSpPr>
            <p:spPr>
              <a:xfrm>
                <a:off x="10322168" y="2318596"/>
                <a:ext cx="301807" cy="301807"/>
              </a:xfrm>
              <a:custGeom>
                <a:avLst/>
                <a:gdLst>
                  <a:gd name="connsiteX0" fmla="*/ 301808 w 301807"/>
                  <a:gd name="connsiteY0" fmla="*/ 150904 h 301807"/>
                  <a:gd name="connsiteX1" fmla="*/ 150904 w 301807"/>
                  <a:gd name="connsiteY1" fmla="*/ 301808 h 301807"/>
                  <a:gd name="connsiteX2" fmla="*/ 0 w 301807"/>
                  <a:gd name="connsiteY2" fmla="*/ 150904 h 301807"/>
                  <a:gd name="connsiteX3" fmla="*/ 150904 w 301807"/>
                  <a:gd name="connsiteY3" fmla="*/ 0 h 301807"/>
                  <a:gd name="connsiteX4" fmla="*/ 301808 w 301807"/>
                  <a:gd name="connsiteY4" fmla="*/ 150904 h 30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07" h="301807">
                    <a:moveTo>
                      <a:pt x="301808" y="150904"/>
                    </a:moveTo>
                    <a:cubicBezTo>
                      <a:pt x="301808" y="234246"/>
                      <a:pt x="234246" y="301808"/>
                      <a:pt x="150904" y="301808"/>
                    </a:cubicBezTo>
                    <a:cubicBezTo>
                      <a:pt x="67562" y="301808"/>
                      <a:pt x="0" y="234246"/>
                      <a:pt x="0" y="150904"/>
                    </a:cubicBezTo>
                    <a:cubicBezTo>
                      <a:pt x="0" y="67562"/>
                      <a:pt x="67562" y="0"/>
                      <a:pt x="150904" y="0"/>
                    </a:cubicBezTo>
                    <a:cubicBezTo>
                      <a:pt x="234246" y="0"/>
                      <a:pt x="301808" y="67562"/>
                      <a:pt x="301808" y="150904"/>
                    </a:cubicBezTo>
                    <a:close/>
                  </a:path>
                </a:pathLst>
              </a:custGeom>
              <a:noFill/>
              <a:ln w="31750" cap="rnd">
                <a:solidFill>
                  <a:schemeClr val="tx2"/>
                </a:solidFill>
                <a:prstDash val="solid"/>
                <a:round/>
              </a:ln>
            </p:spPr>
            <p:txBody>
              <a:bodyPr rtlCol="0" anchor="ctr"/>
              <a:lstStyle/>
              <a:p>
                <a:endParaRPr lang="en-US" sz="2000"/>
              </a:p>
            </p:txBody>
          </p:sp>
          <p:sp>
            <p:nvSpPr>
              <p:cNvPr id="118" name="Freeform: Shape 117">
                <a:extLst>
                  <a:ext uri="{FF2B5EF4-FFF2-40B4-BE49-F238E27FC236}">
                    <a16:creationId xmlns:a16="http://schemas.microsoft.com/office/drawing/2014/main" id="{834C1F07-C733-1FB2-CD2E-70E6870A316C}"/>
                  </a:ext>
                </a:extLst>
              </p:cNvPr>
              <p:cNvSpPr/>
              <p:nvPr/>
            </p:nvSpPr>
            <p:spPr>
              <a:xfrm>
                <a:off x="10473072" y="2419198"/>
                <a:ext cx="50301" cy="50301"/>
              </a:xfrm>
              <a:custGeom>
                <a:avLst/>
                <a:gdLst>
                  <a:gd name="connsiteX0" fmla="*/ 0 w 50301"/>
                  <a:gd name="connsiteY0" fmla="*/ 0 h 50301"/>
                  <a:gd name="connsiteX1" fmla="*/ 0 w 50301"/>
                  <a:gd name="connsiteY1" fmla="*/ 50301 h 50301"/>
                  <a:gd name="connsiteX2" fmla="*/ 50301 w 50301"/>
                  <a:gd name="connsiteY2" fmla="*/ 50301 h 50301"/>
                </a:gdLst>
                <a:ahLst/>
                <a:cxnLst>
                  <a:cxn ang="0">
                    <a:pos x="connsiteX0" y="connsiteY0"/>
                  </a:cxn>
                  <a:cxn ang="0">
                    <a:pos x="connsiteX1" y="connsiteY1"/>
                  </a:cxn>
                  <a:cxn ang="0">
                    <a:pos x="connsiteX2" y="connsiteY2"/>
                  </a:cxn>
                </a:cxnLst>
                <a:rect l="l" t="t" r="r" b="b"/>
                <a:pathLst>
                  <a:path w="50301" h="50301">
                    <a:moveTo>
                      <a:pt x="0" y="0"/>
                    </a:moveTo>
                    <a:lnTo>
                      <a:pt x="0" y="50301"/>
                    </a:lnTo>
                    <a:lnTo>
                      <a:pt x="50301" y="50301"/>
                    </a:lnTo>
                  </a:path>
                </a:pathLst>
              </a:custGeom>
              <a:noFill/>
              <a:ln w="31750" cap="rnd">
                <a:solidFill>
                  <a:schemeClr val="tx2"/>
                </a:solidFill>
                <a:prstDash val="solid"/>
                <a:round/>
              </a:ln>
            </p:spPr>
            <p:txBody>
              <a:bodyPr rtlCol="0" anchor="ctr"/>
              <a:lstStyle/>
              <a:p>
                <a:endParaRPr lang="en-US" sz="2000"/>
              </a:p>
            </p:txBody>
          </p:sp>
          <p:sp>
            <p:nvSpPr>
              <p:cNvPr id="119" name="Freeform: Shape 118">
                <a:extLst>
                  <a:ext uri="{FF2B5EF4-FFF2-40B4-BE49-F238E27FC236}">
                    <a16:creationId xmlns:a16="http://schemas.microsoft.com/office/drawing/2014/main" id="{7978F30C-D827-8450-C6C2-F91166D63EE0}"/>
                  </a:ext>
                </a:extLst>
              </p:cNvPr>
              <p:cNvSpPr/>
              <p:nvPr/>
            </p:nvSpPr>
            <p:spPr>
              <a:xfrm>
                <a:off x="10618945" y="2665674"/>
                <a:ext cx="150903" cy="100602"/>
              </a:xfrm>
              <a:custGeom>
                <a:avLst/>
                <a:gdLst>
                  <a:gd name="connsiteX0" fmla="*/ 0 w 150903"/>
                  <a:gd name="connsiteY0" fmla="*/ 50301 h 100602"/>
                  <a:gd name="connsiteX1" fmla="*/ 50301 w 150903"/>
                  <a:gd name="connsiteY1" fmla="*/ 100603 h 100602"/>
                  <a:gd name="connsiteX2" fmla="*/ 150904 w 150903"/>
                  <a:gd name="connsiteY2" fmla="*/ 0 h 100602"/>
                </a:gdLst>
                <a:ahLst/>
                <a:cxnLst>
                  <a:cxn ang="0">
                    <a:pos x="connsiteX0" y="connsiteY0"/>
                  </a:cxn>
                  <a:cxn ang="0">
                    <a:pos x="connsiteX1" y="connsiteY1"/>
                  </a:cxn>
                  <a:cxn ang="0">
                    <a:pos x="connsiteX2" y="connsiteY2"/>
                  </a:cxn>
                </a:cxnLst>
                <a:rect l="l" t="t" r="r" b="b"/>
                <a:pathLst>
                  <a:path w="150903" h="100602">
                    <a:moveTo>
                      <a:pt x="0" y="50301"/>
                    </a:moveTo>
                    <a:lnTo>
                      <a:pt x="50301" y="100603"/>
                    </a:lnTo>
                    <a:lnTo>
                      <a:pt x="150904" y="0"/>
                    </a:lnTo>
                  </a:path>
                </a:pathLst>
              </a:custGeom>
              <a:noFill/>
              <a:ln w="31750" cap="rnd">
                <a:solidFill>
                  <a:schemeClr val="tx2"/>
                </a:solidFill>
                <a:prstDash val="solid"/>
                <a:round/>
              </a:ln>
            </p:spPr>
            <p:txBody>
              <a:bodyPr rtlCol="0" anchor="ctr"/>
              <a:lstStyle/>
              <a:p>
                <a:endParaRPr lang="en-US" sz="2000"/>
              </a:p>
            </p:txBody>
          </p:sp>
        </p:grpSp>
      </p:grpSp>
    </p:spTree>
    <p:extLst>
      <p:ext uri="{BB962C8B-B14F-4D97-AF65-F5344CB8AC3E}">
        <p14:creationId xmlns:p14="http://schemas.microsoft.com/office/powerpoint/2010/main" val="11698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2522C-21C5-6B87-3FD6-2849345681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FB232D-90CD-B5C9-7BAE-7756C4EA618A}"/>
              </a:ext>
            </a:extLst>
          </p:cNvPr>
          <p:cNvSpPr>
            <a:spLocks noGrp="1"/>
          </p:cNvSpPr>
          <p:nvPr>
            <p:ph type="sldNum" sz="quarter" idx="4"/>
          </p:nvPr>
        </p:nvSpPr>
        <p:spPr/>
        <p:txBody>
          <a:bodyPr/>
          <a:lstStyle/>
          <a:p>
            <a:fld id="{D8225FCD-C8BD-0A44-9961-FB1CAAEE0F5D}" type="slidenum">
              <a:rPr lang="en-US" smtClean="0"/>
              <a:pPr/>
              <a:t>8</a:t>
            </a:fld>
            <a:endParaRPr lang="en-US" dirty="0"/>
          </a:p>
        </p:txBody>
      </p:sp>
      <p:sp>
        <p:nvSpPr>
          <p:cNvPr id="10" name="Text Placeholder 5">
            <a:extLst>
              <a:ext uri="{FF2B5EF4-FFF2-40B4-BE49-F238E27FC236}">
                <a16:creationId xmlns:a16="http://schemas.microsoft.com/office/drawing/2014/main" id="{1041283E-C29E-B633-BAF9-A14DEBE77444}"/>
              </a:ext>
            </a:extLst>
          </p:cNvPr>
          <p:cNvSpPr>
            <a:spLocks noGrp="1"/>
          </p:cNvSpPr>
          <p:nvPr>
            <p:ph type="body" sz="quarter" idx="11"/>
          </p:nvPr>
        </p:nvSpPr>
        <p:spPr>
          <a:xfrm>
            <a:off x="334963" y="1449389"/>
            <a:ext cx="5570537" cy="328612"/>
          </a:xfrm>
        </p:spPr>
        <p:txBody>
          <a:bodyPr>
            <a:noAutofit/>
          </a:bodyPr>
          <a:lstStyle/>
          <a:p>
            <a:pPr marL="0" indent="0">
              <a:buClr>
                <a:schemeClr val="bg2"/>
              </a:buClr>
              <a:buNone/>
            </a:pPr>
            <a:r>
              <a:rPr lang="en-US" b="1" dirty="0">
                <a:solidFill>
                  <a:schemeClr val="tx2"/>
                </a:solidFill>
                <a:latin typeface="+mj-lt"/>
              </a:rPr>
              <a:t>Our Competitive Edge For Shareholders:</a:t>
            </a:r>
          </a:p>
        </p:txBody>
      </p:sp>
      <p:sp>
        <p:nvSpPr>
          <p:cNvPr id="5" name="Text Placeholder 4">
            <a:extLst>
              <a:ext uri="{FF2B5EF4-FFF2-40B4-BE49-F238E27FC236}">
                <a16:creationId xmlns:a16="http://schemas.microsoft.com/office/drawing/2014/main" id="{D178556B-4AFC-113D-ED7E-B0674AECE128}"/>
              </a:ext>
            </a:extLst>
          </p:cNvPr>
          <p:cNvSpPr>
            <a:spLocks noGrp="1"/>
          </p:cNvSpPr>
          <p:nvPr>
            <p:ph type="body" sz="quarter" idx="10"/>
          </p:nvPr>
        </p:nvSpPr>
        <p:spPr/>
        <p:txBody>
          <a:bodyPr/>
          <a:lstStyle/>
          <a:p>
            <a:r>
              <a:rPr lang="en-US" dirty="0"/>
              <a:t>Investment Summary</a:t>
            </a:r>
          </a:p>
        </p:txBody>
      </p:sp>
      <p:grpSp>
        <p:nvGrpSpPr>
          <p:cNvPr id="61" name="Group 60">
            <a:extLst>
              <a:ext uri="{FF2B5EF4-FFF2-40B4-BE49-F238E27FC236}">
                <a16:creationId xmlns:a16="http://schemas.microsoft.com/office/drawing/2014/main" id="{BD2D0636-49BB-3DAB-0430-1FEF3DB37F4C}"/>
              </a:ext>
            </a:extLst>
          </p:cNvPr>
          <p:cNvGrpSpPr/>
          <p:nvPr/>
        </p:nvGrpSpPr>
        <p:grpSpPr>
          <a:xfrm>
            <a:off x="9087072" y="1894252"/>
            <a:ext cx="2772000" cy="4055697"/>
            <a:chOff x="9087072" y="1894252"/>
            <a:chExt cx="2772000" cy="4055697"/>
          </a:xfrm>
        </p:grpSpPr>
        <p:sp>
          <p:nvSpPr>
            <p:cNvPr id="49" name="Rectangle: Rounded Corners 48">
              <a:extLst>
                <a:ext uri="{FF2B5EF4-FFF2-40B4-BE49-F238E27FC236}">
                  <a16:creationId xmlns:a16="http://schemas.microsoft.com/office/drawing/2014/main" id="{49D7EE11-02E6-EC47-B48E-0556792EA36B}"/>
                </a:ext>
              </a:extLst>
            </p:cNvPr>
            <p:cNvSpPr/>
            <p:nvPr/>
          </p:nvSpPr>
          <p:spPr>
            <a:xfrm>
              <a:off x="9087072" y="2317570"/>
              <a:ext cx="2772000" cy="3632379"/>
            </a:xfrm>
            <a:prstGeom prst="roundRect">
              <a:avLst>
                <a:gd name="adj" fmla="val 1437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endParaRPr lang="en-US" sz="2000" u="none" strike="noStrike" dirty="0">
                <a:solidFill>
                  <a:schemeClr val="tx1"/>
                </a:solidFill>
                <a:effectLst/>
                <a:ea typeface="Arial" panose="020B0604020202020204" pitchFamily="34" charset="0"/>
              </a:endParaRPr>
            </a:p>
          </p:txBody>
        </p:sp>
        <p:sp>
          <p:nvSpPr>
            <p:cNvPr id="50" name="Text Placeholder 5">
              <a:extLst>
                <a:ext uri="{FF2B5EF4-FFF2-40B4-BE49-F238E27FC236}">
                  <a16:creationId xmlns:a16="http://schemas.microsoft.com/office/drawing/2014/main" id="{335DD996-A4C2-E5D2-0357-AFD1E016EA47}"/>
                </a:ext>
              </a:extLst>
            </p:cNvPr>
            <p:cNvSpPr txBox="1">
              <a:spLocks/>
            </p:cNvSpPr>
            <p:nvPr/>
          </p:nvSpPr>
          <p:spPr>
            <a:xfrm>
              <a:off x="9273412" y="3276907"/>
              <a:ext cx="2399320" cy="1277273"/>
            </a:xfrm>
            <a:prstGeom prst="rect">
              <a:avLst/>
            </a:prstGeom>
          </p:spPr>
          <p:txBody>
            <a:bodyPr lIns="0" tIns="0" rIns="0" bIns="0">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None/>
              </a:pPr>
              <a:r>
                <a:rPr lang="en-US" b="1" dirty="0">
                  <a:solidFill>
                    <a:schemeClr val="bg2"/>
                  </a:solidFill>
                  <a:latin typeface="+mj-lt"/>
                </a:rPr>
                <a:t>Relentless </a:t>
              </a:r>
              <a:br>
                <a:rPr lang="en-US" b="1" dirty="0">
                  <a:solidFill>
                    <a:schemeClr val="bg2"/>
                  </a:solidFill>
                  <a:latin typeface="+mj-lt"/>
                </a:rPr>
              </a:br>
              <a:r>
                <a:rPr lang="en-US" b="1" dirty="0">
                  <a:solidFill>
                    <a:schemeClr val="bg2"/>
                  </a:solidFill>
                  <a:latin typeface="+mj-lt"/>
                </a:rPr>
                <a:t>Efficiency</a:t>
              </a:r>
            </a:p>
            <a:p>
              <a:pPr marL="0" indent="0" algn="ctr">
                <a:buNone/>
              </a:pPr>
              <a:r>
                <a:rPr lang="en-US" sz="1400" dirty="0"/>
                <a:t>We bring access and diversification to online business ownership</a:t>
              </a:r>
              <a:endParaRPr lang="en-US" dirty="0"/>
            </a:p>
          </p:txBody>
        </p:sp>
        <p:sp>
          <p:nvSpPr>
            <p:cNvPr id="51" name="Oval 50">
              <a:extLst>
                <a:ext uri="{FF2B5EF4-FFF2-40B4-BE49-F238E27FC236}">
                  <a16:creationId xmlns:a16="http://schemas.microsoft.com/office/drawing/2014/main" id="{5182546A-ECD6-FAFC-3321-AF9A8108D32F}"/>
                </a:ext>
              </a:extLst>
            </p:cNvPr>
            <p:cNvSpPr/>
            <p:nvPr/>
          </p:nvSpPr>
          <p:spPr>
            <a:xfrm>
              <a:off x="9897823" y="1894252"/>
              <a:ext cx="1150498" cy="1150496"/>
            </a:xfrm>
            <a:prstGeom prst="ellipse">
              <a:avLst/>
            </a:prstGeom>
            <a:solidFill>
              <a:schemeClr val="bg2"/>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sz="2400" b="1" dirty="0">
                <a:solidFill>
                  <a:schemeClr val="bg2"/>
                </a:solidFill>
                <a:latin typeface="+mj-lt"/>
              </a:endParaRPr>
            </a:p>
          </p:txBody>
        </p:sp>
        <p:grpSp>
          <p:nvGrpSpPr>
            <p:cNvPr id="9" name="Group 8">
              <a:extLst>
                <a:ext uri="{FF2B5EF4-FFF2-40B4-BE49-F238E27FC236}">
                  <a16:creationId xmlns:a16="http://schemas.microsoft.com/office/drawing/2014/main" id="{67E4C788-1538-0B38-25A5-9E13012302A0}"/>
                </a:ext>
              </a:extLst>
            </p:cNvPr>
            <p:cNvGrpSpPr/>
            <p:nvPr/>
          </p:nvGrpSpPr>
          <p:grpSpPr>
            <a:xfrm>
              <a:off x="10176294" y="2172722"/>
              <a:ext cx="593554" cy="593554"/>
              <a:chOff x="10176294" y="2172722"/>
              <a:chExt cx="593554" cy="593554"/>
            </a:xfrm>
          </p:grpSpPr>
          <p:sp>
            <p:nvSpPr>
              <p:cNvPr id="11" name="Freeform: Shape 10">
                <a:extLst>
                  <a:ext uri="{FF2B5EF4-FFF2-40B4-BE49-F238E27FC236}">
                    <a16:creationId xmlns:a16="http://schemas.microsoft.com/office/drawing/2014/main" id="{8C0A7C4B-2A48-A245-B007-3FCC0FE304A2}"/>
                  </a:ext>
                </a:extLst>
              </p:cNvPr>
              <p:cNvSpPr/>
              <p:nvPr/>
            </p:nvSpPr>
            <p:spPr>
              <a:xfrm>
                <a:off x="10176294" y="2172722"/>
                <a:ext cx="593554" cy="593554"/>
              </a:xfrm>
              <a:custGeom>
                <a:avLst/>
                <a:gdLst>
                  <a:gd name="connsiteX0" fmla="*/ 506458 w 593554"/>
                  <a:gd name="connsiteY0" fmla="*/ 435320 h 593554"/>
                  <a:gd name="connsiteX1" fmla="*/ 543216 w 593554"/>
                  <a:gd name="connsiteY1" fmla="*/ 347079 h 593554"/>
                  <a:gd name="connsiteX2" fmla="*/ 593555 w 593554"/>
                  <a:gd name="connsiteY2" fmla="*/ 347079 h 593554"/>
                  <a:gd name="connsiteX3" fmla="*/ 593555 w 593554"/>
                  <a:gd name="connsiteY3" fmla="*/ 246476 h 593554"/>
                  <a:gd name="connsiteX4" fmla="*/ 543216 w 593554"/>
                  <a:gd name="connsiteY4" fmla="*/ 246476 h 593554"/>
                  <a:gd name="connsiteX5" fmla="*/ 506458 w 593554"/>
                  <a:gd name="connsiteY5" fmla="*/ 158235 h 593554"/>
                  <a:gd name="connsiteX6" fmla="*/ 545756 w 593554"/>
                  <a:gd name="connsiteY6" fmla="*/ 118937 h 593554"/>
                  <a:gd name="connsiteX7" fmla="*/ 474617 w 593554"/>
                  <a:gd name="connsiteY7" fmla="*/ 47799 h 593554"/>
                  <a:gd name="connsiteX8" fmla="*/ 435320 w 593554"/>
                  <a:gd name="connsiteY8" fmla="*/ 87097 h 593554"/>
                  <a:gd name="connsiteX9" fmla="*/ 347079 w 593554"/>
                  <a:gd name="connsiteY9" fmla="*/ 50339 h 593554"/>
                  <a:gd name="connsiteX10" fmla="*/ 347079 w 593554"/>
                  <a:gd name="connsiteY10" fmla="*/ 0 h 593554"/>
                  <a:gd name="connsiteX11" fmla="*/ 246476 w 593554"/>
                  <a:gd name="connsiteY11" fmla="*/ 0 h 593554"/>
                  <a:gd name="connsiteX12" fmla="*/ 246476 w 593554"/>
                  <a:gd name="connsiteY12" fmla="*/ 50339 h 593554"/>
                  <a:gd name="connsiteX13" fmla="*/ 158235 w 593554"/>
                  <a:gd name="connsiteY13" fmla="*/ 87097 h 593554"/>
                  <a:gd name="connsiteX14" fmla="*/ 118937 w 593554"/>
                  <a:gd name="connsiteY14" fmla="*/ 47799 h 593554"/>
                  <a:gd name="connsiteX15" fmla="*/ 47799 w 593554"/>
                  <a:gd name="connsiteY15" fmla="*/ 118937 h 593554"/>
                  <a:gd name="connsiteX16" fmla="*/ 87097 w 593554"/>
                  <a:gd name="connsiteY16" fmla="*/ 158235 h 593554"/>
                  <a:gd name="connsiteX17" fmla="*/ 50339 w 593554"/>
                  <a:gd name="connsiteY17" fmla="*/ 246476 h 593554"/>
                  <a:gd name="connsiteX18" fmla="*/ 0 w 593554"/>
                  <a:gd name="connsiteY18" fmla="*/ 246476 h 593554"/>
                  <a:gd name="connsiteX19" fmla="*/ 0 w 593554"/>
                  <a:gd name="connsiteY19" fmla="*/ 347079 h 593554"/>
                  <a:gd name="connsiteX20" fmla="*/ 50339 w 593554"/>
                  <a:gd name="connsiteY20" fmla="*/ 347079 h 593554"/>
                  <a:gd name="connsiteX21" fmla="*/ 87097 w 593554"/>
                  <a:gd name="connsiteY21" fmla="*/ 435320 h 593554"/>
                  <a:gd name="connsiteX22" fmla="*/ 47799 w 593554"/>
                  <a:gd name="connsiteY22" fmla="*/ 474617 h 593554"/>
                  <a:gd name="connsiteX23" fmla="*/ 118937 w 593554"/>
                  <a:gd name="connsiteY23" fmla="*/ 545756 h 593554"/>
                  <a:gd name="connsiteX24" fmla="*/ 158235 w 593554"/>
                  <a:gd name="connsiteY24" fmla="*/ 506458 h 593554"/>
                  <a:gd name="connsiteX25" fmla="*/ 246476 w 593554"/>
                  <a:gd name="connsiteY25" fmla="*/ 543216 h 593554"/>
                  <a:gd name="connsiteX26" fmla="*/ 246476 w 593554"/>
                  <a:gd name="connsiteY26" fmla="*/ 593555 h 593554"/>
                  <a:gd name="connsiteX27" fmla="*/ 347079 w 593554"/>
                  <a:gd name="connsiteY27" fmla="*/ 593555 h 593554"/>
                  <a:gd name="connsiteX28" fmla="*/ 347079 w 593554"/>
                  <a:gd name="connsiteY28" fmla="*/ 543216 h 59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3554" h="593554">
                    <a:moveTo>
                      <a:pt x="506458" y="435320"/>
                    </a:moveTo>
                    <a:cubicBezTo>
                      <a:pt x="523925" y="408937"/>
                      <a:pt x="536702" y="379171"/>
                      <a:pt x="543216" y="347079"/>
                    </a:cubicBezTo>
                    <a:lnTo>
                      <a:pt x="593555" y="347079"/>
                    </a:lnTo>
                    <a:lnTo>
                      <a:pt x="593555" y="246476"/>
                    </a:lnTo>
                    <a:lnTo>
                      <a:pt x="543216" y="246476"/>
                    </a:lnTo>
                    <a:cubicBezTo>
                      <a:pt x="536702" y="214384"/>
                      <a:pt x="523925" y="184618"/>
                      <a:pt x="506458" y="158235"/>
                    </a:cubicBezTo>
                    <a:lnTo>
                      <a:pt x="545756" y="118937"/>
                    </a:lnTo>
                    <a:lnTo>
                      <a:pt x="474617" y="47799"/>
                    </a:lnTo>
                    <a:lnTo>
                      <a:pt x="435320" y="87097"/>
                    </a:lnTo>
                    <a:cubicBezTo>
                      <a:pt x="408937" y="69630"/>
                      <a:pt x="379171" y="56853"/>
                      <a:pt x="347079" y="50339"/>
                    </a:cubicBezTo>
                    <a:lnTo>
                      <a:pt x="347079" y="0"/>
                    </a:lnTo>
                    <a:lnTo>
                      <a:pt x="246476" y="0"/>
                    </a:lnTo>
                    <a:lnTo>
                      <a:pt x="246476" y="50339"/>
                    </a:lnTo>
                    <a:cubicBezTo>
                      <a:pt x="214384" y="56853"/>
                      <a:pt x="184618" y="69630"/>
                      <a:pt x="158235" y="87097"/>
                    </a:cubicBezTo>
                    <a:lnTo>
                      <a:pt x="118937" y="47799"/>
                    </a:lnTo>
                    <a:lnTo>
                      <a:pt x="47799" y="118937"/>
                    </a:lnTo>
                    <a:lnTo>
                      <a:pt x="87097" y="158235"/>
                    </a:lnTo>
                    <a:cubicBezTo>
                      <a:pt x="69630" y="184618"/>
                      <a:pt x="56853" y="214384"/>
                      <a:pt x="50339" y="246476"/>
                    </a:cubicBezTo>
                    <a:lnTo>
                      <a:pt x="0" y="246476"/>
                    </a:lnTo>
                    <a:lnTo>
                      <a:pt x="0" y="347079"/>
                    </a:lnTo>
                    <a:lnTo>
                      <a:pt x="50339" y="347079"/>
                    </a:lnTo>
                    <a:cubicBezTo>
                      <a:pt x="56853" y="379171"/>
                      <a:pt x="69630" y="408937"/>
                      <a:pt x="87097" y="435320"/>
                    </a:cubicBezTo>
                    <a:lnTo>
                      <a:pt x="47799" y="474617"/>
                    </a:lnTo>
                    <a:lnTo>
                      <a:pt x="118937" y="545756"/>
                    </a:lnTo>
                    <a:lnTo>
                      <a:pt x="158235" y="506458"/>
                    </a:lnTo>
                    <a:cubicBezTo>
                      <a:pt x="184618" y="523925"/>
                      <a:pt x="214384" y="536702"/>
                      <a:pt x="246476" y="543216"/>
                    </a:cubicBezTo>
                    <a:lnTo>
                      <a:pt x="246476" y="593555"/>
                    </a:lnTo>
                    <a:lnTo>
                      <a:pt x="347079" y="593555"/>
                    </a:lnTo>
                    <a:lnTo>
                      <a:pt x="347079" y="543216"/>
                    </a:lnTo>
                  </a:path>
                </a:pathLst>
              </a:custGeom>
              <a:noFill/>
              <a:ln w="31750" cap="rnd">
                <a:solidFill>
                  <a:schemeClr val="bg1"/>
                </a:solidFill>
                <a:prstDash val="solid"/>
                <a:round/>
              </a:ln>
            </p:spPr>
            <p:txBody>
              <a:bodyPr rtlCol="0" anchor="ctr"/>
              <a:lstStyle/>
              <a:p>
                <a:endParaRPr lang="en-US" sz="2000" dirty="0"/>
              </a:p>
            </p:txBody>
          </p:sp>
          <p:sp>
            <p:nvSpPr>
              <p:cNvPr id="12" name="Freeform: Shape 11">
                <a:extLst>
                  <a:ext uri="{FF2B5EF4-FFF2-40B4-BE49-F238E27FC236}">
                    <a16:creationId xmlns:a16="http://schemas.microsoft.com/office/drawing/2014/main" id="{24A85099-63F4-282D-3520-C059ED34CDE2}"/>
                  </a:ext>
                </a:extLst>
              </p:cNvPr>
              <p:cNvSpPr/>
              <p:nvPr/>
            </p:nvSpPr>
            <p:spPr>
              <a:xfrm>
                <a:off x="10322168" y="2318596"/>
                <a:ext cx="301807" cy="301807"/>
              </a:xfrm>
              <a:custGeom>
                <a:avLst/>
                <a:gdLst>
                  <a:gd name="connsiteX0" fmla="*/ 301808 w 301807"/>
                  <a:gd name="connsiteY0" fmla="*/ 150904 h 301807"/>
                  <a:gd name="connsiteX1" fmla="*/ 150904 w 301807"/>
                  <a:gd name="connsiteY1" fmla="*/ 301808 h 301807"/>
                  <a:gd name="connsiteX2" fmla="*/ 0 w 301807"/>
                  <a:gd name="connsiteY2" fmla="*/ 150904 h 301807"/>
                  <a:gd name="connsiteX3" fmla="*/ 150904 w 301807"/>
                  <a:gd name="connsiteY3" fmla="*/ 0 h 301807"/>
                  <a:gd name="connsiteX4" fmla="*/ 301808 w 301807"/>
                  <a:gd name="connsiteY4" fmla="*/ 150904 h 30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07" h="301807">
                    <a:moveTo>
                      <a:pt x="301808" y="150904"/>
                    </a:moveTo>
                    <a:cubicBezTo>
                      <a:pt x="301808" y="234246"/>
                      <a:pt x="234246" y="301808"/>
                      <a:pt x="150904" y="301808"/>
                    </a:cubicBezTo>
                    <a:cubicBezTo>
                      <a:pt x="67562" y="301808"/>
                      <a:pt x="0" y="234246"/>
                      <a:pt x="0" y="150904"/>
                    </a:cubicBezTo>
                    <a:cubicBezTo>
                      <a:pt x="0" y="67562"/>
                      <a:pt x="67562" y="0"/>
                      <a:pt x="150904" y="0"/>
                    </a:cubicBezTo>
                    <a:cubicBezTo>
                      <a:pt x="234246" y="0"/>
                      <a:pt x="301808" y="67562"/>
                      <a:pt x="301808" y="150904"/>
                    </a:cubicBezTo>
                    <a:close/>
                  </a:path>
                </a:pathLst>
              </a:custGeom>
              <a:noFill/>
              <a:ln w="31750" cap="rnd">
                <a:solidFill>
                  <a:schemeClr val="tx2"/>
                </a:solidFill>
                <a:prstDash val="solid"/>
                <a:round/>
              </a:ln>
            </p:spPr>
            <p:txBody>
              <a:bodyPr rtlCol="0" anchor="ctr"/>
              <a:lstStyle/>
              <a:p>
                <a:endParaRPr lang="en-US" sz="2000"/>
              </a:p>
            </p:txBody>
          </p:sp>
          <p:sp>
            <p:nvSpPr>
              <p:cNvPr id="13" name="Freeform: Shape 12">
                <a:extLst>
                  <a:ext uri="{FF2B5EF4-FFF2-40B4-BE49-F238E27FC236}">
                    <a16:creationId xmlns:a16="http://schemas.microsoft.com/office/drawing/2014/main" id="{194D744D-E0E0-8B84-6B55-D1EAEBB6158E}"/>
                  </a:ext>
                </a:extLst>
              </p:cNvPr>
              <p:cNvSpPr/>
              <p:nvPr/>
            </p:nvSpPr>
            <p:spPr>
              <a:xfrm>
                <a:off x="10473072" y="2419198"/>
                <a:ext cx="50301" cy="50301"/>
              </a:xfrm>
              <a:custGeom>
                <a:avLst/>
                <a:gdLst>
                  <a:gd name="connsiteX0" fmla="*/ 0 w 50301"/>
                  <a:gd name="connsiteY0" fmla="*/ 0 h 50301"/>
                  <a:gd name="connsiteX1" fmla="*/ 0 w 50301"/>
                  <a:gd name="connsiteY1" fmla="*/ 50301 h 50301"/>
                  <a:gd name="connsiteX2" fmla="*/ 50301 w 50301"/>
                  <a:gd name="connsiteY2" fmla="*/ 50301 h 50301"/>
                </a:gdLst>
                <a:ahLst/>
                <a:cxnLst>
                  <a:cxn ang="0">
                    <a:pos x="connsiteX0" y="connsiteY0"/>
                  </a:cxn>
                  <a:cxn ang="0">
                    <a:pos x="connsiteX1" y="connsiteY1"/>
                  </a:cxn>
                  <a:cxn ang="0">
                    <a:pos x="connsiteX2" y="connsiteY2"/>
                  </a:cxn>
                </a:cxnLst>
                <a:rect l="l" t="t" r="r" b="b"/>
                <a:pathLst>
                  <a:path w="50301" h="50301">
                    <a:moveTo>
                      <a:pt x="0" y="0"/>
                    </a:moveTo>
                    <a:lnTo>
                      <a:pt x="0" y="50301"/>
                    </a:lnTo>
                    <a:lnTo>
                      <a:pt x="50301" y="50301"/>
                    </a:lnTo>
                  </a:path>
                </a:pathLst>
              </a:custGeom>
              <a:noFill/>
              <a:ln w="31750" cap="rnd">
                <a:solidFill>
                  <a:schemeClr val="tx2"/>
                </a:solidFill>
                <a:prstDash val="solid"/>
                <a:round/>
              </a:ln>
            </p:spPr>
            <p:txBody>
              <a:bodyPr rtlCol="0" anchor="ctr"/>
              <a:lstStyle/>
              <a:p>
                <a:endParaRPr lang="en-US" sz="2000"/>
              </a:p>
            </p:txBody>
          </p:sp>
          <p:sp>
            <p:nvSpPr>
              <p:cNvPr id="14" name="Freeform: Shape 13">
                <a:extLst>
                  <a:ext uri="{FF2B5EF4-FFF2-40B4-BE49-F238E27FC236}">
                    <a16:creationId xmlns:a16="http://schemas.microsoft.com/office/drawing/2014/main" id="{C323C2F5-4813-02A1-2F9E-EF573445D930}"/>
                  </a:ext>
                </a:extLst>
              </p:cNvPr>
              <p:cNvSpPr/>
              <p:nvPr/>
            </p:nvSpPr>
            <p:spPr>
              <a:xfrm>
                <a:off x="10618945" y="2665674"/>
                <a:ext cx="150903" cy="100602"/>
              </a:xfrm>
              <a:custGeom>
                <a:avLst/>
                <a:gdLst>
                  <a:gd name="connsiteX0" fmla="*/ 0 w 150903"/>
                  <a:gd name="connsiteY0" fmla="*/ 50301 h 100602"/>
                  <a:gd name="connsiteX1" fmla="*/ 50301 w 150903"/>
                  <a:gd name="connsiteY1" fmla="*/ 100603 h 100602"/>
                  <a:gd name="connsiteX2" fmla="*/ 150904 w 150903"/>
                  <a:gd name="connsiteY2" fmla="*/ 0 h 100602"/>
                </a:gdLst>
                <a:ahLst/>
                <a:cxnLst>
                  <a:cxn ang="0">
                    <a:pos x="connsiteX0" y="connsiteY0"/>
                  </a:cxn>
                  <a:cxn ang="0">
                    <a:pos x="connsiteX1" y="connsiteY1"/>
                  </a:cxn>
                  <a:cxn ang="0">
                    <a:pos x="connsiteX2" y="connsiteY2"/>
                  </a:cxn>
                </a:cxnLst>
                <a:rect l="l" t="t" r="r" b="b"/>
                <a:pathLst>
                  <a:path w="150903" h="100602">
                    <a:moveTo>
                      <a:pt x="0" y="50301"/>
                    </a:moveTo>
                    <a:lnTo>
                      <a:pt x="50301" y="100603"/>
                    </a:lnTo>
                    <a:lnTo>
                      <a:pt x="150904" y="0"/>
                    </a:lnTo>
                  </a:path>
                </a:pathLst>
              </a:custGeom>
              <a:noFill/>
              <a:ln w="31750" cap="rnd">
                <a:solidFill>
                  <a:schemeClr val="tx2"/>
                </a:solidFill>
                <a:prstDash val="solid"/>
                <a:round/>
              </a:ln>
            </p:spPr>
            <p:txBody>
              <a:bodyPr rtlCol="0" anchor="ctr"/>
              <a:lstStyle/>
              <a:p>
                <a:endParaRPr lang="en-US" sz="2000"/>
              </a:p>
            </p:txBody>
          </p:sp>
        </p:grpSp>
      </p:grpSp>
      <p:grpSp>
        <p:nvGrpSpPr>
          <p:cNvPr id="60" name="Group 59">
            <a:extLst>
              <a:ext uri="{FF2B5EF4-FFF2-40B4-BE49-F238E27FC236}">
                <a16:creationId xmlns:a16="http://schemas.microsoft.com/office/drawing/2014/main" id="{F3283788-EFD7-7E61-6314-5921659FD1B7}"/>
              </a:ext>
            </a:extLst>
          </p:cNvPr>
          <p:cNvGrpSpPr/>
          <p:nvPr/>
        </p:nvGrpSpPr>
        <p:grpSpPr>
          <a:xfrm>
            <a:off x="349473" y="1906274"/>
            <a:ext cx="2772000" cy="4043675"/>
            <a:chOff x="349473" y="1906274"/>
            <a:chExt cx="2772000" cy="4043675"/>
          </a:xfrm>
        </p:grpSpPr>
        <p:sp>
          <p:nvSpPr>
            <p:cNvPr id="62" name="Rectangle: Rounded Corners 61">
              <a:extLst>
                <a:ext uri="{FF2B5EF4-FFF2-40B4-BE49-F238E27FC236}">
                  <a16:creationId xmlns:a16="http://schemas.microsoft.com/office/drawing/2014/main" id="{D1F8C6F2-B9DB-6646-1AD0-D5B2B4532F10}"/>
                </a:ext>
              </a:extLst>
            </p:cNvPr>
            <p:cNvSpPr/>
            <p:nvPr/>
          </p:nvSpPr>
          <p:spPr>
            <a:xfrm>
              <a:off x="349473" y="2317570"/>
              <a:ext cx="2772000" cy="3632379"/>
            </a:xfrm>
            <a:prstGeom prst="roundRect">
              <a:avLst>
                <a:gd name="adj" fmla="val 1437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endParaRPr lang="en-US" sz="2000" u="none" strike="noStrike" dirty="0">
                <a:solidFill>
                  <a:schemeClr val="tx1"/>
                </a:solidFill>
                <a:effectLst/>
                <a:ea typeface="Arial" panose="020B0604020202020204" pitchFamily="34" charset="0"/>
              </a:endParaRPr>
            </a:p>
          </p:txBody>
        </p:sp>
        <p:sp>
          <p:nvSpPr>
            <p:cNvPr id="63" name="Text Placeholder 5">
              <a:extLst>
                <a:ext uri="{FF2B5EF4-FFF2-40B4-BE49-F238E27FC236}">
                  <a16:creationId xmlns:a16="http://schemas.microsoft.com/office/drawing/2014/main" id="{39CB8001-9239-AA6B-CAD6-D81B12A9A07F}"/>
                </a:ext>
              </a:extLst>
            </p:cNvPr>
            <p:cNvSpPr txBox="1">
              <a:spLocks/>
            </p:cNvSpPr>
            <p:nvPr/>
          </p:nvSpPr>
          <p:spPr>
            <a:xfrm>
              <a:off x="535813" y="3276907"/>
              <a:ext cx="2399320" cy="1769715"/>
            </a:xfrm>
            <a:prstGeom prst="rect">
              <a:avLst/>
            </a:prstGeom>
          </p:spPr>
          <p:txBody>
            <a:bodyPr lIns="0" tIns="0" rIns="0" bIns="0">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None/>
              </a:pPr>
              <a:r>
                <a:rPr lang="en-US" b="1" dirty="0">
                  <a:solidFill>
                    <a:schemeClr val="bg2"/>
                  </a:solidFill>
                  <a:latin typeface="+mj-lt"/>
                </a:rPr>
                <a:t>Capital </a:t>
              </a:r>
              <a:br>
                <a:rPr lang="en-US" b="1" dirty="0">
                  <a:solidFill>
                    <a:schemeClr val="bg2"/>
                  </a:solidFill>
                  <a:latin typeface="+mj-lt"/>
                </a:rPr>
              </a:br>
              <a:r>
                <a:rPr lang="en-US" b="1" dirty="0">
                  <a:solidFill>
                    <a:schemeClr val="bg2"/>
                  </a:solidFill>
                  <a:latin typeface="+mj-lt"/>
                </a:rPr>
                <a:t>Structuring Mastery</a:t>
              </a:r>
            </a:p>
            <a:p>
              <a:pPr marL="0" indent="0" algn="ctr">
                <a:buNone/>
              </a:pPr>
              <a:r>
                <a:rPr lang="en-US" sz="1400" dirty="0"/>
                <a:t>We optimize every </a:t>
              </a:r>
              <a:br>
                <a:rPr lang="th-TH" sz="1400" dirty="0"/>
              </a:br>
              <a:r>
                <a:rPr lang="en-US" sz="1400" dirty="0"/>
                <a:t>deal for efficiency </a:t>
              </a:r>
              <a:br>
                <a:rPr lang="th-TH" sz="1400" dirty="0"/>
              </a:br>
              <a:r>
                <a:rPr lang="en-US" sz="1400" dirty="0"/>
                <a:t>and upside, ensuring growth without dilution</a:t>
              </a:r>
              <a:endParaRPr lang="en-US" dirty="0"/>
            </a:p>
          </p:txBody>
        </p:sp>
        <p:sp>
          <p:nvSpPr>
            <p:cNvPr id="67" name="Oval 66">
              <a:extLst>
                <a:ext uri="{FF2B5EF4-FFF2-40B4-BE49-F238E27FC236}">
                  <a16:creationId xmlns:a16="http://schemas.microsoft.com/office/drawing/2014/main" id="{E712E580-9110-3C1D-2C69-86AD61140CCB}"/>
                </a:ext>
              </a:extLst>
            </p:cNvPr>
            <p:cNvSpPr/>
            <p:nvPr/>
          </p:nvSpPr>
          <p:spPr>
            <a:xfrm>
              <a:off x="1172246" y="1906274"/>
              <a:ext cx="1126454" cy="1126452"/>
            </a:xfrm>
            <a:prstGeom prst="ellipse">
              <a:avLst/>
            </a:prstGeom>
            <a:solidFill>
              <a:schemeClr val="bg2"/>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sz="2400" b="1" dirty="0">
                <a:solidFill>
                  <a:schemeClr val="bg2"/>
                </a:solidFill>
                <a:latin typeface="+mj-lt"/>
              </a:endParaRPr>
            </a:p>
          </p:txBody>
        </p:sp>
        <p:grpSp>
          <p:nvGrpSpPr>
            <p:cNvPr id="17" name="Graphic 15">
              <a:extLst>
                <a:ext uri="{FF2B5EF4-FFF2-40B4-BE49-F238E27FC236}">
                  <a16:creationId xmlns:a16="http://schemas.microsoft.com/office/drawing/2014/main" id="{A2A1F640-5998-BBAF-58D0-BE01D30925D2}"/>
                </a:ext>
              </a:extLst>
            </p:cNvPr>
            <p:cNvGrpSpPr/>
            <p:nvPr/>
          </p:nvGrpSpPr>
          <p:grpSpPr>
            <a:xfrm>
              <a:off x="1399212" y="2133244"/>
              <a:ext cx="672523" cy="672513"/>
              <a:chOff x="2946166" y="3280774"/>
              <a:chExt cx="3295842" cy="3295791"/>
            </a:xfrm>
            <a:noFill/>
          </p:grpSpPr>
          <p:sp>
            <p:nvSpPr>
              <p:cNvPr id="18" name="Freeform: Shape 17">
                <a:extLst>
                  <a:ext uri="{FF2B5EF4-FFF2-40B4-BE49-F238E27FC236}">
                    <a16:creationId xmlns:a16="http://schemas.microsoft.com/office/drawing/2014/main" id="{7AC5CEF6-3149-C3EF-55C6-52DBB8F6682A}"/>
                  </a:ext>
                </a:extLst>
              </p:cNvPr>
              <p:cNvSpPr/>
              <p:nvPr/>
            </p:nvSpPr>
            <p:spPr>
              <a:xfrm>
                <a:off x="2946166" y="3280774"/>
                <a:ext cx="1448990" cy="2651486"/>
              </a:xfrm>
              <a:custGeom>
                <a:avLst/>
                <a:gdLst>
                  <a:gd name="connsiteX0" fmla="*/ 353054 w 1448990"/>
                  <a:gd name="connsiteY0" fmla="*/ 2651487 h 2651486"/>
                  <a:gd name="connsiteX1" fmla="*/ 795930 w 1448990"/>
                  <a:gd name="connsiteY1" fmla="*/ 2208611 h 2651486"/>
                  <a:gd name="connsiteX2" fmla="*/ 624940 w 1448990"/>
                  <a:gd name="connsiteY2" fmla="*/ 1640840 h 2651486"/>
                  <a:gd name="connsiteX3" fmla="*/ 1448990 w 1448990"/>
                  <a:gd name="connsiteY3" fmla="*/ 631480 h 2651486"/>
                  <a:gd name="connsiteX4" fmla="*/ 1448990 w 1448990"/>
                  <a:gd name="connsiteY4" fmla="*/ 0 h 2651486"/>
                  <a:gd name="connsiteX5" fmla="*/ 259318 w 1448990"/>
                  <a:gd name="connsiteY5" fmla="*/ 763895 h 2651486"/>
                  <a:gd name="connsiteX6" fmla="*/ 0 w 1448990"/>
                  <a:gd name="connsiteY6" fmla="*/ 1640840 h 2651486"/>
                  <a:gd name="connsiteX7" fmla="*/ 353003 w 1448990"/>
                  <a:gd name="connsiteY7" fmla="*/ 2651487 h 265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8990" h="2651486">
                    <a:moveTo>
                      <a:pt x="353054" y="2651487"/>
                    </a:moveTo>
                    <a:lnTo>
                      <a:pt x="795930" y="2208611"/>
                    </a:lnTo>
                    <a:cubicBezTo>
                      <a:pt x="687928" y="2045706"/>
                      <a:pt x="624940" y="1850509"/>
                      <a:pt x="624940" y="1640840"/>
                    </a:cubicBezTo>
                    <a:cubicBezTo>
                      <a:pt x="624940" y="1143422"/>
                      <a:pt x="979384" y="727173"/>
                      <a:pt x="1448990" y="631480"/>
                    </a:cubicBezTo>
                    <a:lnTo>
                      <a:pt x="1448990" y="0"/>
                    </a:lnTo>
                    <a:cubicBezTo>
                      <a:pt x="947761" y="62525"/>
                      <a:pt x="516422" y="355578"/>
                      <a:pt x="259318" y="763895"/>
                    </a:cubicBezTo>
                    <a:cubicBezTo>
                      <a:pt x="99401" y="1017857"/>
                      <a:pt x="0" y="1318533"/>
                      <a:pt x="0" y="1640840"/>
                    </a:cubicBezTo>
                    <a:cubicBezTo>
                      <a:pt x="0" y="2021706"/>
                      <a:pt x="136071" y="2372391"/>
                      <a:pt x="353003" y="2651487"/>
                    </a:cubicBezTo>
                    <a:close/>
                  </a:path>
                </a:pathLst>
              </a:custGeom>
              <a:noFill/>
              <a:ln w="31750" cap="flat">
                <a:solidFill>
                  <a:schemeClr val="bg1"/>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5A1E5DB-CE79-4E9E-B175-E7E6EE168AE1}"/>
                  </a:ext>
                </a:extLst>
              </p:cNvPr>
              <p:cNvSpPr/>
              <p:nvPr/>
            </p:nvSpPr>
            <p:spPr>
              <a:xfrm>
                <a:off x="3590523" y="5127627"/>
                <a:ext cx="2651486" cy="1448938"/>
              </a:xfrm>
              <a:custGeom>
                <a:avLst/>
                <a:gdLst>
                  <a:gd name="connsiteX0" fmla="*/ 0 w 2651486"/>
                  <a:gd name="connsiteY0" fmla="*/ 1095936 h 1448938"/>
                  <a:gd name="connsiteX1" fmla="*/ 1010647 w 2651486"/>
                  <a:gd name="connsiteY1" fmla="*/ 1448939 h 1448938"/>
                  <a:gd name="connsiteX2" fmla="*/ 2651487 w 2651486"/>
                  <a:gd name="connsiteY2" fmla="*/ 0 h 1448938"/>
                  <a:gd name="connsiteX3" fmla="*/ 2020006 w 2651486"/>
                  <a:gd name="connsiteY3" fmla="*/ 0 h 1448938"/>
                  <a:gd name="connsiteX4" fmla="*/ 1010647 w 2651486"/>
                  <a:gd name="connsiteY4" fmla="*/ 824051 h 1448938"/>
                  <a:gd name="connsiteX5" fmla="*/ 442876 w 2651486"/>
                  <a:gd name="connsiteY5" fmla="*/ 653060 h 1448938"/>
                  <a:gd name="connsiteX6" fmla="*/ 0 w 2651486"/>
                  <a:gd name="connsiteY6" fmla="*/ 1095936 h 14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486" h="1448938">
                    <a:moveTo>
                      <a:pt x="0" y="1095936"/>
                    </a:moveTo>
                    <a:cubicBezTo>
                      <a:pt x="279096" y="1312868"/>
                      <a:pt x="629781" y="1448939"/>
                      <a:pt x="1010647" y="1448939"/>
                    </a:cubicBezTo>
                    <a:cubicBezTo>
                      <a:pt x="1851127" y="1448939"/>
                      <a:pt x="2550128" y="812978"/>
                      <a:pt x="2651487" y="0"/>
                    </a:cubicBezTo>
                    <a:lnTo>
                      <a:pt x="2020006" y="0"/>
                    </a:lnTo>
                    <a:cubicBezTo>
                      <a:pt x="1924313" y="469606"/>
                      <a:pt x="1508065" y="824051"/>
                      <a:pt x="1010647" y="824051"/>
                    </a:cubicBezTo>
                    <a:cubicBezTo>
                      <a:pt x="800977" y="824051"/>
                      <a:pt x="605780" y="761063"/>
                      <a:pt x="442876" y="653060"/>
                    </a:cubicBezTo>
                    <a:lnTo>
                      <a:pt x="0" y="1095936"/>
                    </a:lnTo>
                    <a:close/>
                  </a:path>
                </a:pathLst>
              </a:custGeom>
              <a:noFill/>
              <a:ln w="31750" cap="flat">
                <a:solidFill>
                  <a:schemeClr val="bg1"/>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CCD7651-9392-FFC9-8CC6-2DD8ADC4EA38}"/>
                  </a:ext>
                </a:extLst>
              </p:cNvPr>
              <p:cNvSpPr/>
              <p:nvPr/>
            </p:nvSpPr>
            <p:spPr>
              <a:xfrm>
                <a:off x="4395157" y="4921614"/>
                <a:ext cx="412025" cy="412025"/>
              </a:xfrm>
              <a:custGeom>
                <a:avLst/>
                <a:gdLst>
                  <a:gd name="connsiteX0" fmla="*/ 206013 w 412025"/>
                  <a:gd name="connsiteY0" fmla="*/ 0 h 412025"/>
                  <a:gd name="connsiteX1" fmla="*/ 412025 w 412025"/>
                  <a:gd name="connsiteY1" fmla="*/ 206013 h 412025"/>
                  <a:gd name="connsiteX2" fmla="*/ 206013 w 412025"/>
                  <a:gd name="connsiteY2" fmla="*/ 412025 h 412025"/>
                  <a:gd name="connsiteX3" fmla="*/ 0 w 412025"/>
                  <a:gd name="connsiteY3" fmla="*/ 206013 h 412025"/>
                </a:gdLst>
                <a:ahLst/>
                <a:cxnLst>
                  <a:cxn ang="0">
                    <a:pos x="connsiteX0" y="connsiteY0"/>
                  </a:cxn>
                  <a:cxn ang="0">
                    <a:pos x="connsiteX1" y="connsiteY1"/>
                  </a:cxn>
                  <a:cxn ang="0">
                    <a:pos x="connsiteX2" y="connsiteY2"/>
                  </a:cxn>
                  <a:cxn ang="0">
                    <a:pos x="connsiteX3" y="connsiteY3"/>
                  </a:cxn>
                </a:cxnLst>
                <a:rect l="l" t="t" r="r" b="b"/>
                <a:pathLst>
                  <a:path w="412025" h="412025">
                    <a:moveTo>
                      <a:pt x="206013" y="0"/>
                    </a:moveTo>
                    <a:cubicBezTo>
                      <a:pt x="319783" y="0"/>
                      <a:pt x="412025" y="92242"/>
                      <a:pt x="412025" y="206013"/>
                    </a:cubicBezTo>
                    <a:cubicBezTo>
                      <a:pt x="412025" y="319783"/>
                      <a:pt x="319783" y="412025"/>
                      <a:pt x="206013" y="412025"/>
                    </a:cubicBezTo>
                    <a:cubicBezTo>
                      <a:pt x="92242" y="412025"/>
                      <a:pt x="0" y="319783"/>
                      <a:pt x="0" y="206013"/>
                    </a:cubicBezTo>
                  </a:path>
                </a:pathLst>
              </a:custGeom>
              <a:noFill/>
              <a:ln w="31750" cap="flat">
                <a:solidFill>
                  <a:schemeClr val="accent1"/>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70EFE8-D635-4559-3E0A-44063059C165}"/>
                  </a:ext>
                </a:extLst>
              </p:cNvPr>
              <p:cNvSpPr/>
              <p:nvPr/>
            </p:nvSpPr>
            <p:spPr>
              <a:xfrm>
                <a:off x="4395157" y="4509588"/>
                <a:ext cx="412025" cy="412025"/>
              </a:xfrm>
              <a:custGeom>
                <a:avLst/>
                <a:gdLst>
                  <a:gd name="connsiteX0" fmla="*/ 412025 w 412025"/>
                  <a:gd name="connsiteY0" fmla="*/ 206013 h 412025"/>
                  <a:gd name="connsiteX1" fmla="*/ 206013 w 412025"/>
                  <a:gd name="connsiteY1" fmla="*/ 0 h 412025"/>
                  <a:gd name="connsiteX2" fmla="*/ 0 w 412025"/>
                  <a:gd name="connsiteY2" fmla="*/ 206013 h 412025"/>
                  <a:gd name="connsiteX3" fmla="*/ 206013 w 412025"/>
                  <a:gd name="connsiteY3" fmla="*/ 412025 h 412025"/>
                </a:gdLst>
                <a:ahLst/>
                <a:cxnLst>
                  <a:cxn ang="0">
                    <a:pos x="connsiteX0" y="connsiteY0"/>
                  </a:cxn>
                  <a:cxn ang="0">
                    <a:pos x="connsiteX1" y="connsiteY1"/>
                  </a:cxn>
                  <a:cxn ang="0">
                    <a:pos x="connsiteX2" y="connsiteY2"/>
                  </a:cxn>
                  <a:cxn ang="0">
                    <a:pos x="connsiteX3" y="connsiteY3"/>
                  </a:cxn>
                </a:cxnLst>
                <a:rect l="l" t="t" r="r" b="b"/>
                <a:pathLst>
                  <a:path w="412025" h="412025">
                    <a:moveTo>
                      <a:pt x="412025" y="206013"/>
                    </a:moveTo>
                    <a:cubicBezTo>
                      <a:pt x="412025" y="92242"/>
                      <a:pt x="319783" y="0"/>
                      <a:pt x="206013" y="0"/>
                    </a:cubicBezTo>
                    <a:cubicBezTo>
                      <a:pt x="92242" y="0"/>
                      <a:pt x="0" y="92242"/>
                      <a:pt x="0" y="206013"/>
                    </a:cubicBezTo>
                    <a:cubicBezTo>
                      <a:pt x="0" y="319783"/>
                      <a:pt x="92242" y="412025"/>
                      <a:pt x="206013" y="412025"/>
                    </a:cubicBezTo>
                  </a:path>
                </a:pathLst>
              </a:custGeom>
              <a:noFill/>
              <a:ln w="31750" cap="flat">
                <a:solidFill>
                  <a:schemeClr val="accent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A05670B-387F-5523-CA2C-366909D9A6C1}"/>
                  </a:ext>
                </a:extLst>
              </p:cNvPr>
              <p:cNvSpPr/>
              <p:nvPr/>
            </p:nvSpPr>
            <p:spPr>
              <a:xfrm>
                <a:off x="4601169" y="4200569"/>
                <a:ext cx="5150" cy="309018"/>
              </a:xfrm>
              <a:custGeom>
                <a:avLst/>
                <a:gdLst>
                  <a:gd name="connsiteX0" fmla="*/ 0 w 5150"/>
                  <a:gd name="connsiteY0" fmla="*/ 0 h 309018"/>
                  <a:gd name="connsiteX1" fmla="*/ 0 w 5150"/>
                  <a:gd name="connsiteY1" fmla="*/ 309019 h 309018"/>
                </a:gdLst>
                <a:ahLst/>
                <a:cxnLst>
                  <a:cxn ang="0">
                    <a:pos x="connsiteX0" y="connsiteY0"/>
                  </a:cxn>
                  <a:cxn ang="0">
                    <a:pos x="connsiteX1" y="connsiteY1"/>
                  </a:cxn>
                </a:cxnLst>
                <a:rect l="l" t="t" r="r" b="b"/>
                <a:pathLst>
                  <a:path w="5150" h="309018">
                    <a:moveTo>
                      <a:pt x="0" y="0"/>
                    </a:moveTo>
                    <a:lnTo>
                      <a:pt x="0" y="309019"/>
                    </a:lnTo>
                  </a:path>
                </a:pathLst>
              </a:custGeom>
              <a:noFill/>
              <a:ln w="31750" cap="flat">
                <a:solidFill>
                  <a:schemeClr val="accent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898861-060D-02DB-9568-4D9EF99B6B10}"/>
                  </a:ext>
                </a:extLst>
              </p:cNvPr>
              <p:cNvSpPr/>
              <p:nvPr/>
            </p:nvSpPr>
            <p:spPr>
              <a:xfrm>
                <a:off x="4601221" y="5333639"/>
                <a:ext cx="5150" cy="309019"/>
              </a:xfrm>
              <a:custGeom>
                <a:avLst/>
                <a:gdLst>
                  <a:gd name="connsiteX0" fmla="*/ 0 w 5150"/>
                  <a:gd name="connsiteY0" fmla="*/ 0 h 309019"/>
                  <a:gd name="connsiteX1" fmla="*/ 0 w 5150"/>
                  <a:gd name="connsiteY1" fmla="*/ 309019 h 309019"/>
                </a:gdLst>
                <a:ahLst/>
                <a:cxnLst>
                  <a:cxn ang="0">
                    <a:pos x="connsiteX0" y="connsiteY0"/>
                  </a:cxn>
                  <a:cxn ang="0">
                    <a:pos x="connsiteX1" y="connsiteY1"/>
                  </a:cxn>
                </a:cxnLst>
                <a:rect l="l" t="t" r="r" b="b"/>
                <a:pathLst>
                  <a:path w="5150" h="309019">
                    <a:moveTo>
                      <a:pt x="0" y="0"/>
                    </a:moveTo>
                    <a:lnTo>
                      <a:pt x="0" y="309019"/>
                    </a:lnTo>
                  </a:path>
                </a:pathLst>
              </a:custGeom>
              <a:noFill/>
              <a:ln w="31750" cap="flat">
                <a:solidFill>
                  <a:schemeClr val="accent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345E7F8-EC39-F596-C39F-BA9AB7FFFAC2}"/>
                  </a:ext>
                </a:extLst>
              </p:cNvPr>
              <p:cNvSpPr/>
              <p:nvPr/>
            </p:nvSpPr>
            <p:spPr>
              <a:xfrm>
                <a:off x="4807182" y="3280774"/>
                <a:ext cx="1434826" cy="1434826"/>
              </a:xfrm>
              <a:custGeom>
                <a:avLst/>
                <a:gdLst>
                  <a:gd name="connsiteX0" fmla="*/ 0 w 1434826"/>
                  <a:gd name="connsiteY0" fmla="*/ 139419 h 1434826"/>
                  <a:gd name="connsiteX1" fmla="*/ 0 w 1434826"/>
                  <a:gd name="connsiteY1" fmla="*/ 0 h 1434826"/>
                  <a:gd name="connsiteX2" fmla="*/ 1434827 w 1434826"/>
                  <a:gd name="connsiteY2" fmla="*/ 1434827 h 1434826"/>
                  <a:gd name="connsiteX3" fmla="*/ 803347 w 1434826"/>
                  <a:gd name="connsiteY3" fmla="*/ 1434827 h 1434826"/>
                  <a:gd name="connsiteX4" fmla="*/ 0 w 1434826"/>
                  <a:gd name="connsiteY4" fmla="*/ 631480 h 1434826"/>
                  <a:gd name="connsiteX5" fmla="*/ 0 w 1434826"/>
                  <a:gd name="connsiteY5" fmla="*/ 139419 h 143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1434826">
                    <a:moveTo>
                      <a:pt x="0" y="139419"/>
                    </a:moveTo>
                    <a:lnTo>
                      <a:pt x="0" y="0"/>
                    </a:lnTo>
                    <a:cubicBezTo>
                      <a:pt x="745509" y="92963"/>
                      <a:pt x="1341864" y="689319"/>
                      <a:pt x="1434827" y="1434827"/>
                    </a:cubicBezTo>
                    <a:lnTo>
                      <a:pt x="803347" y="1434827"/>
                    </a:lnTo>
                    <a:cubicBezTo>
                      <a:pt x="721199" y="1031815"/>
                      <a:pt x="403012" y="713628"/>
                      <a:pt x="0" y="631480"/>
                    </a:cubicBezTo>
                    <a:lnTo>
                      <a:pt x="0" y="139419"/>
                    </a:lnTo>
                    <a:close/>
                  </a:path>
                </a:pathLst>
              </a:custGeom>
              <a:noFill/>
              <a:ln w="31750" cap="flat">
                <a:solidFill>
                  <a:schemeClr val="bg1"/>
                </a:solid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171650C7-ADD2-723A-CA2C-F52A9F3AC31F}"/>
              </a:ext>
            </a:extLst>
          </p:cNvPr>
          <p:cNvGrpSpPr/>
          <p:nvPr/>
        </p:nvGrpSpPr>
        <p:grpSpPr>
          <a:xfrm>
            <a:off x="3262006" y="1894252"/>
            <a:ext cx="2772000" cy="4055697"/>
            <a:chOff x="3262006" y="1894252"/>
            <a:chExt cx="2772000" cy="4055697"/>
          </a:xfrm>
        </p:grpSpPr>
        <p:sp>
          <p:nvSpPr>
            <p:cNvPr id="58" name="Rectangle: Rounded Corners 57">
              <a:extLst>
                <a:ext uri="{FF2B5EF4-FFF2-40B4-BE49-F238E27FC236}">
                  <a16:creationId xmlns:a16="http://schemas.microsoft.com/office/drawing/2014/main" id="{8D2BA1C6-8637-8CCD-A647-960513327C1A}"/>
                </a:ext>
              </a:extLst>
            </p:cNvPr>
            <p:cNvSpPr/>
            <p:nvPr/>
          </p:nvSpPr>
          <p:spPr>
            <a:xfrm>
              <a:off x="3262006" y="2317570"/>
              <a:ext cx="2772000" cy="3632379"/>
            </a:xfrm>
            <a:prstGeom prst="roundRect">
              <a:avLst>
                <a:gd name="adj" fmla="val 1437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endParaRPr lang="en-US" sz="2000" u="none" strike="noStrike" dirty="0">
                <a:solidFill>
                  <a:schemeClr val="tx1"/>
                </a:solidFill>
                <a:effectLst/>
                <a:ea typeface="Arial" panose="020B0604020202020204" pitchFamily="34" charset="0"/>
              </a:endParaRPr>
            </a:p>
          </p:txBody>
        </p:sp>
        <p:sp>
          <p:nvSpPr>
            <p:cNvPr id="59" name="Text Placeholder 5">
              <a:extLst>
                <a:ext uri="{FF2B5EF4-FFF2-40B4-BE49-F238E27FC236}">
                  <a16:creationId xmlns:a16="http://schemas.microsoft.com/office/drawing/2014/main" id="{C4E33175-BD6F-9960-F586-5723F5795895}"/>
                </a:ext>
              </a:extLst>
            </p:cNvPr>
            <p:cNvSpPr txBox="1">
              <a:spLocks/>
            </p:cNvSpPr>
            <p:nvPr/>
          </p:nvSpPr>
          <p:spPr>
            <a:xfrm>
              <a:off x="3448346" y="3276907"/>
              <a:ext cx="2399320" cy="1492716"/>
            </a:xfrm>
            <a:prstGeom prst="rect">
              <a:avLst/>
            </a:prstGeom>
          </p:spPr>
          <p:txBody>
            <a:bodyPr lIns="0" tIns="0" rIns="0" bIns="0">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None/>
              </a:pPr>
              <a:r>
                <a:rPr lang="en-US" b="1" dirty="0">
                  <a:solidFill>
                    <a:schemeClr val="bg2"/>
                  </a:solidFill>
                  <a:latin typeface="+mj-lt"/>
                </a:rPr>
                <a:t>Compounding Growth</a:t>
              </a:r>
            </a:p>
            <a:p>
              <a:pPr marL="0" indent="0" algn="ctr">
                <a:buNone/>
              </a:pPr>
              <a:r>
                <a:rPr lang="en-US" sz="1400" dirty="0"/>
                <a:t>Since 2021 we have 10x’d our revenue through organic and inorganic growth</a:t>
              </a:r>
              <a:endParaRPr lang="en-US" dirty="0"/>
            </a:p>
          </p:txBody>
        </p:sp>
        <p:sp>
          <p:nvSpPr>
            <p:cNvPr id="66" name="Oval 65">
              <a:extLst>
                <a:ext uri="{FF2B5EF4-FFF2-40B4-BE49-F238E27FC236}">
                  <a16:creationId xmlns:a16="http://schemas.microsoft.com/office/drawing/2014/main" id="{C5109231-BCC1-12B0-3E81-9BF351599827}"/>
                </a:ext>
              </a:extLst>
            </p:cNvPr>
            <p:cNvSpPr/>
            <p:nvPr/>
          </p:nvSpPr>
          <p:spPr>
            <a:xfrm>
              <a:off x="4072757" y="1894252"/>
              <a:ext cx="1150498" cy="1150496"/>
            </a:xfrm>
            <a:prstGeom prst="ellipse">
              <a:avLst/>
            </a:prstGeom>
            <a:solidFill>
              <a:schemeClr val="bg2"/>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sz="2400" b="1" dirty="0">
                <a:solidFill>
                  <a:schemeClr val="bg2"/>
                </a:solidFill>
                <a:latin typeface="+mj-lt"/>
              </a:endParaRPr>
            </a:p>
          </p:txBody>
        </p:sp>
        <p:grpSp>
          <p:nvGrpSpPr>
            <p:cNvPr id="31" name="Group 30">
              <a:extLst>
                <a:ext uri="{FF2B5EF4-FFF2-40B4-BE49-F238E27FC236}">
                  <a16:creationId xmlns:a16="http://schemas.microsoft.com/office/drawing/2014/main" id="{0AB25EAA-B309-0AA0-BACD-2C62388C2CFD}"/>
                </a:ext>
              </a:extLst>
            </p:cNvPr>
            <p:cNvGrpSpPr/>
            <p:nvPr/>
          </p:nvGrpSpPr>
          <p:grpSpPr>
            <a:xfrm>
              <a:off x="4386866" y="2165621"/>
              <a:ext cx="508664" cy="508664"/>
              <a:chOff x="3800475" y="1133475"/>
              <a:chExt cx="4591049" cy="4591050"/>
            </a:xfrm>
          </p:grpSpPr>
          <p:sp>
            <p:nvSpPr>
              <p:cNvPr id="28" name="Freeform: Shape 27">
                <a:extLst>
                  <a:ext uri="{FF2B5EF4-FFF2-40B4-BE49-F238E27FC236}">
                    <a16:creationId xmlns:a16="http://schemas.microsoft.com/office/drawing/2014/main" id="{080F9C9D-556B-F41C-0431-143CBE935374}"/>
                  </a:ext>
                </a:extLst>
              </p:cNvPr>
              <p:cNvSpPr/>
              <p:nvPr/>
            </p:nvSpPr>
            <p:spPr>
              <a:xfrm>
                <a:off x="6249066" y="1133475"/>
                <a:ext cx="2142458" cy="4591050"/>
              </a:xfrm>
              <a:custGeom>
                <a:avLst/>
                <a:gdLst>
                  <a:gd name="connsiteX0" fmla="*/ 2142458 w 2142458"/>
                  <a:gd name="connsiteY0" fmla="*/ 1071277 h 4591050"/>
                  <a:gd name="connsiteX1" fmla="*/ 1071181 w 2142458"/>
                  <a:gd name="connsiteY1" fmla="*/ 0 h 4591050"/>
                  <a:gd name="connsiteX2" fmla="*/ 0 w 2142458"/>
                  <a:gd name="connsiteY2" fmla="*/ 1071277 h 4591050"/>
                  <a:gd name="connsiteX3" fmla="*/ 612076 w 2142458"/>
                  <a:gd name="connsiteY3" fmla="*/ 1071277 h 4591050"/>
                  <a:gd name="connsiteX4" fmla="*/ 612076 w 2142458"/>
                  <a:gd name="connsiteY4" fmla="*/ 4591050 h 4591050"/>
                  <a:gd name="connsiteX5" fmla="*/ 1530287 w 2142458"/>
                  <a:gd name="connsiteY5" fmla="*/ 4591050 h 4591050"/>
                  <a:gd name="connsiteX6" fmla="*/ 1530287 w 2142458"/>
                  <a:gd name="connsiteY6" fmla="*/ 1071277 h 4591050"/>
                  <a:gd name="connsiteX7" fmla="*/ 2142458 w 2142458"/>
                  <a:gd name="connsiteY7" fmla="*/ 1071277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2458" h="4591050">
                    <a:moveTo>
                      <a:pt x="2142458" y="1071277"/>
                    </a:moveTo>
                    <a:lnTo>
                      <a:pt x="1071181" y="0"/>
                    </a:lnTo>
                    <a:lnTo>
                      <a:pt x="0" y="1071277"/>
                    </a:lnTo>
                    <a:lnTo>
                      <a:pt x="612076" y="1071277"/>
                    </a:lnTo>
                    <a:lnTo>
                      <a:pt x="612076" y="4591050"/>
                    </a:lnTo>
                    <a:lnTo>
                      <a:pt x="1530287" y="4591050"/>
                    </a:lnTo>
                    <a:lnTo>
                      <a:pt x="1530287" y="1071277"/>
                    </a:lnTo>
                    <a:lnTo>
                      <a:pt x="2142458" y="1071277"/>
                    </a:lnTo>
                    <a:close/>
                  </a:path>
                </a:pathLst>
              </a:custGeom>
              <a:noFill/>
              <a:ln w="31750" cap="rnd">
                <a:solidFill>
                  <a:schemeClr val="accent1"/>
                </a:solidFill>
                <a:prstDash val="solid"/>
                <a:round/>
              </a:ln>
            </p:spPr>
            <p:txBody>
              <a:bodyPr rtlCol="0" anchor="ctr"/>
              <a:lstStyle/>
              <a:p>
                <a:endParaRPr lang="en-US"/>
              </a:p>
            </p:txBody>
          </p:sp>
          <p:sp>
            <p:nvSpPr>
              <p:cNvPr id="29" name="Freeform: Shape 28">
                <a:extLst>
                  <a:ext uri="{FF2B5EF4-FFF2-40B4-BE49-F238E27FC236}">
                    <a16:creationId xmlns:a16="http://schemas.microsoft.com/office/drawing/2014/main" id="{830CFB9D-5201-8B1B-6F01-B239A9FFC292}"/>
                  </a:ext>
                </a:extLst>
              </p:cNvPr>
              <p:cNvSpPr/>
              <p:nvPr/>
            </p:nvSpPr>
            <p:spPr>
              <a:xfrm>
                <a:off x="5330856" y="3122961"/>
                <a:ext cx="918210" cy="2601563"/>
              </a:xfrm>
              <a:custGeom>
                <a:avLst/>
                <a:gdLst>
                  <a:gd name="connsiteX0" fmla="*/ 0 w 918210"/>
                  <a:gd name="connsiteY0" fmla="*/ 0 h 2601563"/>
                  <a:gd name="connsiteX1" fmla="*/ 918210 w 918210"/>
                  <a:gd name="connsiteY1" fmla="*/ 0 h 2601563"/>
                  <a:gd name="connsiteX2" fmla="*/ 918210 w 918210"/>
                  <a:gd name="connsiteY2" fmla="*/ 2601563 h 2601563"/>
                  <a:gd name="connsiteX3" fmla="*/ 0 w 918210"/>
                  <a:gd name="connsiteY3" fmla="*/ 2601563 h 2601563"/>
                </a:gdLst>
                <a:ahLst/>
                <a:cxnLst>
                  <a:cxn ang="0">
                    <a:pos x="connsiteX0" y="connsiteY0"/>
                  </a:cxn>
                  <a:cxn ang="0">
                    <a:pos x="connsiteX1" y="connsiteY1"/>
                  </a:cxn>
                  <a:cxn ang="0">
                    <a:pos x="connsiteX2" y="connsiteY2"/>
                  </a:cxn>
                  <a:cxn ang="0">
                    <a:pos x="connsiteX3" y="connsiteY3"/>
                  </a:cxn>
                </a:cxnLst>
                <a:rect l="l" t="t" r="r" b="b"/>
                <a:pathLst>
                  <a:path w="918210" h="2601563">
                    <a:moveTo>
                      <a:pt x="0" y="0"/>
                    </a:moveTo>
                    <a:lnTo>
                      <a:pt x="918210" y="0"/>
                    </a:lnTo>
                    <a:lnTo>
                      <a:pt x="918210" y="2601563"/>
                    </a:lnTo>
                    <a:lnTo>
                      <a:pt x="0" y="2601563"/>
                    </a:lnTo>
                    <a:close/>
                  </a:path>
                </a:pathLst>
              </a:custGeom>
              <a:noFill/>
              <a:ln w="31750" cap="rnd">
                <a:solidFill>
                  <a:schemeClr val="bg1"/>
                </a:solidFill>
                <a:prstDash val="solid"/>
                <a:round/>
              </a:ln>
            </p:spPr>
            <p:txBody>
              <a:bodyPr rtlCol="0" anchor="ctr"/>
              <a:lstStyle/>
              <a:p>
                <a:endParaRPr lang="en-US"/>
              </a:p>
            </p:txBody>
          </p:sp>
          <p:sp>
            <p:nvSpPr>
              <p:cNvPr id="30" name="Freeform: Shape 29">
                <a:extLst>
                  <a:ext uri="{FF2B5EF4-FFF2-40B4-BE49-F238E27FC236}">
                    <a16:creationId xmlns:a16="http://schemas.microsoft.com/office/drawing/2014/main" id="{E0106946-1D65-7453-BFCA-8DE6AB7F692B}"/>
                  </a:ext>
                </a:extLst>
              </p:cNvPr>
              <p:cNvSpPr/>
              <p:nvPr/>
            </p:nvSpPr>
            <p:spPr>
              <a:xfrm>
                <a:off x="3800475" y="4347210"/>
                <a:ext cx="918210" cy="1377315"/>
              </a:xfrm>
              <a:custGeom>
                <a:avLst/>
                <a:gdLst>
                  <a:gd name="connsiteX0" fmla="*/ 0 w 918210"/>
                  <a:gd name="connsiteY0" fmla="*/ 0 h 1377315"/>
                  <a:gd name="connsiteX1" fmla="*/ 918210 w 918210"/>
                  <a:gd name="connsiteY1" fmla="*/ 0 h 1377315"/>
                  <a:gd name="connsiteX2" fmla="*/ 918210 w 918210"/>
                  <a:gd name="connsiteY2" fmla="*/ 1377315 h 1377315"/>
                  <a:gd name="connsiteX3" fmla="*/ 0 w 918210"/>
                  <a:gd name="connsiteY3" fmla="*/ 1377315 h 1377315"/>
                </a:gdLst>
                <a:ahLst/>
                <a:cxnLst>
                  <a:cxn ang="0">
                    <a:pos x="connsiteX0" y="connsiteY0"/>
                  </a:cxn>
                  <a:cxn ang="0">
                    <a:pos x="connsiteX1" y="connsiteY1"/>
                  </a:cxn>
                  <a:cxn ang="0">
                    <a:pos x="connsiteX2" y="connsiteY2"/>
                  </a:cxn>
                  <a:cxn ang="0">
                    <a:pos x="connsiteX3" y="connsiteY3"/>
                  </a:cxn>
                </a:cxnLst>
                <a:rect l="l" t="t" r="r" b="b"/>
                <a:pathLst>
                  <a:path w="918210" h="1377315">
                    <a:moveTo>
                      <a:pt x="0" y="0"/>
                    </a:moveTo>
                    <a:lnTo>
                      <a:pt x="918210" y="0"/>
                    </a:lnTo>
                    <a:lnTo>
                      <a:pt x="918210" y="1377315"/>
                    </a:lnTo>
                    <a:lnTo>
                      <a:pt x="0" y="1377315"/>
                    </a:lnTo>
                    <a:close/>
                  </a:path>
                </a:pathLst>
              </a:custGeom>
              <a:noFill/>
              <a:ln w="31750" cap="rnd">
                <a:solidFill>
                  <a:schemeClr val="bg1"/>
                </a:solidFill>
                <a:prstDash val="solid"/>
                <a:round/>
              </a:ln>
            </p:spPr>
            <p:txBody>
              <a:bodyPr rtlCol="0" anchor="ctr"/>
              <a:lstStyle/>
              <a:p>
                <a:endParaRPr lang="en-US"/>
              </a:p>
            </p:txBody>
          </p:sp>
        </p:grpSp>
      </p:grpSp>
      <p:grpSp>
        <p:nvGrpSpPr>
          <p:cNvPr id="57" name="Group 56">
            <a:extLst>
              <a:ext uri="{FF2B5EF4-FFF2-40B4-BE49-F238E27FC236}">
                <a16:creationId xmlns:a16="http://schemas.microsoft.com/office/drawing/2014/main" id="{FB1274C2-EA83-E9B4-162D-F0D189B24490}"/>
              </a:ext>
            </a:extLst>
          </p:cNvPr>
          <p:cNvGrpSpPr/>
          <p:nvPr/>
        </p:nvGrpSpPr>
        <p:grpSpPr>
          <a:xfrm>
            <a:off x="6174539" y="1894252"/>
            <a:ext cx="2772000" cy="4055697"/>
            <a:chOff x="6174539" y="1894252"/>
            <a:chExt cx="2772000" cy="4055697"/>
          </a:xfrm>
        </p:grpSpPr>
        <p:sp>
          <p:nvSpPr>
            <p:cNvPr id="54" name="Rectangle: Rounded Corners 53">
              <a:extLst>
                <a:ext uri="{FF2B5EF4-FFF2-40B4-BE49-F238E27FC236}">
                  <a16:creationId xmlns:a16="http://schemas.microsoft.com/office/drawing/2014/main" id="{D848A5A9-7813-7373-7D91-0D15C7E2219A}"/>
                </a:ext>
              </a:extLst>
            </p:cNvPr>
            <p:cNvSpPr/>
            <p:nvPr/>
          </p:nvSpPr>
          <p:spPr>
            <a:xfrm>
              <a:off x="6174539" y="2317570"/>
              <a:ext cx="2772000" cy="3632379"/>
            </a:xfrm>
            <a:prstGeom prst="roundRect">
              <a:avLst>
                <a:gd name="adj" fmla="val 1437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tIns="1476000" bIns="108000" rtlCol="0" anchor="t"/>
            <a:lstStyle/>
            <a:p>
              <a:pPr lvl="0" algn="ctr">
                <a:lnSpc>
                  <a:spcPct val="110000"/>
                </a:lnSpc>
                <a:spcAft>
                  <a:spcPts val="1200"/>
                </a:spcAft>
              </a:pPr>
              <a:endParaRPr lang="en-US" sz="2000" u="none" strike="noStrike" dirty="0">
                <a:solidFill>
                  <a:schemeClr val="tx1"/>
                </a:solidFill>
                <a:effectLst/>
                <a:ea typeface="Arial" panose="020B0604020202020204" pitchFamily="34" charset="0"/>
              </a:endParaRPr>
            </a:p>
          </p:txBody>
        </p:sp>
        <p:sp>
          <p:nvSpPr>
            <p:cNvPr id="55" name="Text Placeholder 5">
              <a:extLst>
                <a:ext uri="{FF2B5EF4-FFF2-40B4-BE49-F238E27FC236}">
                  <a16:creationId xmlns:a16="http://schemas.microsoft.com/office/drawing/2014/main" id="{01B87191-6DB0-66BE-860A-4E822A5F9F65}"/>
                </a:ext>
              </a:extLst>
            </p:cNvPr>
            <p:cNvSpPr txBox="1">
              <a:spLocks/>
            </p:cNvSpPr>
            <p:nvPr/>
          </p:nvSpPr>
          <p:spPr>
            <a:xfrm>
              <a:off x="6360879" y="3276907"/>
              <a:ext cx="2399320" cy="2200602"/>
            </a:xfrm>
            <a:prstGeom prst="rect">
              <a:avLst/>
            </a:prstGeom>
          </p:spPr>
          <p:txBody>
            <a:bodyPr lIns="0" tIns="0" rIns="0" bIns="0">
              <a:spAutoFit/>
            </a:bodyPr>
            <a:lstStyle>
              <a:lvl1pPr marL="355600" indent="-355600" algn="l" defTabSz="609448" rtl="0" eaLnBrk="1" latinLnBrk="0" hangingPunct="1">
                <a:spcBef>
                  <a:spcPts val="0"/>
                </a:spcBef>
                <a:spcAft>
                  <a:spcPts val="600"/>
                </a:spcAft>
                <a:buClr>
                  <a:schemeClr val="bg2"/>
                </a:buClr>
                <a:buSzPct val="100000"/>
                <a:buFont typeface="Arial" panose="020B0604020202020204" pitchFamily="34" charset="0"/>
                <a:buChar char="•"/>
                <a:defRPr sz="1800" kern="120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3"/>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lgn="ctr">
                <a:buNone/>
              </a:pPr>
              <a:r>
                <a:rPr lang="en-US" b="1" dirty="0">
                  <a:solidFill>
                    <a:schemeClr val="bg2"/>
                  </a:solidFill>
                  <a:latin typeface="+mj-lt"/>
                </a:rPr>
                <a:t>Private </a:t>
              </a:r>
              <a:br>
                <a:rPr lang="en-US" b="1" dirty="0">
                  <a:solidFill>
                    <a:schemeClr val="bg2"/>
                  </a:solidFill>
                  <a:latin typeface="+mj-lt"/>
                </a:rPr>
              </a:br>
              <a:r>
                <a:rPr lang="en-US" b="1" dirty="0">
                  <a:solidFill>
                    <a:schemeClr val="bg2"/>
                  </a:solidFill>
                  <a:latin typeface="+mj-lt"/>
                </a:rPr>
                <a:t>to Public Market Leverage </a:t>
              </a:r>
            </a:p>
            <a:p>
              <a:pPr marL="0" indent="0" algn="ctr">
                <a:buNone/>
              </a:pPr>
              <a:r>
                <a:rPr lang="en-US" sz="1400" dirty="0"/>
                <a:t>We work to maximize the </a:t>
              </a:r>
              <a:br>
                <a:rPr lang="th-TH" sz="1400" dirty="0"/>
              </a:br>
              <a:r>
                <a:rPr lang="en-US" sz="1400" dirty="0"/>
                <a:t>advantages of being </a:t>
              </a:r>
              <a:br>
                <a:rPr lang="th-TH" sz="1400" dirty="0"/>
              </a:br>
              <a:r>
                <a:rPr lang="en-US" sz="1400" dirty="0"/>
                <a:t>a public company (fundraising, stock incentives, liquidity, valuation arbitrage) </a:t>
              </a:r>
              <a:endParaRPr lang="en-US" dirty="0"/>
            </a:p>
          </p:txBody>
        </p:sp>
        <p:sp>
          <p:nvSpPr>
            <p:cNvPr id="65" name="Oval 64">
              <a:extLst>
                <a:ext uri="{FF2B5EF4-FFF2-40B4-BE49-F238E27FC236}">
                  <a16:creationId xmlns:a16="http://schemas.microsoft.com/office/drawing/2014/main" id="{8E7CAED5-5813-457C-6256-613F9AD66861}"/>
                </a:ext>
              </a:extLst>
            </p:cNvPr>
            <p:cNvSpPr/>
            <p:nvPr/>
          </p:nvSpPr>
          <p:spPr>
            <a:xfrm>
              <a:off x="6985290" y="1894252"/>
              <a:ext cx="1150498" cy="1150496"/>
            </a:xfrm>
            <a:prstGeom prst="ellipse">
              <a:avLst/>
            </a:prstGeom>
            <a:solidFill>
              <a:schemeClr val="bg2"/>
            </a:solid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tIns="1872000" bIns="108000" rtlCol="0" anchor="t"/>
            <a:lstStyle/>
            <a:p>
              <a:pPr algn="ctr">
                <a:spcAft>
                  <a:spcPts val="1200"/>
                </a:spcAft>
              </a:pPr>
              <a:endParaRPr lang="en-US" sz="2400" b="1" dirty="0">
                <a:solidFill>
                  <a:schemeClr val="bg2"/>
                </a:solidFill>
                <a:latin typeface="+mj-lt"/>
              </a:endParaRPr>
            </a:p>
          </p:txBody>
        </p:sp>
        <p:grpSp>
          <p:nvGrpSpPr>
            <p:cNvPr id="52" name="Group 51">
              <a:extLst>
                <a:ext uri="{FF2B5EF4-FFF2-40B4-BE49-F238E27FC236}">
                  <a16:creationId xmlns:a16="http://schemas.microsoft.com/office/drawing/2014/main" id="{3D5CCCE9-2D7F-15F3-058A-AF567F85453F}"/>
                </a:ext>
              </a:extLst>
            </p:cNvPr>
            <p:cNvGrpSpPr/>
            <p:nvPr/>
          </p:nvGrpSpPr>
          <p:grpSpPr>
            <a:xfrm>
              <a:off x="7233690" y="2209639"/>
              <a:ext cx="653696" cy="516219"/>
              <a:chOff x="7233690" y="2209639"/>
              <a:chExt cx="653696" cy="516219"/>
            </a:xfrm>
          </p:grpSpPr>
          <p:sp>
            <p:nvSpPr>
              <p:cNvPr id="42" name="Freeform: Shape 41">
                <a:extLst>
                  <a:ext uri="{FF2B5EF4-FFF2-40B4-BE49-F238E27FC236}">
                    <a16:creationId xmlns:a16="http://schemas.microsoft.com/office/drawing/2014/main" id="{C7DE4A31-7ADC-B11A-00E9-4372DFD2FE9B}"/>
                  </a:ext>
                </a:extLst>
              </p:cNvPr>
              <p:cNvSpPr/>
              <p:nvPr/>
            </p:nvSpPr>
            <p:spPr>
              <a:xfrm>
                <a:off x="7233690" y="2488721"/>
                <a:ext cx="199297" cy="99648"/>
              </a:xfrm>
              <a:custGeom>
                <a:avLst/>
                <a:gdLst>
                  <a:gd name="connsiteX0" fmla="*/ 0 w 199297"/>
                  <a:gd name="connsiteY0" fmla="*/ 0 h 99648"/>
                  <a:gd name="connsiteX1" fmla="*/ 99649 w 199297"/>
                  <a:gd name="connsiteY1" fmla="*/ 99648 h 99648"/>
                  <a:gd name="connsiteX2" fmla="*/ 199298 w 199297"/>
                  <a:gd name="connsiteY2" fmla="*/ 0 h 99648"/>
                  <a:gd name="connsiteX3" fmla="*/ 0 w 199297"/>
                  <a:gd name="connsiteY3" fmla="*/ 0 h 99648"/>
                </a:gdLst>
                <a:ahLst/>
                <a:cxnLst>
                  <a:cxn ang="0">
                    <a:pos x="connsiteX0" y="connsiteY0"/>
                  </a:cxn>
                  <a:cxn ang="0">
                    <a:pos x="connsiteX1" y="connsiteY1"/>
                  </a:cxn>
                  <a:cxn ang="0">
                    <a:pos x="connsiteX2" y="connsiteY2"/>
                  </a:cxn>
                  <a:cxn ang="0">
                    <a:pos x="connsiteX3" y="connsiteY3"/>
                  </a:cxn>
                </a:cxnLst>
                <a:rect l="l" t="t" r="r" b="b"/>
                <a:pathLst>
                  <a:path w="199297" h="99648">
                    <a:moveTo>
                      <a:pt x="0" y="0"/>
                    </a:moveTo>
                    <a:cubicBezTo>
                      <a:pt x="0" y="55032"/>
                      <a:pt x="44616" y="99648"/>
                      <a:pt x="99649" y="99648"/>
                    </a:cubicBezTo>
                    <a:cubicBezTo>
                      <a:pt x="154682" y="99648"/>
                      <a:pt x="199298" y="55032"/>
                      <a:pt x="199298" y="0"/>
                    </a:cubicBezTo>
                    <a:lnTo>
                      <a:pt x="0" y="0"/>
                    </a:lnTo>
                    <a:close/>
                  </a:path>
                </a:pathLst>
              </a:custGeom>
              <a:noFill/>
              <a:ln w="31750" cap="rnd">
                <a:solidFill>
                  <a:schemeClr val="accent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A84E8D84-30D7-94C4-4E9C-752B71A592B5}"/>
                  </a:ext>
                </a:extLst>
              </p:cNvPr>
              <p:cNvSpPr/>
              <p:nvPr/>
            </p:nvSpPr>
            <p:spPr>
              <a:xfrm>
                <a:off x="7249408" y="2209639"/>
                <a:ext cx="622247" cy="276424"/>
              </a:xfrm>
              <a:custGeom>
                <a:avLst/>
                <a:gdLst>
                  <a:gd name="connsiteX0" fmla="*/ 0 w 622247"/>
                  <a:gd name="connsiteY0" fmla="*/ 276425 h 276424"/>
                  <a:gd name="connsiteX1" fmla="*/ 83931 w 622247"/>
                  <a:gd name="connsiteY1" fmla="*/ 79705 h 276424"/>
                  <a:gd name="connsiteX2" fmla="*/ 276200 w 622247"/>
                  <a:gd name="connsiteY2" fmla="*/ 45971 h 276424"/>
                  <a:gd name="connsiteX3" fmla="*/ 345915 w 622247"/>
                  <a:gd name="connsiteY3" fmla="*/ 33761 h 276424"/>
                  <a:gd name="connsiteX4" fmla="*/ 538330 w 622247"/>
                  <a:gd name="connsiteY4" fmla="*/ 0 h 276424"/>
                  <a:gd name="connsiteX5" fmla="*/ 622248 w 622247"/>
                  <a:gd name="connsiteY5" fmla="*/ 196719 h 276424"/>
                  <a:gd name="connsiteX6" fmla="*/ 85206 w 622247"/>
                  <a:gd name="connsiteY6" fmla="*/ 82695 h 276424"/>
                  <a:gd name="connsiteX7" fmla="*/ 167862 w 622247"/>
                  <a:gd name="connsiteY7" fmla="*/ 276425 h 276424"/>
                  <a:gd name="connsiteX8" fmla="*/ 454412 w 622247"/>
                  <a:gd name="connsiteY8" fmla="*/ 196719 h 276424"/>
                  <a:gd name="connsiteX9" fmla="*/ 536789 w 622247"/>
                  <a:gd name="connsiteY9" fmla="*/ 3614 h 2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247" h="276424">
                    <a:moveTo>
                      <a:pt x="0" y="276425"/>
                    </a:moveTo>
                    <a:lnTo>
                      <a:pt x="83931" y="79705"/>
                    </a:lnTo>
                    <a:lnTo>
                      <a:pt x="276200" y="45971"/>
                    </a:lnTo>
                    <a:moveTo>
                      <a:pt x="345915" y="33761"/>
                    </a:moveTo>
                    <a:lnTo>
                      <a:pt x="538330" y="0"/>
                    </a:lnTo>
                    <a:lnTo>
                      <a:pt x="622248" y="196719"/>
                    </a:lnTo>
                    <a:moveTo>
                      <a:pt x="85206" y="82695"/>
                    </a:moveTo>
                    <a:lnTo>
                      <a:pt x="167862" y="276425"/>
                    </a:lnTo>
                    <a:moveTo>
                      <a:pt x="454412" y="196719"/>
                    </a:moveTo>
                    <a:lnTo>
                      <a:pt x="536789" y="3614"/>
                    </a:lnTo>
                  </a:path>
                </a:pathLst>
              </a:custGeom>
              <a:noFill/>
              <a:ln w="31750" cap="rnd">
                <a:solidFill>
                  <a:schemeClr val="accent1"/>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FDBEF036-DBF2-3D46-F934-4F9B17F88B1C}"/>
                  </a:ext>
                </a:extLst>
              </p:cNvPr>
              <p:cNvSpPr/>
              <p:nvPr/>
            </p:nvSpPr>
            <p:spPr>
              <a:xfrm>
                <a:off x="7688089" y="2409002"/>
                <a:ext cx="199297" cy="99648"/>
              </a:xfrm>
              <a:custGeom>
                <a:avLst/>
                <a:gdLst>
                  <a:gd name="connsiteX0" fmla="*/ 0 w 199297"/>
                  <a:gd name="connsiteY0" fmla="*/ 0 h 99648"/>
                  <a:gd name="connsiteX1" fmla="*/ 99649 w 199297"/>
                  <a:gd name="connsiteY1" fmla="*/ 99648 h 99648"/>
                  <a:gd name="connsiteX2" fmla="*/ 199298 w 199297"/>
                  <a:gd name="connsiteY2" fmla="*/ 0 h 99648"/>
                  <a:gd name="connsiteX3" fmla="*/ 0 w 199297"/>
                  <a:gd name="connsiteY3" fmla="*/ 0 h 99648"/>
                </a:gdLst>
                <a:ahLst/>
                <a:cxnLst>
                  <a:cxn ang="0">
                    <a:pos x="connsiteX0" y="connsiteY0"/>
                  </a:cxn>
                  <a:cxn ang="0">
                    <a:pos x="connsiteX1" y="connsiteY1"/>
                  </a:cxn>
                  <a:cxn ang="0">
                    <a:pos x="connsiteX2" y="connsiteY2"/>
                  </a:cxn>
                  <a:cxn ang="0">
                    <a:pos x="connsiteX3" y="connsiteY3"/>
                  </a:cxn>
                </a:cxnLst>
                <a:rect l="l" t="t" r="r" b="b"/>
                <a:pathLst>
                  <a:path w="199297" h="99648">
                    <a:moveTo>
                      <a:pt x="0" y="0"/>
                    </a:moveTo>
                    <a:cubicBezTo>
                      <a:pt x="0" y="55032"/>
                      <a:pt x="44616" y="99648"/>
                      <a:pt x="99649" y="99648"/>
                    </a:cubicBezTo>
                    <a:cubicBezTo>
                      <a:pt x="154682" y="99648"/>
                      <a:pt x="199298" y="55032"/>
                      <a:pt x="199298" y="0"/>
                    </a:cubicBezTo>
                    <a:lnTo>
                      <a:pt x="0" y="0"/>
                    </a:lnTo>
                    <a:close/>
                  </a:path>
                </a:pathLst>
              </a:custGeom>
              <a:noFill/>
              <a:ln w="31750" cap="rnd">
                <a:solidFill>
                  <a:schemeClr val="accent1"/>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6BDAEA94-2C9B-0F4C-D40C-E3D06E6E792A}"/>
                  </a:ext>
                </a:extLst>
              </p:cNvPr>
              <p:cNvSpPr/>
              <p:nvPr/>
            </p:nvSpPr>
            <p:spPr>
              <a:xfrm>
                <a:off x="7440960" y="2666069"/>
                <a:ext cx="239157" cy="59789"/>
              </a:xfrm>
              <a:custGeom>
                <a:avLst/>
                <a:gdLst>
                  <a:gd name="connsiteX0" fmla="*/ 0 w 239157"/>
                  <a:gd name="connsiteY0" fmla="*/ 0 h 59789"/>
                  <a:gd name="connsiteX1" fmla="*/ 239157 w 239157"/>
                  <a:gd name="connsiteY1" fmla="*/ 0 h 59789"/>
                  <a:gd name="connsiteX2" fmla="*/ 239157 w 239157"/>
                  <a:gd name="connsiteY2" fmla="*/ 59789 h 59789"/>
                  <a:gd name="connsiteX3" fmla="*/ 0 w 239157"/>
                  <a:gd name="connsiteY3" fmla="*/ 59789 h 59789"/>
                </a:gdLst>
                <a:ahLst/>
                <a:cxnLst>
                  <a:cxn ang="0">
                    <a:pos x="connsiteX0" y="connsiteY0"/>
                  </a:cxn>
                  <a:cxn ang="0">
                    <a:pos x="connsiteX1" y="connsiteY1"/>
                  </a:cxn>
                  <a:cxn ang="0">
                    <a:pos x="connsiteX2" y="connsiteY2"/>
                  </a:cxn>
                  <a:cxn ang="0">
                    <a:pos x="connsiteX3" y="connsiteY3"/>
                  </a:cxn>
                </a:cxnLst>
                <a:rect l="l" t="t" r="r" b="b"/>
                <a:pathLst>
                  <a:path w="239157" h="59789">
                    <a:moveTo>
                      <a:pt x="0" y="0"/>
                    </a:moveTo>
                    <a:lnTo>
                      <a:pt x="239157" y="0"/>
                    </a:lnTo>
                    <a:lnTo>
                      <a:pt x="239157" y="59789"/>
                    </a:lnTo>
                    <a:lnTo>
                      <a:pt x="0" y="59789"/>
                    </a:lnTo>
                    <a:close/>
                  </a:path>
                </a:pathLst>
              </a:custGeom>
              <a:noFill/>
              <a:ln w="31750" cap="rnd">
                <a:solidFill>
                  <a:schemeClr val="bg1"/>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670ECBF4-EFBC-9B3F-DBE4-835C46262044}"/>
                  </a:ext>
                </a:extLst>
              </p:cNvPr>
              <p:cNvSpPr/>
              <p:nvPr/>
            </p:nvSpPr>
            <p:spPr>
              <a:xfrm>
                <a:off x="7527322" y="2216282"/>
                <a:ext cx="66432" cy="66432"/>
              </a:xfrm>
              <a:custGeom>
                <a:avLst/>
                <a:gdLst>
                  <a:gd name="connsiteX0" fmla="*/ 66433 w 66432"/>
                  <a:gd name="connsiteY0" fmla="*/ 33216 h 66432"/>
                  <a:gd name="connsiteX1" fmla="*/ 33216 w 66432"/>
                  <a:gd name="connsiteY1" fmla="*/ 66432 h 66432"/>
                  <a:gd name="connsiteX2" fmla="*/ 0 w 66432"/>
                  <a:gd name="connsiteY2" fmla="*/ 33216 h 66432"/>
                  <a:gd name="connsiteX3" fmla="*/ 33216 w 66432"/>
                  <a:gd name="connsiteY3" fmla="*/ 0 h 66432"/>
                  <a:gd name="connsiteX4" fmla="*/ 66433 w 66432"/>
                  <a:gd name="connsiteY4" fmla="*/ 33216 h 66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32" h="66432">
                    <a:moveTo>
                      <a:pt x="66433" y="33216"/>
                    </a:moveTo>
                    <a:cubicBezTo>
                      <a:pt x="66433" y="51561"/>
                      <a:pt x="51561" y="66432"/>
                      <a:pt x="33216" y="66432"/>
                    </a:cubicBezTo>
                    <a:cubicBezTo>
                      <a:pt x="14871" y="66432"/>
                      <a:pt x="0" y="51561"/>
                      <a:pt x="0" y="33216"/>
                    </a:cubicBezTo>
                    <a:cubicBezTo>
                      <a:pt x="0" y="14871"/>
                      <a:pt x="14871" y="0"/>
                      <a:pt x="33216" y="0"/>
                    </a:cubicBezTo>
                    <a:cubicBezTo>
                      <a:pt x="51561" y="0"/>
                      <a:pt x="66433" y="14871"/>
                      <a:pt x="66433" y="33216"/>
                    </a:cubicBezTo>
                    <a:close/>
                  </a:path>
                </a:pathLst>
              </a:custGeom>
              <a:noFill/>
              <a:ln w="31750" cap="rnd">
                <a:solidFill>
                  <a:schemeClr val="bg1"/>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ECC0FDFE-31EF-4B16-CBC4-97BF8D331E69}"/>
                  </a:ext>
                </a:extLst>
              </p:cNvPr>
              <p:cNvSpPr/>
              <p:nvPr/>
            </p:nvSpPr>
            <p:spPr>
              <a:xfrm>
                <a:off x="7560539" y="2282714"/>
                <a:ext cx="1328" cy="65143"/>
              </a:xfrm>
              <a:custGeom>
                <a:avLst/>
                <a:gdLst>
                  <a:gd name="connsiteX0" fmla="*/ 0 w 1328"/>
                  <a:gd name="connsiteY0" fmla="*/ 0 h 65143"/>
                  <a:gd name="connsiteX1" fmla="*/ 0 w 1328"/>
                  <a:gd name="connsiteY1" fmla="*/ 65143 h 65143"/>
                </a:gdLst>
                <a:ahLst/>
                <a:cxnLst>
                  <a:cxn ang="0">
                    <a:pos x="connsiteX0" y="connsiteY0"/>
                  </a:cxn>
                  <a:cxn ang="0">
                    <a:pos x="connsiteX1" y="connsiteY1"/>
                  </a:cxn>
                </a:cxnLst>
                <a:rect l="l" t="t" r="r" b="b"/>
                <a:pathLst>
                  <a:path w="1328" h="65143">
                    <a:moveTo>
                      <a:pt x="0" y="0"/>
                    </a:moveTo>
                    <a:lnTo>
                      <a:pt x="0" y="65143"/>
                    </a:lnTo>
                  </a:path>
                </a:pathLst>
              </a:custGeom>
              <a:ln w="31750" cap="rnd">
                <a:solidFill>
                  <a:schemeClr val="bg1"/>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CFE6442F-BEF0-F3C3-E5DC-DBA83B565ECA}"/>
                  </a:ext>
                </a:extLst>
              </p:cNvPr>
              <p:cNvSpPr/>
              <p:nvPr/>
            </p:nvSpPr>
            <p:spPr>
              <a:xfrm>
                <a:off x="7517357" y="2354501"/>
                <a:ext cx="86362" cy="304924"/>
              </a:xfrm>
              <a:custGeom>
                <a:avLst/>
                <a:gdLst>
                  <a:gd name="connsiteX0" fmla="*/ 86362 w 86362"/>
                  <a:gd name="connsiteY0" fmla="*/ 304924 h 304924"/>
                  <a:gd name="connsiteX1" fmla="*/ 73076 w 86362"/>
                  <a:gd name="connsiteY1" fmla="*/ 0 h 304924"/>
                  <a:gd name="connsiteX2" fmla="*/ 13287 w 86362"/>
                  <a:gd name="connsiteY2" fmla="*/ 0 h 304924"/>
                  <a:gd name="connsiteX3" fmla="*/ 0 w 86362"/>
                  <a:gd name="connsiteY3" fmla="*/ 304924 h 304924"/>
                </a:gdLst>
                <a:ahLst/>
                <a:cxnLst>
                  <a:cxn ang="0">
                    <a:pos x="connsiteX0" y="connsiteY0"/>
                  </a:cxn>
                  <a:cxn ang="0">
                    <a:pos x="connsiteX1" y="connsiteY1"/>
                  </a:cxn>
                  <a:cxn ang="0">
                    <a:pos x="connsiteX2" y="connsiteY2"/>
                  </a:cxn>
                  <a:cxn ang="0">
                    <a:pos x="connsiteX3" y="connsiteY3"/>
                  </a:cxn>
                </a:cxnLst>
                <a:rect l="l" t="t" r="r" b="b"/>
                <a:pathLst>
                  <a:path w="86362" h="304924">
                    <a:moveTo>
                      <a:pt x="86362" y="304924"/>
                    </a:moveTo>
                    <a:lnTo>
                      <a:pt x="73076" y="0"/>
                    </a:lnTo>
                    <a:lnTo>
                      <a:pt x="13287" y="0"/>
                    </a:lnTo>
                    <a:lnTo>
                      <a:pt x="0" y="304924"/>
                    </a:lnTo>
                  </a:path>
                </a:pathLst>
              </a:custGeom>
              <a:noFill/>
              <a:ln w="31750" cap="rnd">
                <a:solidFill>
                  <a:schemeClr val="bg1"/>
                </a:solidFill>
                <a:prstDash val="solid"/>
                <a:round/>
              </a:ln>
            </p:spPr>
            <p:txBody>
              <a:bodyPr rtlCol="0" anchor="ctr"/>
              <a:lstStyle/>
              <a:p>
                <a:endParaRPr lang="en-US"/>
              </a:p>
            </p:txBody>
          </p:sp>
        </p:grpSp>
      </p:grpSp>
    </p:spTree>
    <p:extLst>
      <p:ext uri="{BB962C8B-B14F-4D97-AF65-F5344CB8AC3E}">
        <p14:creationId xmlns:p14="http://schemas.microsoft.com/office/powerpoint/2010/main" val="181842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8900A2-5FBC-BF52-9E6A-9F8BB0088BA5}"/>
              </a:ext>
            </a:extLst>
          </p:cNvPr>
          <p:cNvSpPr>
            <a:spLocks noGrp="1"/>
          </p:cNvSpPr>
          <p:nvPr>
            <p:ph type="sldNum" sz="quarter" idx="4"/>
          </p:nvPr>
        </p:nvSpPr>
        <p:spPr/>
        <p:txBody>
          <a:bodyPr/>
          <a:lstStyle/>
          <a:p>
            <a:fld id="{D8225FCD-C8BD-0A44-9961-FB1CAAEE0F5D}" type="slidenum">
              <a:rPr lang="en-US" smtClean="0"/>
              <a:pPr/>
              <a:t>9</a:t>
            </a:fld>
            <a:endParaRPr lang="en-US" dirty="0"/>
          </a:p>
        </p:txBody>
      </p:sp>
      <p:sp>
        <p:nvSpPr>
          <p:cNvPr id="5" name="Text Placeholder 4">
            <a:extLst>
              <a:ext uri="{FF2B5EF4-FFF2-40B4-BE49-F238E27FC236}">
                <a16:creationId xmlns:a16="http://schemas.microsoft.com/office/drawing/2014/main" id="{0BD0F5AA-3923-D495-09C4-59A28820F4A4}"/>
              </a:ext>
            </a:extLst>
          </p:cNvPr>
          <p:cNvSpPr>
            <a:spLocks noGrp="1"/>
          </p:cNvSpPr>
          <p:nvPr>
            <p:ph type="body" sz="quarter" idx="10"/>
          </p:nvPr>
        </p:nvSpPr>
        <p:spPr/>
        <p:txBody>
          <a:bodyPr/>
          <a:lstStyle/>
          <a:p>
            <a:r>
              <a:rPr lang="en-US" dirty="0"/>
              <a:t>Acquisition Criteria</a:t>
            </a:r>
          </a:p>
        </p:txBody>
      </p:sp>
      <p:sp>
        <p:nvSpPr>
          <p:cNvPr id="11" name="Text Placeholder 28">
            <a:extLst>
              <a:ext uri="{FF2B5EF4-FFF2-40B4-BE49-F238E27FC236}">
                <a16:creationId xmlns:a16="http://schemas.microsoft.com/office/drawing/2014/main" id="{BC18B5EE-59C6-A19B-8DD6-E4D71BC096D1}"/>
              </a:ext>
            </a:extLst>
          </p:cNvPr>
          <p:cNvSpPr txBox="1">
            <a:spLocks/>
          </p:cNvSpPr>
          <p:nvPr/>
        </p:nvSpPr>
        <p:spPr>
          <a:xfrm>
            <a:off x="334963" y="1986417"/>
            <a:ext cx="5441723" cy="3385542"/>
          </a:xfrm>
          <a:prstGeom prst="rect">
            <a:avLst/>
          </a:prstGeom>
        </p:spPr>
        <p:txBody>
          <a:bodyPr wrap="square" lIns="0" tIns="0" rIns="0" bIns="0">
            <a:sp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rgbClr val="538234"/>
              </a:buClr>
              <a:buSzPct val="69000"/>
              <a:buFont typeface="System Font Regular"/>
              <a:buChar char="⎼"/>
              <a:defRPr lang="en-US" sz="1800" kern="1200" dirty="0" smtClean="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266700" indent="-266700">
              <a:spcAft>
                <a:spcPts val="1800"/>
              </a:spcAft>
              <a:buClr>
                <a:schemeClr val="bg2"/>
              </a:buClr>
            </a:pPr>
            <a:r>
              <a:rPr lang="en-US" sz="2000" dirty="0"/>
              <a:t>Digital business, proven-track record of profitability</a:t>
            </a:r>
          </a:p>
          <a:p>
            <a:pPr marL="266700" indent="-266700">
              <a:spcAft>
                <a:spcPts val="1800"/>
              </a:spcAft>
              <a:buClr>
                <a:schemeClr val="bg2"/>
              </a:buClr>
            </a:pPr>
            <a:r>
              <a:rPr lang="en-US" sz="2000" dirty="0"/>
              <a:t>$500K to $5M </a:t>
            </a:r>
            <a:r>
              <a:rPr lang="en-US" sz="2000" dirty="0" err="1"/>
              <a:t>Ebitda</a:t>
            </a:r>
            <a:endParaRPr lang="en-US" sz="2000" dirty="0"/>
          </a:p>
          <a:p>
            <a:pPr marL="266700" indent="-266700">
              <a:spcAft>
                <a:spcPts val="1800"/>
              </a:spcAft>
              <a:buClr>
                <a:schemeClr val="bg2"/>
              </a:buClr>
            </a:pPr>
            <a:r>
              <a:rPr lang="en-US" sz="2000" dirty="0"/>
              <a:t>Transaction size: $1M to $20M</a:t>
            </a:r>
          </a:p>
          <a:p>
            <a:pPr marL="266700" indent="-266700">
              <a:spcAft>
                <a:spcPts val="1800"/>
              </a:spcAft>
              <a:buClr>
                <a:schemeClr val="bg2"/>
              </a:buClr>
            </a:pPr>
            <a:r>
              <a:rPr lang="en-US" sz="2000" dirty="0"/>
              <a:t>eLearning, AI, B2B Marketing Services, B2C Info products</a:t>
            </a:r>
          </a:p>
          <a:p>
            <a:pPr marL="266700" indent="-266700">
              <a:spcAft>
                <a:spcPts val="1800"/>
              </a:spcAft>
              <a:buClr>
                <a:schemeClr val="bg2"/>
              </a:buClr>
            </a:pPr>
            <a:r>
              <a:rPr lang="en-US" sz="2000" dirty="0"/>
              <a:t>Focus on optionality and resilience through diversification</a:t>
            </a:r>
          </a:p>
        </p:txBody>
      </p:sp>
      <p:sp>
        <p:nvSpPr>
          <p:cNvPr id="13" name="Rectangle: Rounded Corners 12">
            <a:extLst>
              <a:ext uri="{FF2B5EF4-FFF2-40B4-BE49-F238E27FC236}">
                <a16:creationId xmlns:a16="http://schemas.microsoft.com/office/drawing/2014/main" id="{0CD5F25B-21DF-E263-D278-E3AB8FCD48B6}"/>
              </a:ext>
            </a:extLst>
          </p:cNvPr>
          <p:cNvSpPr/>
          <p:nvPr/>
        </p:nvSpPr>
        <p:spPr>
          <a:xfrm>
            <a:off x="7127649" y="1333275"/>
            <a:ext cx="4729389" cy="4269241"/>
          </a:xfrm>
          <a:prstGeom prst="roundRect">
            <a:avLst>
              <a:gd name="adj" fmla="val 927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FE1F80A-2F4C-721D-22B2-4F25465608A3}"/>
              </a:ext>
            </a:extLst>
          </p:cNvPr>
          <p:cNvGrpSpPr/>
          <p:nvPr/>
        </p:nvGrpSpPr>
        <p:grpSpPr>
          <a:xfrm flipH="1">
            <a:off x="6792687" y="1752122"/>
            <a:ext cx="5399314" cy="852323"/>
            <a:chOff x="-2672983" y="1868235"/>
            <a:chExt cx="5399314" cy="852323"/>
          </a:xfrm>
        </p:grpSpPr>
        <p:sp>
          <p:nvSpPr>
            <p:cNvPr id="29" name="Rectangle: Top Corners Rounded 28">
              <a:extLst>
                <a:ext uri="{FF2B5EF4-FFF2-40B4-BE49-F238E27FC236}">
                  <a16:creationId xmlns:a16="http://schemas.microsoft.com/office/drawing/2014/main" id="{367741C8-FDB3-B6BF-0FC0-3476C5764946}"/>
                </a:ext>
              </a:extLst>
            </p:cNvPr>
            <p:cNvSpPr/>
            <p:nvPr/>
          </p:nvSpPr>
          <p:spPr>
            <a:xfrm rot="5400000" flipH="1">
              <a:off x="-399488" y="-405260"/>
              <a:ext cx="852323" cy="5399314"/>
            </a:xfrm>
            <a:prstGeom prst="round2SameRect">
              <a:avLst>
                <a:gd name="adj1" fmla="val 5000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effectLst/>
                <a:ea typeface="Arial" panose="020B0604020202020204" pitchFamily="34" charset="0"/>
              </a:endParaRPr>
            </a:p>
          </p:txBody>
        </p:sp>
        <p:sp>
          <p:nvSpPr>
            <p:cNvPr id="30" name="Text Placeholder 4">
              <a:extLst>
                <a:ext uri="{FF2B5EF4-FFF2-40B4-BE49-F238E27FC236}">
                  <a16:creationId xmlns:a16="http://schemas.microsoft.com/office/drawing/2014/main" id="{7705EB90-AE90-7B98-9DD8-413D740E2A80}"/>
                </a:ext>
              </a:extLst>
            </p:cNvPr>
            <p:cNvSpPr txBox="1">
              <a:spLocks/>
            </p:cNvSpPr>
            <p:nvPr/>
          </p:nvSpPr>
          <p:spPr>
            <a:xfrm>
              <a:off x="-1016001" y="2043365"/>
              <a:ext cx="3324862" cy="502067"/>
            </a:xfrm>
            <a:prstGeom prst="rect">
              <a:avLst/>
            </a:prstGeom>
          </p:spPr>
          <p:txBody>
            <a:bodyPr wrap="none" lIns="0" tIns="0" rIns="0" bIns="0" anchor="ctr"/>
            <a:lstStyle>
              <a:lvl1pPr marL="0" indent="0" algn="l" defTabSz="609448" rtl="0" eaLnBrk="1" latinLnBrk="0" hangingPunct="1">
                <a:spcBef>
                  <a:spcPts val="1024"/>
                </a:spcBef>
                <a:buClr>
                  <a:srgbClr val="538234"/>
                </a:buClr>
                <a:buSzPct val="100000"/>
                <a:buFont typeface="Arial" panose="020B0604020202020204" pitchFamily="34" charset="0"/>
                <a:buNone/>
                <a:defRPr sz="3200" b="1" kern="1200">
                  <a:solidFill>
                    <a:schemeClr val="tx2"/>
                  </a:solidFill>
                  <a:latin typeface="+mj-lt"/>
                  <a:ea typeface="+mn-ea"/>
                  <a:cs typeface="+mn-cs"/>
                </a:defRPr>
              </a:lvl1pPr>
              <a:lvl2pPr marL="990352" indent="-380905" algn="l" defTabSz="609448" rtl="0" eaLnBrk="1" latinLnBrk="0" hangingPunct="1">
                <a:spcBef>
                  <a:spcPts val="1024"/>
                </a:spcBef>
                <a:buClr>
                  <a:srgbClr val="538234"/>
                </a:buClr>
                <a:buSzPct val="69000"/>
                <a:buFont typeface="System Font Regular"/>
                <a:buChar char="⎼"/>
                <a:defRPr sz="2133"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66"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66"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r>
                <a:rPr lang="en-US" sz="2400" dirty="0">
                  <a:solidFill>
                    <a:schemeClr val="bg1"/>
                  </a:solidFill>
                </a:rPr>
                <a:t>Investment Thesis:</a:t>
              </a:r>
            </a:p>
          </p:txBody>
        </p:sp>
      </p:grpSp>
      <p:sp>
        <p:nvSpPr>
          <p:cNvPr id="15" name="Text Placeholder 5">
            <a:extLst>
              <a:ext uri="{FF2B5EF4-FFF2-40B4-BE49-F238E27FC236}">
                <a16:creationId xmlns:a16="http://schemas.microsoft.com/office/drawing/2014/main" id="{459C3614-3152-EB24-2B1A-D3603A9C3765}"/>
              </a:ext>
            </a:extLst>
          </p:cNvPr>
          <p:cNvSpPr txBox="1">
            <a:spLocks/>
          </p:cNvSpPr>
          <p:nvPr/>
        </p:nvSpPr>
        <p:spPr>
          <a:xfrm>
            <a:off x="7432448" y="3030857"/>
            <a:ext cx="4173398" cy="2138778"/>
          </a:xfrm>
          <a:prstGeom prst="rect">
            <a:avLst/>
          </a:prstGeom>
        </p:spPr>
        <p:txBody>
          <a:bodyPr lIns="0" tIns="0" rIns="0" bIns="0">
            <a:noAutofit/>
          </a:bodyPr>
          <a:lstStyle>
            <a:lvl1pPr marL="355600" indent="-355600" algn="l" defTabSz="609448" rtl="0" eaLnBrk="1" latinLnBrk="0" hangingPunct="1">
              <a:spcBef>
                <a:spcPts val="0"/>
              </a:spcBef>
              <a:spcAft>
                <a:spcPts val="600"/>
              </a:spcAft>
              <a:buClr>
                <a:srgbClr val="538234"/>
              </a:buClr>
              <a:buSzPct val="100000"/>
              <a:buFont typeface="Arial" panose="020B0604020202020204" pitchFamily="34" charset="0"/>
              <a:buChar char="•"/>
              <a:defRPr lang="en-US" sz="1800" kern="1200" dirty="0" smtClean="0">
                <a:solidFill>
                  <a:schemeClr val="tx1"/>
                </a:solidFill>
                <a:latin typeface="+mn-lt"/>
                <a:ea typeface="+mn-ea"/>
                <a:cs typeface="+mn-cs"/>
              </a:defRPr>
            </a:lvl1pPr>
            <a:lvl2pPr marL="622300" indent="-266700" algn="l" defTabSz="609448" rtl="0" eaLnBrk="1" latinLnBrk="0" hangingPunct="1">
              <a:spcBef>
                <a:spcPts val="0"/>
              </a:spcBef>
              <a:spcAft>
                <a:spcPts val="600"/>
              </a:spcAft>
              <a:buClr>
                <a:schemeClr val="bg2"/>
              </a:buClr>
              <a:buSzPct val="100000"/>
              <a:buFont typeface="System Font Regular"/>
              <a:buChar char="⎼"/>
              <a:defRPr sz="1800" kern="1200">
                <a:solidFill>
                  <a:schemeClr val="tx1"/>
                </a:solidFill>
                <a:latin typeface="+mn-lt"/>
                <a:ea typeface="+mn-ea"/>
                <a:cs typeface="+mn-cs"/>
              </a:defRPr>
            </a:lvl2pPr>
            <a:lvl3pPr marL="1675981" indent="-457086" algn="l" defTabSz="609448" rtl="0" eaLnBrk="1" latinLnBrk="0" hangingPunct="1">
              <a:spcBef>
                <a:spcPts val="1024"/>
              </a:spcBef>
              <a:buClr>
                <a:srgbClr val="538234"/>
              </a:buClr>
              <a:buSzPct val="69000"/>
              <a:buFont typeface="System Font Regular"/>
              <a:buChar char="⎼"/>
              <a:defRPr sz="1800" kern="1200">
                <a:solidFill>
                  <a:schemeClr val="tx1"/>
                </a:solidFill>
                <a:latin typeface="+mn-lt"/>
                <a:ea typeface="+mn-ea"/>
                <a:cs typeface="+mn-cs"/>
              </a:defRPr>
            </a:lvl3pPr>
            <a:lvl4pPr marL="2133067"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4pPr>
            <a:lvl5pPr marL="2742514" indent="-304724" algn="l" defTabSz="609448" rtl="0" eaLnBrk="1" latinLnBrk="0" hangingPunct="1">
              <a:spcBef>
                <a:spcPts val="1024"/>
              </a:spcBef>
              <a:buSzPct val="69000"/>
              <a:buFontTx/>
              <a:buBlip>
                <a:blip r:embed="rId2"/>
              </a:buBlip>
              <a:defRPr sz="1800" kern="1200">
                <a:solidFill>
                  <a:schemeClr val="tx1"/>
                </a:solidFill>
                <a:latin typeface="+mn-lt"/>
                <a:ea typeface="+mn-ea"/>
                <a:cs typeface="+mn-cs"/>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a:lstStyle>
          <a:p>
            <a:pPr marL="0" indent="0">
              <a:buClr>
                <a:schemeClr val="bg2"/>
              </a:buClr>
              <a:buFont typeface="Arial" panose="020B0604020202020204" pitchFamily="34" charset="0"/>
              <a:buNone/>
            </a:pPr>
            <a:r>
              <a:rPr lang="en-US" sz="2000" dirty="0"/>
              <a:t>We focus on investments where 1+1=3, either through synergies with our existing portfolio, unique features of a business that suits our playbooks, or through tuck-in acquisitions</a:t>
            </a:r>
          </a:p>
          <a:p>
            <a:pPr marL="0" indent="0">
              <a:buClr>
                <a:schemeClr val="bg2"/>
              </a:buClr>
              <a:buFont typeface="Arial" panose="020B0604020202020204" pitchFamily="34" charset="0"/>
              <a:buNone/>
            </a:pPr>
            <a:endParaRPr lang="en-US" sz="2000" dirty="0"/>
          </a:p>
        </p:txBody>
      </p:sp>
      <p:grpSp>
        <p:nvGrpSpPr>
          <p:cNvPr id="41" name="Group 40">
            <a:extLst>
              <a:ext uri="{FF2B5EF4-FFF2-40B4-BE49-F238E27FC236}">
                <a16:creationId xmlns:a16="http://schemas.microsoft.com/office/drawing/2014/main" id="{9DDC20FB-E03C-2681-BFF6-3409BA5668A0}"/>
              </a:ext>
            </a:extLst>
          </p:cNvPr>
          <p:cNvGrpSpPr/>
          <p:nvPr/>
        </p:nvGrpSpPr>
        <p:grpSpPr>
          <a:xfrm>
            <a:off x="10621284" y="1897270"/>
            <a:ext cx="554716" cy="551249"/>
            <a:chOff x="10621284" y="1897270"/>
            <a:chExt cx="554716" cy="551249"/>
          </a:xfrm>
        </p:grpSpPr>
        <p:sp>
          <p:nvSpPr>
            <p:cNvPr id="34" name="Freeform: Shape 33">
              <a:extLst>
                <a:ext uri="{FF2B5EF4-FFF2-40B4-BE49-F238E27FC236}">
                  <a16:creationId xmlns:a16="http://schemas.microsoft.com/office/drawing/2014/main" id="{7FB9DF2B-3430-BE2E-728A-C41D89C47634}"/>
                </a:ext>
              </a:extLst>
            </p:cNvPr>
            <p:cNvSpPr/>
            <p:nvPr/>
          </p:nvSpPr>
          <p:spPr>
            <a:xfrm>
              <a:off x="10673288" y="2344510"/>
              <a:ext cx="502712" cy="104009"/>
            </a:xfrm>
            <a:custGeom>
              <a:avLst/>
              <a:gdLst>
                <a:gd name="connsiteX0" fmla="*/ 624257 w 624256"/>
                <a:gd name="connsiteY0" fmla="*/ 0 h 129156"/>
                <a:gd name="connsiteX1" fmla="*/ 64578 w 624256"/>
                <a:gd name="connsiteY1" fmla="*/ 0 h 129156"/>
                <a:gd name="connsiteX2" fmla="*/ 0 w 624256"/>
                <a:gd name="connsiteY2" fmla="*/ 64578 h 129156"/>
                <a:gd name="connsiteX3" fmla="*/ 0 w 624256"/>
                <a:gd name="connsiteY3" fmla="*/ 64578 h 129156"/>
                <a:gd name="connsiteX4" fmla="*/ 64578 w 624256"/>
                <a:gd name="connsiteY4" fmla="*/ 129157 h 129156"/>
                <a:gd name="connsiteX5" fmla="*/ 624257 w 624256"/>
                <a:gd name="connsiteY5" fmla="*/ 129157 h 12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256" h="129156">
                  <a:moveTo>
                    <a:pt x="624257" y="0"/>
                  </a:moveTo>
                  <a:lnTo>
                    <a:pt x="64578" y="0"/>
                  </a:lnTo>
                  <a:cubicBezTo>
                    <a:pt x="28912" y="0"/>
                    <a:pt x="0" y="28914"/>
                    <a:pt x="0" y="64578"/>
                  </a:cubicBezTo>
                  <a:lnTo>
                    <a:pt x="0" y="64578"/>
                  </a:lnTo>
                  <a:cubicBezTo>
                    <a:pt x="0" y="100244"/>
                    <a:pt x="28912" y="129157"/>
                    <a:pt x="64578" y="129157"/>
                  </a:cubicBezTo>
                  <a:lnTo>
                    <a:pt x="624257" y="129157"/>
                  </a:lnTo>
                </a:path>
              </a:pathLst>
            </a:custGeom>
            <a:noFill/>
            <a:ln w="31750" cap="flat">
              <a:solidFill>
                <a:schemeClr val="tx2"/>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47A84C9-AB81-8F41-FAD4-DBE1FD1CC3A0}"/>
                </a:ext>
              </a:extLst>
            </p:cNvPr>
            <p:cNvSpPr/>
            <p:nvPr/>
          </p:nvSpPr>
          <p:spPr>
            <a:xfrm>
              <a:off x="10707959" y="1897270"/>
              <a:ext cx="381368" cy="173348"/>
            </a:xfrm>
            <a:custGeom>
              <a:avLst/>
              <a:gdLst>
                <a:gd name="connsiteX0" fmla="*/ 236787 w 473574"/>
                <a:gd name="connsiteY0" fmla="*/ 215261 h 215260"/>
                <a:gd name="connsiteX1" fmla="*/ 0 w 473574"/>
                <a:gd name="connsiteY1" fmla="*/ 107630 h 215260"/>
                <a:gd name="connsiteX2" fmla="*/ 236787 w 473574"/>
                <a:gd name="connsiteY2" fmla="*/ 0 h 215260"/>
                <a:gd name="connsiteX3" fmla="*/ 473574 w 473574"/>
                <a:gd name="connsiteY3" fmla="*/ 107630 h 215260"/>
              </a:gdLst>
              <a:ahLst/>
              <a:cxnLst>
                <a:cxn ang="0">
                  <a:pos x="connsiteX0" y="connsiteY0"/>
                </a:cxn>
                <a:cxn ang="0">
                  <a:pos x="connsiteX1" y="connsiteY1"/>
                </a:cxn>
                <a:cxn ang="0">
                  <a:pos x="connsiteX2" y="connsiteY2"/>
                </a:cxn>
                <a:cxn ang="0">
                  <a:pos x="connsiteX3" y="connsiteY3"/>
                </a:cxn>
              </a:cxnLst>
              <a:rect l="l" t="t" r="r" b="b"/>
              <a:pathLst>
                <a:path w="473574" h="215260">
                  <a:moveTo>
                    <a:pt x="236787" y="215261"/>
                  </a:moveTo>
                  <a:lnTo>
                    <a:pt x="0" y="107630"/>
                  </a:lnTo>
                  <a:lnTo>
                    <a:pt x="236787" y="0"/>
                  </a:lnTo>
                  <a:lnTo>
                    <a:pt x="473574" y="107630"/>
                  </a:lnTo>
                  <a:close/>
                </a:path>
              </a:pathLst>
            </a:custGeom>
            <a:noFill/>
            <a:ln w="31750" cap="flat">
              <a:solidFill>
                <a:schemeClr val="bg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F25D500-3A4D-8F11-9A1E-4B0D4218A068}"/>
                </a:ext>
              </a:extLst>
            </p:cNvPr>
            <p:cNvSpPr/>
            <p:nvPr/>
          </p:nvSpPr>
          <p:spPr>
            <a:xfrm>
              <a:off x="10777298" y="2015148"/>
              <a:ext cx="242688" cy="138679"/>
            </a:xfrm>
            <a:custGeom>
              <a:avLst/>
              <a:gdLst>
                <a:gd name="connsiteX0" fmla="*/ 0 w 301365"/>
                <a:gd name="connsiteY0" fmla="*/ 0 h 172208"/>
                <a:gd name="connsiteX1" fmla="*/ 0 w 301365"/>
                <a:gd name="connsiteY1" fmla="*/ 107630 h 172208"/>
                <a:gd name="connsiteX2" fmla="*/ 150683 w 301365"/>
                <a:gd name="connsiteY2" fmla="*/ 172209 h 172208"/>
                <a:gd name="connsiteX3" fmla="*/ 301365 w 301365"/>
                <a:gd name="connsiteY3" fmla="*/ 107630 h 172208"/>
                <a:gd name="connsiteX4" fmla="*/ 301365 w 301365"/>
                <a:gd name="connsiteY4" fmla="*/ 0 h 17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65" h="172208">
                  <a:moveTo>
                    <a:pt x="0" y="0"/>
                  </a:moveTo>
                  <a:lnTo>
                    <a:pt x="0" y="107630"/>
                  </a:lnTo>
                  <a:lnTo>
                    <a:pt x="150683" y="172209"/>
                  </a:lnTo>
                  <a:lnTo>
                    <a:pt x="301365" y="107630"/>
                  </a:lnTo>
                  <a:lnTo>
                    <a:pt x="301365" y="0"/>
                  </a:lnTo>
                </a:path>
              </a:pathLst>
            </a:custGeom>
            <a:noFill/>
            <a:ln w="31750" cap="flat">
              <a:solidFill>
                <a:schemeClr val="bg1"/>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B4CA1AD-BF44-8D67-8DD7-57F5DBE473EB}"/>
                </a:ext>
              </a:extLst>
            </p:cNvPr>
            <p:cNvSpPr/>
            <p:nvPr/>
          </p:nvSpPr>
          <p:spPr>
            <a:xfrm>
              <a:off x="11089327" y="1980477"/>
              <a:ext cx="1156" cy="190684"/>
            </a:xfrm>
            <a:custGeom>
              <a:avLst/>
              <a:gdLst>
                <a:gd name="connsiteX0" fmla="*/ 0 w 1435"/>
                <a:gd name="connsiteY0" fmla="*/ 0 h 236787"/>
                <a:gd name="connsiteX1" fmla="*/ 0 w 1435"/>
                <a:gd name="connsiteY1" fmla="*/ 236787 h 236787"/>
              </a:gdLst>
              <a:ahLst/>
              <a:cxnLst>
                <a:cxn ang="0">
                  <a:pos x="connsiteX0" y="connsiteY0"/>
                </a:cxn>
                <a:cxn ang="0">
                  <a:pos x="connsiteX1" y="connsiteY1"/>
                </a:cxn>
              </a:cxnLst>
              <a:rect l="l" t="t" r="r" b="b"/>
              <a:pathLst>
                <a:path w="1435" h="236787">
                  <a:moveTo>
                    <a:pt x="0" y="0"/>
                  </a:moveTo>
                  <a:lnTo>
                    <a:pt x="0" y="236787"/>
                  </a:lnTo>
                </a:path>
              </a:pathLst>
            </a:custGeom>
            <a:ln w="31750" cap="flat">
              <a:solidFill>
                <a:schemeClr val="bg1"/>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8C7D963-A3CD-3174-D1AE-36D6E534746D}"/>
                </a:ext>
              </a:extLst>
            </p:cNvPr>
            <p:cNvSpPr/>
            <p:nvPr/>
          </p:nvSpPr>
          <p:spPr>
            <a:xfrm>
              <a:off x="11123996" y="2344510"/>
              <a:ext cx="52004" cy="104009"/>
            </a:xfrm>
            <a:custGeom>
              <a:avLst/>
              <a:gdLst>
                <a:gd name="connsiteX0" fmla="*/ 64578 w 64578"/>
                <a:gd name="connsiteY0" fmla="*/ 129157 h 129156"/>
                <a:gd name="connsiteX1" fmla="*/ 0 w 64578"/>
                <a:gd name="connsiteY1" fmla="*/ 64578 h 129156"/>
                <a:gd name="connsiteX2" fmla="*/ 64578 w 64578"/>
                <a:gd name="connsiteY2" fmla="*/ 0 h 129156"/>
              </a:gdLst>
              <a:ahLst/>
              <a:cxnLst>
                <a:cxn ang="0">
                  <a:pos x="connsiteX0" y="connsiteY0"/>
                </a:cxn>
                <a:cxn ang="0">
                  <a:pos x="connsiteX1" y="connsiteY1"/>
                </a:cxn>
                <a:cxn ang="0">
                  <a:pos x="connsiteX2" y="connsiteY2"/>
                </a:cxn>
              </a:cxnLst>
              <a:rect l="l" t="t" r="r" b="b"/>
              <a:pathLst>
                <a:path w="64578" h="129156">
                  <a:moveTo>
                    <a:pt x="64578" y="129157"/>
                  </a:moveTo>
                  <a:cubicBezTo>
                    <a:pt x="28912" y="129157"/>
                    <a:pt x="0" y="100244"/>
                    <a:pt x="0" y="64578"/>
                  </a:cubicBezTo>
                  <a:cubicBezTo>
                    <a:pt x="0" y="28914"/>
                    <a:pt x="28912" y="0"/>
                    <a:pt x="64578" y="0"/>
                  </a:cubicBezTo>
                </a:path>
              </a:pathLst>
            </a:custGeom>
            <a:noFill/>
            <a:ln w="31750" cap="flat">
              <a:solidFill>
                <a:schemeClr val="tx2"/>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4BAF878-BBFD-5DB8-A974-8EB1A4350627}"/>
                </a:ext>
              </a:extLst>
            </p:cNvPr>
            <p:cNvSpPr/>
            <p:nvPr/>
          </p:nvSpPr>
          <p:spPr>
            <a:xfrm>
              <a:off x="10621284" y="2240501"/>
              <a:ext cx="502712" cy="104009"/>
            </a:xfrm>
            <a:custGeom>
              <a:avLst/>
              <a:gdLst>
                <a:gd name="connsiteX0" fmla="*/ 0 w 624256"/>
                <a:gd name="connsiteY0" fmla="*/ 0 h 129156"/>
                <a:gd name="connsiteX1" fmla="*/ 559678 w 624256"/>
                <a:gd name="connsiteY1" fmla="*/ 0 h 129156"/>
                <a:gd name="connsiteX2" fmla="*/ 624257 w 624256"/>
                <a:gd name="connsiteY2" fmla="*/ 64578 h 129156"/>
                <a:gd name="connsiteX3" fmla="*/ 624257 w 624256"/>
                <a:gd name="connsiteY3" fmla="*/ 64578 h 129156"/>
                <a:gd name="connsiteX4" fmla="*/ 559678 w 624256"/>
                <a:gd name="connsiteY4" fmla="*/ 129157 h 129156"/>
                <a:gd name="connsiteX5" fmla="*/ 0 w 624256"/>
                <a:gd name="connsiteY5" fmla="*/ 129157 h 12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256" h="129156">
                  <a:moveTo>
                    <a:pt x="0" y="0"/>
                  </a:moveTo>
                  <a:lnTo>
                    <a:pt x="559678" y="0"/>
                  </a:lnTo>
                  <a:cubicBezTo>
                    <a:pt x="595344" y="0"/>
                    <a:pt x="624257" y="28914"/>
                    <a:pt x="624257" y="64578"/>
                  </a:cubicBezTo>
                  <a:lnTo>
                    <a:pt x="624257" y="64578"/>
                  </a:lnTo>
                  <a:cubicBezTo>
                    <a:pt x="624257" y="100244"/>
                    <a:pt x="595344" y="129157"/>
                    <a:pt x="559678" y="129157"/>
                  </a:cubicBezTo>
                  <a:lnTo>
                    <a:pt x="0" y="129157"/>
                  </a:lnTo>
                </a:path>
              </a:pathLst>
            </a:custGeom>
            <a:noFill/>
            <a:ln w="31750" cap="flat">
              <a:solidFill>
                <a:schemeClr val="tx2"/>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56DAC3C-76D2-90C3-EFEB-D4BE0BD86521}"/>
                </a:ext>
              </a:extLst>
            </p:cNvPr>
            <p:cNvSpPr/>
            <p:nvPr/>
          </p:nvSpPr>
          <p:spPr>
            <a:xfrm>
              <a:off x="10621284" y="2240501"/>
              <a:ext cx="52004" cy="104009"/>
            </a:xfrm>
            <a:custGeom>
              <a:avLst/>
              <a:gdLst>
                <a:gd name="connsiteX0" fmla="*/ 0 w 64578"/>
                <a:gd name="connsiteY0" fmla="*/ 129157 h 129156"/>
                <a:gd name="connsiteX1" fmla="*/ 64578 w 64578"/>
                <a:gd name="connsiteY1" fmla="*/ 64578 h 129156"/>
                <a:gd name="connsiteX2" fmla="*/ 0 w 64578"/>
                <a:gd name="connsiteY2" fmla="*/ 0 h 129156"/>
              </a:gdLst>
              <a:ahLst/>
              <a:cxnLst>
                <a:cxn ang="0">
                  <a:pos x="connsiteX0" y="connsiteY0"/>
                </a:cxn>
                <a:cxn ang="0">
                  <a:pos x="connsiteX1" y="connsiteY1"/>
                </a:cxn>
                <a:cxn ang="0">
                  <a:pos x="connsiteX2" y="connsiteY2"/>
                </a:cxn>
              </a:cxnLst>
              <a:rect l="l" t="t" r="r" b="b"/>
              <a:pathLst>
                <a:path w="64578" h="129156">
                  <a:moveTo>
                    <a:pt x="0" y="129157"/>
                  </a:moveTo>
                  <a:cubicBezTo>
                    <a:pt x="35664" y="129157"/>
                    <a:pt x="64578" y="100244"/>
                    <a:pt x="64578" y="64578"/>
                  </a:cubicBezTo>
                  <a:cubicBezTo>
                    <a:pt x="64578" y="28914"/>
                    <a:pt x="35664" y="0"/>
                    <a:pt x="0" y="0"/>
                  </a:cubicBezTo>
                </a:path>
              </a:pathLst>
            </a:custGeom>
            <a:noFill/>
            <a:ln w="31750" cap="flat">
              <a:solidFill>
                <a:schemeClr val="tx2"/>
              </a:solidFill>
              <a:prstDash val="solid"/>
              <a:miter/>
            </a:ln>
          </p:spPr>
          <p:txBody>
            <a:bodyPr rtlCol="0" anchor="ctr"/>
            <a:lstStyle/>
            <a:p>
              <a:endParaRPr lang="en-US"/>
            </a:p>
          </p:txBody>
        </p:sp>
      </p:grpSp>
    </p:spTree>
    <p:extLst>
      <p:ext uri="{BB962C8B-B14F-4D97-AF65-F5344CB8AC3E}">
        <p14:creationId xmlns:p14="http://schemas.microsoft.com/office/powerpoint/2010/main" val="3003398945"/>
      </p:ext>
    </p:extLst>
  </p:cSld>
  <p:clrMapOvr>
    <a:masterClrMapping/>
  </p:clrMapOvr>
</p:sld>
</file>

<file path=ppt/theme/theme1.xml><?xml version="1.0" encoding="utf-8"?>
<a:theme xmlns:a="http://schemas.openxmlformats.org/drawingml/2006/main" name="3_Office Theme">
  <a:themeElements>
    <a:clrScheme name="Onfolio">
      <a:dk1>
        <a:srgbClr val="000000"/>
      </a:dk1>
      <a:lt1>
        <a:srgbClr val="FFFFFF"/>
      </a:lt1>
      <a:dk2>
        <a:srgbClr val="2B4154"/>
      </a:dk2>
      <a:lt2>
        <a:srgbClr val="3AB1A7"/>
      </a:lt2>
      <a:accent1>
        <a:srgbClr val="2B4154"/>
      </a:accent1>
      <a:accent2>
        <a:srgbClr val="4B6377"/>
      </a:accent2>
      <a:accent3>
        <a:srgbClr val="3AB1A7"/>
      </a:accent3>
      <a:accent4>
        <a:srgbClr val="9CD3FF"/>
      </a:accent4>
      <a:accent5>
        <a:srgbClr val="8FE66C"/>
      </a:accent5>
      <a:accent6>
        <a:srgbClr val="3AB1A7"/>
      </a:accent6>
      <a:hlink>
        <a:srgbClr val="3AB1A7"/>
      </a:hlink>
      <a:folHlink>
        <a:srgbClr val="4B6377"/>
      </a:folHlink>
    </a:clrScheme>
    <a:fontScheme name="Custom 9">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_ZEN Investor New Template Presentation draft v.17_RB" id="{61DD42FD-CD17-264D-89C0-11BD21BB4805}" vid="{0938A78F-D3C2-C646-8666-5643E0A824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D6455A18890547980FD407AFB4C1FE" ma:contentTypeVersion="7" ma:contentTypeDescription="Create a new document." ma:contentTypeScope="" ma:versionID="81c5d7e9f03c0b07307cae27f7a0fc9d">
  <xsd:schema xmlns:xsd="http://www.w3.org/2001/XMLSchema" xmlns:xs="http://www.w3.org/2001/XMLSchema" xmlns:p="http://schemas.microsoft.com/office/2006/metadata/properties" xmlns:ns3="ecc5d0b2-e0d6-407c-8c61-e18f95bad17d" xmlns:ns4="12fe976f-0c9e-4f79-a289-b5fcfd40147e" targetNamespace="http://schemas.microsoft.com/office/2006/metadata/properties" ma:root="true" ma:fieldsID="981705906be6adae7e0730bab7b5368a" ns3:_="" ns4:_="">
    <xsd:import namespace="ecc5d0b2-e0d6-407c-8c61-e18f95bad17d"/>
    <xsd:import namespace="12fe976f-0c9e-4f79-a289-b5fcfd4014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5d0b2-e0d6-407c-8c61-e18f95bad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fe976f-0c9e-4f79-a289-b5fcfd4014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E628DF-503B-4312-BC3F-CC5C52AE44C5}">
  <ds:schemaRefs>
    <ds:schemaRef ds:uri="http://schemas.microsoft.com/sharepoint/v3/contenttype/forms"/>
  </ds:schemaRefs>
</ds:datastoreItem>
</file>

<file path=customXml/itemProps2.xml><?xml version="1.0" encoding="utf-8"?>
<ds:datastoreItem xmlns:ds="http://schemas.openxmlformats.org/officeDocument/2006/customXml" ds:itemID="{3EEC6D0F-6EFD-4595-BB01-F2710FED2DD6}">
  <ds:schemaRefs>
    <ds:schemaRef ds:uri="http://schemas.microsoft.com/office/2006/metadata/properties"/>
    <ds:schemaRef ds:uri="http://purl.org/dc/elements/1.1/"/>
    <ds:schemaRef ds:uri="ecc5d0b2-e0d6-407c-8c61-e18f95bad17d"/>
    <ds:schemaRef ds:uri="http://purl.org/dc/dcmitype/"/>
    <ds:schemaRef ds:uri="http://purl.org/dc/terms/"/>
    <ds:schemaRef ds:uri="http://schemas.openxmlformats.org/package/2006/metadata/core-properties"/>
    <ds:schemaRef ds:uri="12fe976f-0c9e-4f79-a289-b5fcfd40147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F6B2CD2-17B7-4180-BE18-54E527D8DC1E}">
  <ds:schemaRefs>
    <ds:schemaRef ds:uri="12fe976f-0c9e-4f79-a289-b5fcfd40147e"/>
    <ds:schemaRef ds:uri="ecc5d0b2-e0d6-407c-8c61-e18f95bad1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73940</TotalTime>
  <Words>1827</Words>
  <Application>Microsoft Macintosh PowerPoint</Application>
  <PresentationFormat>Widescreen</PresentationFormat>
  <Paragraphs>277</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Calibre Regular</vt:lpstr>
      <vt:lpstr>System Font Regular</vt:lpstr>
      <vt:lpstr>Arial</vt:lpstr>
      <vt:lpstr>Calibri</vt:lpstr>
      <vt:lpstr>Montserrat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dc:creator>
  <cp:lastModifiedBy>dominic wells</cp:lastModifiedBy>
  <cp:revision>303</cp:revision>
  <dcterms:created xsi:type="dcterms:W3CDTF">2021-11-09T17:31:47Z</dcterms:created>
  <dcterms:modified xsi:type="dcterms:W3CDTF">2025-05-21T07:05:22Z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0x01010003D6455A18890547980FD407AFB4C1FE</vt:lpwstr>
  </property>
</Properties>
</file>